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64" r:id="rId5"/>
    <p:sldId id="265" r:id="rId6"/>
    <p:sldId id="263" r:id="rId7"/>
    <p:sldId id="262" r:id="rId8"/>
    <p:sldId id="261" r:id="rId9"/>
    <p:sldId id="260" r:id="rId10"/>
    <p:sldId id="259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3" r:id="rId19"/>
    <p:sldId id="274" r:id="rId20"/>
    <p:sldId id="278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6600"/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36" autoAdjust="0"/>
    <p:restoredTop sz="94660"/>
  </p:normalViewPr>
  <p:slideViewPr>
    <p:cSldViewPr snapToGrid="0">
      <p:cViewPr varScale="1">
        <p:scale>
          <a:sx n="69" d="100"/>
          <a:sy n="69" d="100"/>
        </p:scale>
        <p:origin x="372" y="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Writing an Effective Resume</a:t>
            </a:r>
          </a:p>
        </p:txBody>
      </p:sp>
      <p:pic>
        <p:nvPicPr>
          <p:cNvPr id="4" name="Picture 3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4112" y="3473012"/>
            <a:ext cx="2883776" cy="2883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Education in Reverse Chronological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2988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Include schools attended beyond high school</a:t>
            </a:r>
          </a:p>
          <a:p>
            <a:pPr>
              <a:lnSpc>
                <a:spcPct val="150000"/>
              </a:lnSpc>
            </a:pPr>
            <a:r>
              <a:rPr lang="en-US" dirty="0"/>
              <a:t>List major and minor(s), supply interesting details</a:t>
            </a:r>
          </a:p>
          <a:p>
            <a:pPr>
              <a:lnSpc>
                <a:spcPct val="150000"/>
              </a:lnSpc>
            </a:pPr>
            <a:r>
              <a:rPr lang="en-US" dirty="0"/>
              <a:t>For NYU, put the expected </a:t>
            </a:r>
            <a:r>
              <a:rPr lang="en-US" dirty="0" smtClean="0"/>
              <a:t>graduation date </a:t>
            </a:r>
            <a:r>
              <a:rPr lang="en-US" dirty="0"/>
              <a:t>in parentheses:</a:t>
            </a:r>
            <a:br>
              <a:rPr lang="en-US" dirty="0"/>
            </a:br>
            <a:r>
              <a:rPr lang="en-US" i="1" dirty="0">
                <a:solidFill>
                  <a:srgbClr val="FF6600"/>
                </a:solidFill>
              </a:rPr>
              <a:t>NYU </a:t>
            </a:r>
            <a:r>
              <a:rPr lang="en-US" i="1" dirty="0" smtClean="0">
                <a:solidFill>
                  <a:srgbClr val="FF6600"/>
                </a:solidFill>
              </a:rPr>
              <a:t>Tandon School </a:t>
            </a:r>
            <a:r>
              <a:rPr lang="en-US" i="1" dirty="0">
                <a:solidFill>
                  <a:srgbClr val="FF6600"/>
                </a:solidFill>
              </a:rPr>
              <a:t>of Engineering</a:t>
            </a:r>
            <a:br>
              <a:rPr lang="en-US" i="1" dirty="0">
                <a:solidFill>
                  <a:srgbClr val="FF6600"/>
                </a:solidFill>
              </a:rPr>
            </a:br>
            <a:r>
              <a:rPr lang="en-US" i="1" dirty="0">
                <a:solidFill>
                  <a:srgbClr val="FF6600"/>
                </a:solidFill>
              </a:rPr>
              <a:t>B.S. Chemical and Biomolecular Engineering</a:t>
            </a:r>
            <a:br>
              <a:rPr lang="en-US" i="1" dirty="0">
                <a:solidFill>
                  <a:srgbClr val="FF6600"/>
                </a:solidFill>
              </a:rPr>
            </a:br>
            <a:r>
              <a:rPr lang="en-US" i="1" dirty="0">
                <a:solidFill>
                  <a:srgbClr val="FF6600"/>
                </a:solidFill>
              </a:rPr>
              <a:t>(Anticipated graduation: May </a:t>
            </a:r>
            <a:r>
              <a:rPr lang="en-US" i="1" dirty="0" smtClean="0">
                <a:solidFill>
                  <a:srgbClr val="FF6600"/>
                </a:solidFill>
              </a:rPr>
              <a:t>2020)</a:t>
            </a:r>
            <a:endParaRPr lang="en-US" i="1" dirty="0">
              <a:solidFill>
                <a:srgbClr val="FF6600"/>
              </a:solidFill>
            </a:endParaRPr>
          </a:p>
          <a:p>
            <a:pPr>
              <a:lnSpc>
                <a:spcPct val="150000"/>
              </a:lnSpc>
            </a:pPr>
            <a:r>
              <a:rPr lang="en-US" dirty="0"/>
              <a:t>Include special or interesting aspects of your program</a:t>
            </a:r>
          </a:p>
        </p:txBody>
      </p:sp>
    </p:spTree>
    <p:extLst>
      <p:ext uri="{BB962C8B-B14F-4D97-AF65-F5344CB8AC3E}">
        <p14:creationId xmlns:p14="http://schemas.microsoft.com/office/powerpoint/2010/main" val="85709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Experience in Reverse Chronological Order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dirty="0"/>
              <a:t>Dates of employment (</a:t>
            </a:r>
            <a:r>
              <a:rPr lang="en-US" i="1" dirty="0" smtClean="0">
                <a:solidFill>
                  <a:srgbClr val="FF6600"/>
                </a:solidFill>
              </a:rPr>
              <a:t>2012-present</a:t>
            </a:r>
            <a:r>
              <a:rPr lang="en-US" dirty="0"/>
              <a:t>)</a:t>
            </a:r>
          </a:p>
          <a:p>
            <a:pPr>
              <a:lnSpc>
                <a:spcPct val="160000"/>
              </a:lnSpc>
            </a:pPr>
            <a:r>
              <a:rPr lang="en-US" dirty="0"/>
              <a:t>Name and location of the company (</a:t>
            </a:r>
            <a:r>
              <a:rPr lang="en-US" i="1" dirty="0">
                <a:solidFill>
                  <a:srgbClr val="FF6600"/>
                </a:solidFill>
              </a:rPr>
              <a:t>Con Edison, Brooklyn</a:t>
            </a:r>
            <a:r>
              <a:rPr lang="en-US" i="1" dirty="0"/>
              <a:t>)</a:t>
            </a:r>
          </a:p>
          <a:p>
            <a:pPr>
              <a:lnSpc>
                <a:spcPct val="160000"/>
              </a:lnSpc>
            </a:pPr>
            <a:r>
              <a:rPr lang="en-US" dirty="0"/>
              <a:t>Add specific detail that shows your organization, cooperation, </a:t>
            </a:r>
            <a:r>
              <a:rPr lang="en-US" dirty="0" smtClean="0"/>
              <a:t>responsibility </a:t>
            </a:r>
            <a:r>
              <a:rPr lang="en-US" dirty="0"/>
              <a:t>with action</a:t>
            </a:r>
          </a:p>
          <a:p>
            <a:pPr>
              <a:lnSpc>
                <a:spcPct val="160000"/>
              </a:lnSpc>
            </a:pPr>
            <a:r>
              <a:rPr lang="en-US" dirty="0"/>
              <a:t>Calling this section </a:t>
            </a:r>
            <a:r>
              <a:rPr lang="en-US" i="1" dirty="0">
                <a:solidFill>
                  <a:srgbClr val="FF6600"/>
                </a:solidFill>
              </a:rPr>
              <a:t>Experience</a:t>
            </a:r>
            <a:r>
              <a:rPr lang="en-US" dirty="0"/>
              <a:t> allows you to include jobs for which you were not paid. Include: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Military service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Internships</a:t>
            </a:r>
          </a:p>
          <a:p>
            <a:pPr lvl="1">
              <a:lnSpc>
                <a:spcPct val="160000"/>
              </a:lnSpc>
            </a:pPr>
            <a:r>
              <a:rPr lang="en-US" dirty="0"/>
              <a:t>Volunteer positions	</a:t>
            </a:r>
          </a:p>
        </p:txBody>
      </p:sp>
    </p:spTree>
    <p:extLst>
      <p:ext uri="{BB962C8B-B14F-4D97-AF65-F5344CB8AC3E}">
        <p14:creationId xmlns:p14="http://schemas.microsoft.com/office/powerpoint/2010/main" val="135330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Achievements and Awards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Dean’s list</a:t>
            </a:r>
          </a:p>
          <a:p>
            <a:pPr>
              <a:lnSpc>
                <a:spcPct val="150000"/>
              </a:lnSpc>
            </a:pPr>
            <a:r>
              <a:rPr lang="en-US" dirty="0"/>
              <a:t>Scholarships</a:t>
            </a:r>
          </a:p>
          <a:p>
            <a:pPr>
              <a:lnSpc>
                <a:spcPct val="150000"/>
              </a:lnSpc>
            </a:pPr>
            <a:r>
              <a:rPr lang="en-US" dirty="0"/>
              <a:t>Grants</a:t>
            </a:r>
          </a:p>
          <a:p>
            <a:pPr>
              <a:lnSpc>
                <a:spcPct val="150000"/>
              </a:lnSpc>
            </a:pPr>
            <a:r>
              <a:rPr lang="en-US" dirty="0"/>
              <a:t>Prizes</a:t>
            </a:r>
          </a:p>
          <a:p>
            <a:pPr>
              <a:lnSpc>
                <a:spcPct val="150000"/>
              </a:lnSpc>
            </a:pPr>
            <a:r>
              <a:rPr lang="en-US" dirty="0"/>
              <a:t>Nominations</a:t>
            </a:r>
          </a:p>
          <a:p>
            <a:pPr>
              <a:lnSpc>
                <a:spcPct val="150000"/>
              </a:lnSpc>
            </a:pPr>
            <a:r>
              <a:rPr lang="en-US" dirty="0"/>
              <a:t>Professional societies</a:t>
            </a:r>
          </a:p>
          <a:p>
            <a:pPr>
              <a:lnSpc>
                <a:spcPct val="150000"/>
              </a:lnSpc>
            </a:pPr>
            <a:r>
              <a:rPr lang="en-US" dirty="0"/>
              <a:t>Significant accomplishments</a:t>
            </a:r>
          </a:p>
          <a:p>
            <a:pPr>
              <a:lnSpc>
                <a:spcPct val="150000"/>
              </a:lnSpc>
            </a:pPr>
            <a:r>
              <a:rPr lang="en-US" dirty="0"/>
              <a:t>Committees and leadership roles</a:t>
            </a:r>
          </a:p>
        </p:txBody>
      </p:sp>
    </p:spTree>
    <p:extLst>
      <p:ext uri="{BB962C8B-B14F-4D97-AF65-F5344CB8AC3E}">
        <p14:creationId xmlns:p14="http://schemas.microsoft.com/office/powerpoint/2010/main" val="905271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Skills 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Software programs and proficiency (Word, PowerPoint, Excel, </a:t>
            </a:r>
            <a:r>
              <a:rPr lang="en-US" dirty="0" smtClean="0"/>
              <a:t>Fusion360, LabVIEW, …)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Programming languages (include </a:t>
            </a:r>
            <a:r>
              <a:rPr lang="en-US" dirty="0" smtClean="0"/>
              <a:t>Python, MATLAB, C++, …</a:t>
            </a:r>
            <a:r>
              <a:rPr lang="en-US" dirty="0"/>
              <a:t>)</a:t>
            </a:r>
          </a:p>
          <a:p>
            <a:pPr>
              <a:lnSpc>
                <a:spcPct val="150000"/>
              </a:lnSpc>
            </a:pPr>
            <a:r>
              <a:rPr lang="en-US" dirty="0"/>
              <a:t>Abilities (based on experience)</a:t>
            </a:r>
          </a:p>
          <a:p>
            <a:pPr>
              <a:lnSpc>
                <a:spcPct val="150000"/>
              </a:lnSpc>
            </a:pPr>
            <a:r>
              <a:rPr lang="en-US" dirty="0"/>
              <a:t>Languages and language ability</a:t>
            </a:r>
          </a:p>
        </p:txBody>
      </p:sp>
    </p:spTree>
    <p:extLst>
      <p:ext uri="{BB962C8B-B14F-4D97-AF65-F5344CB8AC3E}">
        <p14:creationId xmlns:p14="http://schemas.microsoft.com/office/powerpoint/2010/main" val="30588798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an Effective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Why you are writing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Organization</a:t>
            </a:r>
          </a:p>
          <a:p>
            <a:pPr>
              <a:lnSpc>
                <a:spcPct val="150000"/>
              </a:lnSpc>
            </a:pPr>
            <a:r>
              <a:rPr lang="en-US" dirty="0"/>
              <a:t>Presentation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3297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Create an Effective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Try to interest your reader visually</a:t>
            </a:r>
          </a:p>
          <a:p>
            <a:pPr>
              <a:lnSpc>
                <a:spcPct val="150000"/>
              </a:lnSpc>
            </a:pPr>
            <a:r>
              <a:rPr lang="en-US" dirty="0"/>
              <a:t>A clean, professional format with a little style</a:t>
            </a:r>
          </a:p>
          <a:p>
            <a:pPr>
              <a:lnSpc>
                <a:spcPct val="150000"/>
              </a:lnSpc>
            </a:pPr>
            <a:r>
              <a:rPr lang="en-US" dirty="0"/>
              <a:t>Extra white space makes it </a:t>
            </a:r>
            <a:r>
              <a:rPr lang="en-US" dirty="0" smtClean="0"/>
              <a:t>easier </a:t>
            </a:r>
            <a:r>
              <a:rPr lang="en-US" dirty="0"/>
              <a:t>to read </a:t>
            </a:r>
            <a:r>
              <a:rPr lang="en-US" dirty="0" smtClean="0"/>
              <a:t>– set </a:t>
            </a:r>
            <a:r>
              <a:rPr lang="en-US" dirty="0"/>
              <a:t>margins</a:t>
            </a:r>
          </a:p>
        </p:txBody>
      </p:sp>
    </p:spTree>
    <p:extLst>
      <p:ext uri="{BB962C8B-B14F-4D97-AF65-F5344CB8AC3E}">
        <p14:creationId xmlns:p14="http://schemas.microsoft.com/office/powerpoint/2010/main" val="3820282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Tables to Line Everything 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094163"/>
              </p:ext>
            </p:extLst>
          </p:nvPr>
        </p:nvGraphicFramePr>
        <p:xfrm>
          <a:off x="1681451" y="1457180"/>
          <a:ext cx="7587239" cy="45518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9145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07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0273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444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6384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2219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8" marR="91448" marT="45727" marB="4572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6" name="Picture 3" descr="chris-sample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6" b="45827"/>
          <a:stretch>
            <a:fillRect/>
          </a:stretch>
        </p:blipFill>
        <p:spPr bwMode="auto">
          <a:xfrm>
            <a:off x="1176772" y="1159496"/>
            <a:ext cx="8767329" cy="484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1397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Limit Font to Two Choices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en-US" dirty="0"/>
              <a:t>For text: a serif font like </a:t>
            </a:r>
            <a:r>
              <a:rPr lang="en-US" altLang="en-US" dirty="0">
                <a:latin typeface="Times New Roman" panose="02020603050405020304" pitchFamily="18" charset="0"/>
              </a:rPr>
              <a:t>Times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For headings: 	</a:t>
            </a: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Arial</a:t>
            </a:r>
            <a:r>
              <a:rPr lang="en-US" altLang="en-US" dirty="0"/>
              <a:t> or </a:t>
            </a:r>
            <a:r>
              <a:rPr lang="en-US" altLang="en-US" b="1" dirty="0">
                <a:latin typeface="Helvetica" panose="020B0604020202020204" pitchFamily="34" charset="0"/>
              </a:rPr>
              <a:t>Helvetica</a:t>
            </a:r>
            <a:r>
              <a:rPr lang="en-US" altLang="en-US" dirty="0"/>
              <a:t> are good choices to add visual interest</a:t>
            </a:r>
          </a:p>
          <a:p>
            <a:pPr>
              <a:lnSpc>
                <a:spcPct val="150000"/>
              </a:lnSpc>
            </a:pPr>
            <a:r>
              <a:rPr lang="en-US" altLang="en-US" dirty="0"/>
              <a:t>Don</a:t>
            </a:r>
            <a:r>
              <a:rPr lang="ja-JP" altLang="en-US" dirty="0"/>
              <a:t>’</a:t>
            </a:r>
            <a:r>
              <a:rPr lang="en-US" altLang="ja-JP" dirty="0"/>
              <a:t>t choose non-standard fonts like </a:t>
            </a:r>
            <a:r>
              <a:rPr lang="en-US" altLang="ja-JP" dirty="0">
                <a:latin typeface="Comic Sans MS" panose="030F0702030302020204" pitchFamily="66" charset="0"/>
              </a:rPr>
              <a:t>Comic Sans</a:t>
            </a:r>
            <a:r>
              <a:rPr lang="en-US" altLang="ja-JP" dirty="0"/>
              <a:t> or </a:t>
            </a:r>
            <a:r>
              <a:rPr lang="en-US" altLang="ja-JP" dirty="0">
                <a:latin typeface="Lucida Handwriting" panose="03010101010101010101" pitchFamily="66" charset="0"/>
              </a:rPr>
              <a:t>Lucida Handwriting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en-US" altLang="en-US" dirty="0"/>
              <a:t>Font size should be 11 or 12 point</a:t>
            </a:r>
          </a:p>
        </p:txBody>
      </p:sp>
    </p:spTree>
    <p:extLst>
      <p:ext uri="{BB962C8B-B14F-4D97-AF65-F5344CB8AC3E}">
        <p14:creationId xmlns:p14="http://schemas.microsoft.com/office/powerpoint/2010/main" val="12651328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Write </a:t>
            </a:r>
            <a:r>
              <a:rPr lang="en-US" dirty="0" smtClean="0"/>
              <a:t>Concisely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A focused, targeted resume is best: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Avoid the temptation to go more than one page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Delete obvious information in order to highlight your unique qualities</a:t>
            </a:r>
          </a:p>
          <a:p>
            <a:pPr>
              <a:lnSpc>
                <a:spcPct val="150000"/>
              </a:lnSpc>
            </a:pPr>
            <a:r>
              <a:rPr lang="en-US" dirty="0"/>
              <a:t>Find specific, dynamic verbs: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Use present (or past) imperatives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Include each verb only once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Consult online lists of “resume action words”</a:t>
            </a:r>
          </a:p>
        </p:txBody>
      </p:sp>
    </p:spTree>
    <p:extLst>
      <p:ext uri="{BB962C8B-B14F-4D97-AF65-F5344CB8AC3E}">
        <p14:creationId xmlns:p14="http://schemas.microsoft.com/office/powerpoint/2010/main" val="3013566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Lists Parallel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3822840314"/>
              </p:ext>
            </p:extLst>
          </p:nvPr>
        </p:nvGraphicFramePr>
        <p:xfrm>
          <a:off x="1175904" y="935182"/>
          <a:ext cx="4920096" cy="499731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92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946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sz="2400" b="0" baseline="0" dirty="0">
                          <a:solidFill>
                            <a:srgbClr val="FF0000"/>
                          </a:solidFill>
                        </a:rPr>
                        <a:t> responsible for staff of ten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Present reports to consultants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New reporting system was developed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Leader of monthly staff meetings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Coordinate monthly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04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an Effective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Why you are writing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Organization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Presentation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Make Lists Parallel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1711485766"/>
              </p:ext>
            </p:extLst>
          </p:nvPr>
        </p:nvGraphicFramePr>
        <p:xfrm>
          <a:off x="1175904" y="935182"/>
          <a:ext cx="9840192" cy="4997315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49200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200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9463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FF0000"/>
                          </a:solidFill>
                        </a:rPr>
                        <a:t>Was</a:t>
                      </a:r>
                      <a:r>
                        <a:rPr lang="en-US" sz="2400" b="0" baseline="0" dirty="0">
                          <a:solidFill>
                            <a:srgbClr val="FF0000"/>
                          </a:solidFill>
                        </a:rPr>
                        <a:t> responsible for staff of ten</a:t>
                      </a:r>
                      <a:endParaRPr lang="en-US" sz="2400" b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Managed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staff of ten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Present reports to consultants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Presented reports to consultants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New reporting system was developed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Developed new</a:t>
                      </a:r>
                      <a:r>
                        <a:rPr lang="en-US" sz="2400" baseline="0" dirty="0">
                          <a:solidFill>
                            <a:srgbClr val="00B050"/>
                          </a:solidFill>
                        </a:rPr>
                        <a:t> reporting system</a:t>
                      </a:r>
                      <a:endParaRPr lang="en-US" sz="24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Leader of monthly staff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Led monthly staff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9463"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Coordinate monthly review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00B050"/>
                          </a:solidFill>
                        </a:rPr>
                        <a:t>Coordinated monthly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1973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Brief Style, Like Presentations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Omit articles (a/an, the)</a:t>
            </a:r>
          </a:p>
          <a:p>
            <a:pPr>
              <a:lnSpc>
                <a:spcPct val="150000"/>
              </a:lnSpc>
            </a:pPr>
            <a:r>
              <a:rPr lang="en-US" dirty="0"/>
              <a:t>Use more lists than sentences</a:t>
            </a:r>
          </a:p>
          <a:p>
            <a:pPr>
              <a:lnSpc>
                <a:spcPct val="150000"/>
              </a:lnSpc>
            </a:pPr>
            <a:r>
              <a:rPr lang="en-US" dirty="0"/>
              <a:t>Arrange information in columns</a:t>
            </a:r>
          </a:p>
        </p:txBody>
      </p:sp>
    </p:spTree>
    <p:extLst>
      <p:ext uri="{BB962C8B-B14F-4D97-AF65-F5344CB8AC3E}">
        <p14:creationId xmlns:p14="http://schemas.microsoft.com/office/powerpoint/2010/main" val="42542174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Final </a:t>
            </a:r>
            <a:r>
              <a:rPr lang="en-US" smtClean="0"/>
              <a:t>Thoughts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Choose the correct tense and use it consistently</a:t>
            </a:r>
          </a:p>
          <a:p>
            <a:pPr>
              <a:lnSpc>
                <a:spcPct val="150000"/>
              </a:lnSpc>
            </a:pPr>
            <a:r>
              <a:rPr lang="en-US" dirty="0"/>
              <a:t>Do not ask for a particular salary</a:t>
            </a:r>
          </a:p>
          <a:p>
            <a:pPr>
              <a:lnSpc>
                <a:spcPct val="150000"/>
              </a:lnSpc>
            </a:pPr>
            <a:r>
              <a:rPr lang="en-US" dirty="0"/>
              <a:t>Be accurate and honest</a:t>
            </a:r>
          </a:p>
          <a:p>
            <a:pPr>
              <a:lnSpc>
                <a:spcPct val="150000"/>
              </a:lnSpc>
            </a:pPr>
            <a:r>
              <a:rPr lang="en-US" dirty="0"/>
              <a:t>Print it out! Do not attempt to proofread on screen</a:t>
            </a:r>
          </a:p>
        </p:txBody>
      </p:sp>
    </p:spTree>
    <p:extLst>
      <p:ext uri="{BB962C8B-B14F-4D97-AF65-F5344CB8AC3E}">
        <p14:creationId xmlns:p14="http://schemas.microsoft.com/office/powerpoint/2010/main" val="3887536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an Effective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2996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Resume Gets You </a:t>
            </a:r>
            <a:r>
              <a:rPr lang="en-US" dirty="0" smtClean="0"/>
              <a:t>an </a:t>
            </a:r>
            <a:r>
              <a:rPr lang="en-US" dirty="0"/>
              <a:t>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Find out which applicants are suitable</a:t>
            </a:r>
          </a:p>
          <a:p>
            <a:pPr>
              <a:lnSpc>
                <a:spcPct val="150000"/>
              </a:lnSpc>
            </a:pPr>
            <a:r>
              <a:rPr lang="en-US" dirty="0"/>
              <a:t>Choose a small number of candidates to interview</a:t>
            </a:r>
          </a:p>
          <a:p>
            <a:pPr>
              <a:lnSpc>
                <a:spcPct val="150000"/>
              </a:lnSpc>
            </a:pPr>
            <a:r>
              <a:rPr lang="en-US" dirty="0"/>
              <a:t>Same issue for proposals and grant applications</a:t>
            </a:r>
          </a:p>
          <a:p>
            <a:endParaRPr lang="en-US" dirty="0"/>
          </a:p>
        </p:txBody>
      </p:sp>
      <p:pic>
        <p:nvPicPr>
          <p:cNvPr id="4" name="Picture 3" descr="MC900231446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1414" y="3813464"/>
            <a:ext cx="2629172" cy="2440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Stand Out From the Crowd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751618" cy="533975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Include interesting and unique information</a:t>
            </a:r>
          </a:p>
          <a:p>
            <a:pPr>
              <a:lnSpc>
                <a:spcPct val="150000"/>
              </a:lnSpc>
            </a:pPr>
            <a:r>
              <a:rPr lang="en-US" dirty="0"/>
              <a:t>Attempt best effort to make a first impression</a:t>
            </a:r>
          </a:p>
          <a:p>
            <a:pPr>
              <a:lnSpc>
                <a:spcPct val="150000"/>
              </a:lnSpc>
            </a:pPr>
            <a:r>
              <a:rPr lang="en-US" dirty="0"/>
              <a:t>No chance to explain if you do not get an interview</a:t>
            </a:r>
          </a:p>
        </p:txBody>
      </p:sp>
      <p:pic>
        <p:nvPicPr>
          <p:cNvPr id="4" name="Picture 3" descr="MC900198458.WM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9525" y="1444324"/>
            <a:ext cx="239395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87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Writing an Effective Resume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Why you are writing</a:t>
            </a:r>
          </a:p>
          <a:p>
            <a:pPr>
              <a:lnSpc>
                <a:spcPct val="150000"/>
              </a:lnSpc>
            </a:pPr>
            <a:r>
              <a:rPr lang="en-US" dirty="0"/>
              <a:t>Organization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Presentation</a:t>
            </a:r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4105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8169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Summary of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Name</a:t>
            </a:r>
          </a:p>
          <a:p>
            <a:r>
              <a:rPr lang="en-US" dirty="0"/>
              <a:t>Address, telephone number, </a:t>
            </a:r>
            <a:r>
              <a:rPr lang="en-US"/>
              <a:t>e-mail address</a:t>
            </a:r>
            <a:endParaRPr lang="en-US" dirty="0"/>
          </a:p>
          <a:p>
            <a:r>
              <a:rPr lang="en-US" dirty="0"/>
              <a:t>Objective</a:t>
            </a:r>
          </a:p>
          <a:p>
            <a:r>
              <a:rPr lang="en-US" dirty="0"/>
              <a:t>Education</a:t>
            </a:r>
          </a:p>
          <a:p>
            <a:r>
              <a:rPr lang="en-US" dirty="0"/>
              <a:t>Experience</a:t>
            </a:r>
          </a:p>
          <a:p>
            <a:r>
              <a:rPr lang="en-US" dirty="0"/>
              <a:t>Achievements and awards</a:t>
            </a:r>
          </a:p>
          <a:p>
            <a:r>
              <a:rPr lang="en-US" dirty="0"/>
              <a:t>Skills</a:t>
            </a:r>
          </a:p>
          <a:p>
            <a:r>
              <a:rPr lang="en-US" i="1" dirty="0"/>
              <a:t>Professional affiliations</a:t>
            </a:r>
          </a:p>
          <a:p>
            <a:r>
              <a:rPr lang="en-US" i="1" dirty="0"/>
              <a:t>Publications or projects</a:t>
            </a:r>
          </a:p>
        </p:txBody>
      </p:sp>
      <p:sp>
        <p:nvSpPr>
          <p:cNvPr id="4" name="Right Brace 3"/>
          <p:cNvSpPr/>
          <p:nvPr/>
        </p:nvSpPr>
        <p:spPr>
          <a:xfrm>
            <a:off x="5600338" y="5036777"/>
            <a:ext cx="201613" cy="795338"/>
          </a:xfrm>
          <a:prstGeom prst="rightBr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 dirty="0"/>
          </a:p>
        </p:txBody>
      </p:sp>
      <p:sp>
        <p:nvSpPr>
          <p:cNvPr id="5" name="TextBox 2"/>
          <p:cNvSpPr txBox="1">
            <a:spLocks noChangeArrowheads="1"/>
          </p:cNvSpPr>
          <p:nvPr/>
        </p:nvSpPr>
        <p:spPr bwMode="auto">
          <a:xfrm>
            <a:off x="5969433" y="5250296"/>
            <a:ext cx="10255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 i="1" dirty="0">
                <a:solidFill>
                  <a:srgbClr val="FF6600"/>
                </a:solidFill>
              </a:rPr>
              <a:t>Optional</a:t>
            </a:r>
          </a:p>
        </p:txBody>
      </p:sp>
    </p:spTree>
    <p:extLst>
      <p:ext uri="{BB962C8B-B14F-4D97-AF65-F5344CB8AC3E}">
        <p14:creationId xmlns:p14="http://schemas.microsoft.com/office/powerpoint/2010/main" val="4150309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Start </a:t>
            </a:r>
            <a:r>
              <a:rPr lang="en-US" dirty="0" smtClean="0"/>
              <a:t>with </a:t>
            </a:r>
            <a:r>
              <a:rPr lang="en-US" dirty="0"/>
              <a:t>Contact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Name (bold, not underlined)</a:t>
            </a:r>
          </a:p>
          <a:p>
            <a:pPr>
              <a:lnSpc>
                <a:spcPct val="150000"/>
              </a:lnSpc>
            </a:pPr>
            <a:r>
              <a:rPr lang="en-US" dirty="0"/>
              <a:t>Address</a:t>
            </a:r>
          </a:p>
          <a:p>
            <a:pPr>
              <a:lnSpc>
                <a:spcPct val="150000"/>
              </a:lnSpc>
            </a:pPr>
            <a:r>
              <a:rPr lang="en-US" dirty="0"/>
              <a:t>Telephone number</a:t>
            </a:r>
          </a:p>
          <a:p>
            <a:pPr>
              <a:lnSpc>
                <a:spcPct val="150000"/>
              </a:lnSpc>
            </a:pPr>
            <a:r>
              <a:rPr lang="en-US" dirty="0"/>
              <a:t>Email address</a:t>
            </a:r>
          </a:p>
        </p:txBody>
      </p:sp>
    </p:spTree>
    <p:extLst>
      <p:ext uri="{BB962C8B-B14F-4D97-AF65-F5344CB8AC3E}">
        <p14:creationId xmlns:p14="http://schemas.microsoft.com/office/powerpoint/2010/main" val="4294275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One or two sentences</a:t>
            </a:r>
          </a:p>
          <a:p>
            <a:pPr>
              <a:lnSpc>
                <a:spcPct val="150000"/>
              </a:lnSpc>
            </a:pPr>
            <a:r>
              <a:rPr lang="en-US" dirty="0"/>
              <a:t>Type of position (part time, full time, summer internship)</a:t>
            </a:r>
          </a:p>
          <a:p>
            <a:pPr>
              <a:lnSpc>
                <a:spcPct val="150000"/>
              </a:lnSpc>
            </a:pPr>
            <a:r>
              <a:rPr lang="en-US" dirty="0"/>
              <a:t>What position would you like to find?</a:t>
            </a:r>
          </a:p>
          <a:p>
            <a:pPr>
              <a:lnSpc>
                <a:spcPct val="150000"/>
              </a:lnSpc>
            </a:pPr>
            <a:r>
              <a:rPr lang="en-US" dirty="0"/>
              <a:t>Emphasize how you will use your skills, not what you want to gain</a:t>
            </a:r>
          </a:p>
        </p:txBody>
      </p:sp>
    </p:spTree>
    <p:extLst>
      <p:ext uri="{BB962C8B-B14F-4D97-AF65-F5344CB8AC3E}">
        <p14:creationId xmlns:p14="http://schemas.microsoft.com/office/powerpoint/2010/main" val="1100431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Objective to Stand 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Do not be needy:</a:t>
            </a:r>
            <a:br>
              <a:rPr lang="en-US" dirty="0"/>
            </a:br>
            <a:r>
              <a:rPr lang="en-US" dirty="0">
                <a:solidFill>
                  <a:srgbClr val="FF0000"/>
                </a:solidFill>
              </a:rPr>
              <a:t>Objective: To obtain a position that will allow me to advance my potential while seeking new challenges.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/>
              <a:t>Show what you will contribute:</a:t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Objective: An entry-level position in mechanical engineering where strong leadership ability and good communication skills are needed.</a:t>
            </a:r>
            <a:r>
              <a:rPr lang="en-US" dirty="0"/>
              <a:t/>
            </a:r>
            <a:br>
              <a:rPr lang="en-US" dirty="0"/>
            </a:br>
            <a:r>
              <a:rPr lang="en-US" dirty="0">
                <a:solidFill>
                  <a:srgbClr val="00B050"/>
                </a:solidFill>
              </a:rPr>
              <a:t>Objective: </a:t>
            </a:r>
            <a:r>
              <a:rPr lang="en-US" dirty="0" smtClean="0">
                <a:solidFill>
                  <a:srgbClr val="00B050"/>
                </a:solidFill>
              </a:rPr>
              <a:t>Vice President </a:t>
            </a:r>
            <a:r>
              <a:rPr lang="en-US" dirty="0">
                <a:solidFill>
                  <a:srgbClr val="00B050"/>
                </a:solidFill>
              </a:rPr>
              <a:t>of aerospace engineering in an agency where extensive knowledge of thermodynamics and heat transfer are needed.</a:t>
            </a:r>
          </a:p>
        </p:txBody>
      </p:sp>
    </p:spTree>
    <p:extLst>
      <p:ext uri="{BB962C8B-B14F-4D97-AF65-F5344CB8AC3E}">
        <p14:creationId xmlns:p14="http://schemas.microsoft.com/office/powerpoint/2010/main" val="152847613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</Template>
  <TotalTime>104</TotalTime>
  <Words>568</Words>
  <Application>Microsoft Office PowerPoint</Application>
  <PresentationFormat>Widescreen</PresentationFormat>
  <Paragraphs>120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MS PGothic</vt:lpstr>
      <vt:lpstr>MS PGothic</vt:lpstr>
      <vt:lpstr>Arial</vt:lpstr>
      <vt:lpstr>Candara</vt:lpstr>
      <vt:lpstr>Comic Sans MS</vt:lpstr>
      <vt:lpstr>Helvetica</vt:lpstr>
      <vt:lpstr>Lucida Handwriting</vt:lpstr>
      <vt:lpstr>Times New Roman</vt:lpstr>
      <vt:lpstr>EG template</vt:lpstr>
      <vt:lpstr>Writing an Effective Resume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Eve Fishinevich</dc:creator>
  <cp:lastModifiedBy>Recitation</cp:lastModifiedBy>
  <cp:revision>87</cp:revision>
  <dcterms:created xsi:type="dcterms:W3CDTF">2016-01-08T20:46:43Z</dcterms:created>
  <dcterms:modified xsi:type="dcterms:W3CDTF">2018-07-10T20:43:46Z</dcterms:modified>
</cp:coreProperties>
</file>