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dp" ContentType="image/vnd.ms-photo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0" autoAdjust="0"/>
    <p:restoredTop sz="95858"/>
  </p:normalViewPr>
  <p:slideViewPr>
    <p:cSldViewPr snapToGrid="0">
      <p:cViewPr varScale="1">
        <p:scale>
          <a:sx n="62" d="100"/>
          <a:sy n="62" d="100"/>
        </p:scale>
        <p:origin x="232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manual.eg.poly.edu/index.php/File:Lab_filters_4.gif" TargetMode="Externa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Electronic Filters</a:t>
            </a:r>
          </a:p>
        </p:txBody>
      </p:sp>
      <p:pic>
        <p:nvPicPr>
          <p:cNvPr id="4" name="Picture 2" descr="https://manual.eg.poly.edu/images/6/6f/Lab_filters_4.gif">
            <a:hlinkClick r:id="rId2" tooltip="Figure 3: Component schematic symbols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4" r="22072"/>
          <a:stretch/>
        </p:blipFill>
        <p:spPr bwMode="auto">
          <a:xfrm>
            <a:off x="2549006" y="2963915"/>
            <a:ext cx="7509393" cy="281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6692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Voltage (V)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Potential difference in electrical energy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Units = volts (V)</a:t>
            </a:r>
          </a:p>
          <a:p>
            <a:pPr>
              <a:lnSpc>
                <a:spcPct val="150000"/>
              </a:lnSpc>
            </a:pPr>
            <a:r>
              <a:rPr lang="en-US" dirty="0"/>
              <a:t>Current (I)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Charge flow rate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Can be positive or negative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Units = amperes (A)</a:t>
            </a:r>
          </a:p>
        </p:txBody>
      </p:sp>
    </p:spTree>
    <p:extLst>
      <p:ext uri="{BB962C8B-B14F-4D97-AF65-F5344CB8AC3E}">
        <p14:creationId xmlns:p14="http://schemas.microsoft.com/office/powerpoint/2010/main" val="319533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47361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Resistor (R)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Resists flow of electrical current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Dissipates electrical energy as heat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Often used to alter voltages in circuits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Characterized by Ohm’s Law: V = I*R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Not sensitive to frequency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Uses a poor conductor (ex: carbon)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Units = Ohms (Ω)</a:t>
            </a:r>
          </a:p>
          <a:p>
            <a:pPr lvl="1"/>
            <a:endParaRPr lang="en-US" dirty="0"/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9123680" y="2041524"/>
            <a:ext cx="2150428" cy="1880235"/>
            <a:chOff x="4608" y="3168"/>
            <a:chExt cx="864" cy="624"/>
          </a:xfrm>
        </p:grpSpPr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200" b="1" dirty="0"/>
                <a:t>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403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993648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dirty="0"/>
              <a:t>Capacitor (C)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Stores potential energy (V)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Affected by voltage and frequency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A pair metal plates separated by non-conductive material (ex: air)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Electrical charge accumulates on plates</a:t>
            </a:r>
          </a:p>
          <a:p>
            <a:pPr lvl="1">
              <a:lnSpc>
                <a:spcPct val="150000"/>
              </a:lnSpc>
            </a:pPr>
            <a:r>
              <a:rPr lang="en-US" sz="3500" dirty="0"/>
              <a:t>Units = Farads (F)</a:t>
            </a:r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9250680" y="2072640"/>
            <a:ext cx="2169160" cy="1511634"/>
            <a:chOff x="1584" y="3024"/>
            <a:chExt cx="864" cy="720"/>
          </a:xfrm>
        </p:grpSpPr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2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13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2" name="VISIO" r:id="rId3" imgW="1288080" imgH="1076400" progId="Visio.Drawing.5">
                      <p:embed/>
                    </p:oleObj>
                  </mc:Choice>
                  <mc:Fallback>
                    <p:oleObj name="VISIO" r:id="rId3" imgW="1288080" imgH="1076400" progId="Visio.Drawing.5">
                      <p:embed/>
                      <p:pic>
                        <p:nvPicPr>
                          <p:cNvPr id="16393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200" b="1" dirty="0"/>
                <a:t>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986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8656320" cy="566927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3900" dirty="0"/>
              <a:t>Inductor (L)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Stores and delivers energy in a magnetic field 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Magnetic fields affect the current of a circuit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Effected by current and frequency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Is a coil of wire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Units = </a:t>
            </a:r>
            <a:r>
              <a:rPr lang="en-US" altLang="en-US" sz="3500" dirty="0" err="1"/>
              <a:t>Henries</a:t>
            </a:r>
            <a:r>
              <a:rPr lang="en-US" altLang="en-US" sz="3500" dirty="0"/>
              <a:t> (H)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656320" y="1930400"/>
            <a:ext cx="2170748" cy="1635759"/>
            <a:chOff x="3216" y="3024"/>
            <a:chExt cx="864" cy="720"/>
          </a:xfrm>
        </p:grpSpPr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200" b="1" dirty="0"/>
                <a:t>Symbol</a:t>
              </a:r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8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5" name="VISIO" r:id="rId3" imgW="2058840" imgH="641520" progId="Visio.Drawing.5">
                      <p:embed/>
                    </p:oleObj>
                  </mc:Choice>
                  <mc:Fallback>
                    <p:oleObj name="VISIO" r:id="rId3" imgW="2058840" imgH="641520" progId="Visio.Drawing.5">
                      <p:embed/>
                      <p:pic>
                        <p:nvPicPr>
                          <p:cNvPr id="17417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79608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Wiring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7099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Series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Same current through all elements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V</a:t>
            </a:r>
            <a:r>
              <a:rPr lang="en-US" altLang="en-US" sz="3200" baseline="-25000" dirty="0"/>
              <a:t>in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A</a:t>
            </a:r>
            <a:r>
              <a:rPr lang="en-US" altLang="en-US" sz="3200" dirty="0"/>
              <a:t> + V</a:t>
            </a:r>
            <a:r>
              <a:rPr lang="en-US" altLang="en-US" sz="3200" baseline="-25000" dirty="0"/>
              <a:t>B</a:t>
            </a:r>
            <a:r>
              <a:rPr lang="en-US" altLang="en-US" sz="3200" dirty="0"/>
              <a:t> + V</a:t>
            </a:r>
            <a:r>
              <a:rPr lang="en-US" altLang="en-US" sz="3200" baseline="-25000" dirty="0"/>
              <a:t>C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Parallel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Same voltage across all branches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V</a:t>
            </a:r>
            <a:r>
              <a:rPr lang="en-US" altLang="en-US" sz="3200" baseline="-25000" dirty="0"/>
              <a:t>in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D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E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F</a:t>
            </a:r>
            <a:r>
              <a:rPr lang="en-US" altLang="en-US" sz="3200" dirty="0"/>
              <a:t> + V</a:t>
            </a:r>
            <a:r>
              <a:rPr lang="en-US" altLang="en-US" sz="3200" baseline="-25000" dirty="0"/>
              <a:t>G</a:t>
            </a: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887" y="1196658"/>
            <a:ext cx="3874713" cy="2054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887" y="3982720"/>
            <a:ext cx="3874713" cy="21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954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Resistors 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Brown, black, yellow = 100KΩ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Brown, black, green = 1MΩ</a:t>
            </a:r>
          </a:p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Capacitors 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102 = 0.001 µF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10J = 10pF</a:t>
            </a:r>
          </a:p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Inductors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1mH</a:t>
            </a:r>
          </a:p>
          <a:p>
            <a:pPr marL="457200" indent="0">
              <a:buNone/>
            </a:pP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840" y="1619584"/>
            <a:ext cx="3210560" cy="321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246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523999"/>
            <a:ext cx="12192000" cy="434848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NI-ELVIS II+</a:t>
            </a:r>
          </a:p>
          <a:p>
            <a:pPr>
              <a:lnSpc>
                <a:spcPct val="200000"/>
              </a:lnSpc>
            </a:pPr>
            <a:r>
              <a:rPr lang="en-US" dirty="0"/>
              <a:t>Breadboard</a:t>
            </a:r>
          </a:p>
          <a:p>
            <a:pPr>
              <a:lnSpc>
                <a:spcPct val="200000"/>
              </a:lnSpc>
            </a:pPr>
            <a:r>
              <a:rPr lang="en-US" dirty="0"/>
              <a:t>Coaxial to alligator clip cable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669" y="3374951"/>
            <a:ext cx="1827212" cy="283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521" y="914399"/>
            <a:ext cx="2917508" cy="241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922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76959"/>
            <a:ext cx="12192000" cy="5466081"/>
          </a:xfrm>
        </p:spPr>
        <p:txBody>
          <a:bodyPr>
            <a:noAutofit/>
          </a:bodyPr>
          <a:lstStyle/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Plug in NI ELVIS II to PC Lab and turn it on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Select NI </a:t>
            </a:r>
            <a:r>
              <a:rPr lang="en-US" altLang="en-US" dirty="0" err="1"/>
              <a:t>ELVISmx</a:t>
            </a:r>
            <a:r>
              <a:rPr lang="en-US" altLang="en-US" dirty="0"/>
              <a:t> Instrument Launcher 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Select FGEN in the Instrument Launcher 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Set function generator to 1000Hz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Set the amplitude to 2 </a:t>
            </a:r>
            <a:r>
              <a:rPr lang="en-US" altLang="en-US" dirty="0" err="1"/>
              <a:t>Vpp</a:t>
            </a:r>
            <a:endParaRPr lang="en-US" altLang="en-US" dirty="0"/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Set signal route to FGEN BNC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Select Scope in the Instrument Launcher</a:t>
            </a:r>
          </a:p>
        </p:txBody>
      </p:sp>
    </p:spTree>
    <p:extLst>
      <p:ext uri="{BB962C8B-B14F-4D97-AF65-F5344CB8AC3E}">
        <p14:creationId xmlns:p14="http://schemas.microsoft.com/office/powerpoint/2010/main" val="772776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Click run in both instruments</a:t>
            </a:r>
          </a:p>
          <a:p>
            <a:pPr>
              <a:lnSpc>
                <a:spcPct val="200000"/>
              </a:lnSpc>
            </a:pPr>
            <a:r>
              <a:rPr lang="en-US" dirty="0"/>
              <a:t>Calculate </a:t>
            </a:r>
            <a:r>
              <a:rPr lang="en-US" dirty="0" smtClean="0"/>
              <a:t>the -</a:t>
            </a:r>
            <a:r>
              <a:rPr lang="en-US" smtClean="0"/>
              <a:t>3dB point</a:t>
            </a:r>
            <a:endParaRPr lang="en-US" altLang="en-US" dirty="0"/>
          </a:p>
          <a:p>
            <a:pPr>
              <a:lnSpc>
                <a:spcPct val="200000"/>
              </a:lnSpc>
            </a:pPr>
            <a:r>
              <a:rPr lang="en-US" altLang="en-US" dirty="0"/>
              <a:t>Test both of the circuits and determine their type</a:t>
            </a:r>
          </a:p>
          <a:p>
            <a:pPr>
              <a:lnSpc>
                <a:spcPct val="200000"/>
              </a:lnSpc>
            </a:pPr>
            <a:r>
              <a:rPr lang="en-US" altLang="en-US" dirty="0"/>
              <a:t>Assemble the radio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59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Circuit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Connect </a:t>
            </a:r>
            <a:r>
              <a:rPr lang="en-US" altLang="en-US" dirty="0"/>
              <a:t>the 100kΩ resistor and .001 µF capacitor in series</a:t>
            </a:r>
            <a:endParaRPr lang="en-US" dirty="0"/>
          </a:p>
        </p:txBody>
      </p:sp>
      <p:pic>
        <p:nvPicPr>
          <p:cNvPr id="4" name="Picture 16" descr="Lab9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186" y="2272710"/>
            <a:ext cx="6473628" cy="340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6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Circuit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Connect </a:t>
            </a:r>
            <a:r>
              <a:rPr lang="en-US" altLang="en-US" dirty="0"/>
              <a:t>0.001 µF capacitor to 1 MΩ resistor in series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64485"/>
              </p:ext>
            </p:extLst>
          </p:nvPr>
        </p:nvGraphicFramePr>
        <p:xfrm>
          <a:off x="2643897" y="1858222"/>
          <a:ext cx="6904206" cy="345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897" y="1858222"/>
                        <a:ext cx="6904206" cy="3452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450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Assemble the circuit below (Crystal Radio)</a:t>
            </a:r>
          </a:p>
        </p:txBody>
      </p:sp>
      <p:pic>
        <p:nvPicPr>
          <p:cNvPr id="4" name="Picture 10" descr="Lab_filters_2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3" b="21639"/>
          <a:stretch/>
        </p:blipFill>
        <p:spPr bwMode="auto">
          <a:xfrm>
            <a:off x="2347325" y="1828210"/>
            <a:ext cx="7497350" cy="351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940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80654"/>
            <a:ext cx="12192000" cy="5339751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dirty="0"/>
              <a:t>Individual </a:t>
            </a:r>
            <a:r>
              <a:rPr lang="en-US" altLang="en-US" dirty="0"/>
              <a:t>Report (one report per student)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Title page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Discussion topics in the manual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For all circuits</a:t>
            </a:r>
          </a:p>
          <a:p>
            <a:pPr marL="1257300" indent="-571500">
              <a:spcBef>
                <a:spcPts val="0"/>
              </a:spcBef>
              <a:defRPr/>
            </a:pPr>
            <a:r>
              <a:rPr lang="en-US" altLang="en-US" dirty="0"/>
              <a:t>Include Excel tables and Gain vs. Frequency graphs</a:t>
            </a:r>
          </a:p>
          <a:p>
            <a:pPr marL="1257300" indent="-571500">
              <a:spcBef>
                <a:spcPts val="0"/>
              </a:spcBef>
              <a:defRPr/>
            </a:pPr>
            <a:r>
              <a:rPr lang="en-US" altLang="en-US" dirty="0"/>
              <a:t>Determine filter type</a:t>
            </a:r>
          </a:p>
          <a:p>
            <a:pPr marL="1257300" indent="-571500">
              <a:spcBef>
                <a:spcPts val="0"/>
              </a:spcBef>
              <a:defRPr/>
            </a:pPr>
            <a:r>
              <a:rPr lang="en-US" altLang="en-US" dirty="0"/>
              <a:t>Label each graph with determined filter type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OPTIONAL- Include photos of circuits and setup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79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246909"/>
            <a:ext cx="12192000" cy="5339751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dirty="0"/>
              <a:t>Team Presentation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Include lab data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Professional-looking tables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Discussion topics in the manual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Include photos of circuits and setup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Refer to “Creating PowerPoint Presentations” </a:t>
            </a:r>
            <a:br>
              <a:rPr lang="en-US" altLang="en-US" dirty="0"/>
            </a:br>
            <a:r>
              <a:rPr lang="en-US" altLang="en-US" dirty="0"/>
              <a:t>found in Online Manual</a:t>
            </a:r>
          </a:p>
        </p:txBody>
      </p:sp>
    </p:spTree>
    <p:extLst>
      <p:ext uri="{BB962C8B-B14F-4D97-AF65-F5344CB8AC3E}">
        <p14:creationId xmlns:p14="http://schemas.microsoft.com/office/powerpoint/2010/main" val="1038844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309254"/>
            <a:ext cx="12192000" cy="533975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altLang="en-US" dirty="0"/>
              <a:t>TA will assign which circuit you start with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Have all original data signed by your TA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All team members must actively </a:t>
            </a:r>
            <a:r>
              <a:rPr lang="en-US" altLang="en-US"/>
              <a:t>participate </a:t>
            </a:r>
            <a:br>
              <a:rPr lang="en-US" altLang="en-US"/>
            </a:br>
            <a:r>
              <a:rPr lang="en-US" altLang="en-US"/>
              <a:t>in </a:t>
            </a:r>
            <a:r>
              <a:rPr lang="en-US" altLang="en-US" dirty="0"/>
              <a:t>experiment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Submit all work electronically 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Return all materials to your TA</a:t>
            </a:r>
          </a:p>
        </p:txBody>
      </p:sp>
    </p:spTree>
    <p:extLst>
      <p:ext uri="{BB962C8B-B14F-4D97-AF65-F5344CB8AC3E}">
        <p14:creationId xmlns:p14="http://schemas.microsoft.com/office/powerpoint/2010/main" val="375836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35571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100" dirty="0"/>
              <a:t>Learn about electrical filters</a:t>
            </a:r>
          </a:p>
          <a:p>
            <a:pPr lvl="1">
              <a:lnSpc>
                <a:spcPct val="150000"/>
              </a:lnSpc>
            </a:pPr>
            <a:r>
              <a:rPr lang="en-US" sz="3100" dirty="0"/>
              <a:t>Different types</a:t>
            </a:r>
          </a:p>
          <a:p>
            <a:pPr lvl="1">
              <a:lnSpc>
                <a:spcPct val="150000"/>
              </a:lnSpc>
            </a:pPr>
            <a:r>
              <a:rPr lang="en-US" sz="3100" dirty="0"/>
              <a:t>Uses</a:t>
            </a:r>
          </a:p>
          <a:p>
            <a:pPr>
              <a:lnSpc>
                <a:spcPct val="150000"/>
              </a:lnSpc>
            </a:pPr>
            <a:r>
              <a:rPr lang="en-US" sz="3100" dirty="0"/>
              <a:t>What is the -3dB point?</a:t>
            </a:r>
          </a:p>
          <a:p>
            <a:pPr>
              <a:lnSpc>
                <a:spcPct val="150000"/>
              </a:lnSpc>
            </a:pPr>
            <a:r>
              <a:rPr lang="en-US" sz="3100" dirty="0"/>
              <a:t>Create filters and a crystal set radio using multiple circuit elements</a:t>
            </a:r>
          </a:p>
          <a:p>
            <a:pPr>
              <a:lnSpc>
                <a:spcPct val="150000"/>
              </a:lnSpc>
            </a:pPr>
            <a:r>
              <a:rPr lang="en-US" sz="3100" dirty="0"/>
              <a:t>Identify filters based on generated graphs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Frequency Response 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0" y="914399"/>
                <a:ext cx="12192000" cy="5486401"/>
              </a:xfrm>
            </p:spPr>
            <p:txBody>
              <a:bodyPr/>
              <a:lstStyle/>
              <a:p>
                <a:r>
                  <a:rPr lang="en-US" dirty="0"/>
                  <a:t>Gain (dB)</a:t>
                </a:r>
              </a:p>
              <a:p>
                <a:pPr lvl="1"/>
                <a:r>
                  <a:rPr lang="en-US" dirty="0"/>
                  <a:t>Ratio of output against input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(20)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log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Always negative value</a:t>
                </a:r>
              </a:p>
              <a:p>
                <a:r>
                  <a:rPr lang="en-US" dirty="0"/>
                  <a:t>-3dB Point</a:t>
                </a:r>
              </a:p>
              <a:p>
                <a:pPr lvl="1"/>
                <a:r>
                  <a:rPr lang="en-US" dirty="0"/>
                  <a:t>3dB drop of signal power from highest point on gain</a:t>
                </a:r>
              </a:p>
              <a:p>
                <a:pPr lvl="1"/>
                <a:r>
                  <a:rPr lang="en-US" dirty="0"/>
                  <a:t>Signal power is half of original value</a:t>
                </a:r>
              </a:p>
              <a:p>
                <a:r>
                  <a:rPr lang="en-US" dirty="0"/>
                  <a:t>Cutoff Frequency (Hz)</a:t>
                </a:r>
              </a:p>
              <a:p>
                <a:pPr lvl="1"/>
                <a:r>
                  <a:rPr lang="en-US" dirty="0"/>
                  <a:t>Frequency at -3dB Point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0" y="914399"/>
                <a:ext cx="12192000" cy="5486401"/>
              </a:xfrm>
              <a:blipFill rotWithShape="1">
                <a:blip r:embed="rId2"/>
                <a:stretch>
                  <a:fillRect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12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Frequency Response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08549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Plot Gain vs. Frequency of electrical signal</a:t>
            </a:r>
          </a:p>
          <a:p>
            <a:pPr>
              <a:lnSpc>
                <a:spcPct val="150000"/>
              </a:lnSpc>
            </a:pPr>
            <a:r>
              <a:rPr lang="en-US" dirty="0"/>
              <a:t>Semi-logarithmic scale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Linear y-axis, logarithmic x-axis</a:t>
            </a:r>
          </a:p>
        </p:txBody>
      </p: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5994006" y="1344459"/>
            <a:ext cx="5336032" cy="3617474"/>
            <a:chOff x="717" y="1295"/>
            <a:chExt cx="3939" cy="2975"/>
          </a:xfrm>
        </p:grpSpPr>
        <p:sp>
          <p:nvSpPr>
            <p:cNvPr id="5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73"/>
            <p:cNvSpPr>
              <a:spLocks noChangeShapeType="1"/>
            </p:cNvSpPr>
            <p:nvPr/>
          </p:nvSpPr>
          <p:spPr bwMode="auto">
            <a:xfrm flipH="1" flipV="1">
              <a:off x="3268" y="3384"/>
              <a:ext cx="476" cy="4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74"/>
            <p:cNvSpPr txBox="1">
              <a:spLocks noChangeArrowheads="1"/>
            </p:cNvSpPr>
            <p:nvPr/>
          </p:nvSpPr>
          <p:spPr bwMode="auto">
            <a:xfrm>
              <a:off x="3504" y="3597"/>
              <a:ext cx="1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14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15" name="Group 76"/>
            <p:cNvGrpSpPr>
              <a:grpSpLocks/>
            </p:cNvGrpSpPr>
            <p:nvPr/>
          </p:nvGrpSpPr>
          <p:grpSpPr bwMode="auto">
            <a:xfrm>
              <a:off x="2064" y="1919"/>
              <a:ext cx="2304" cy="1489"/>
              <a:chOff x="528" y="2256"/>
              <a:chExt cx="1824" cy="1249"/>
            </a:xfrm>
          </p:grpSpPr>
          <p:sp>
            <p:nvSpPr>
              <p:cNvPr id="28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78"/>
              <p:cNvSpPr>
                <a:spLocks noChangeShapeType="1"/>
              </p:cNvSpPr>
              <p:nvPr/>
            </p:nvSpPr>
            <p:spPr bwMode="auto">
              <a:xfrm>
                <a:off x="528" y="3505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Text Box 79"/>
            <p:cNvSpPr txBox="1">
              <a:spLocks noChangeArrowheads="1"/>
            </p:cNvSpPr>
            <p:nvPr/>
          </p:nvSpPr>
          <p:spPr bwMode="auto">
            <a:xfrm>
              <a:off x="2507" y="3789"/>
              <a:ext cx="1141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FF0000"/>
                  </a:solidFill>
                </a:rPr>
                <a:t>f  (kHz)</a:t>
              </a:r>
              <a:br>
                <a:rPr lang="en-US" altLang="en-US" sz="1600" b="1" dirty="0">
                  <a:solidFill>
                    <a:srgbClr val="FF0000"/>
                  </a:solidFill>
                </a:rPr>
              </a:br>
              <a:r>
                <a:rPr lang="en-US" altLang="en-US" sz="1600" b="1" dirty="0">
                  <a:solidFill>
                    <a:srgbClr val="FF0000"/>
                  </a:solidFill>
                </a:rPr>
                <a:t> (log scale) </a:t>
              </a:r>
            </a:p>
          </p:txBody>
        </p:sp>
        <p:sp>
          <p:nvSpPr>
            <p:cNvPr id="17" name="Text Box 80"/>
            <p:cNvSpPr txBox="1">
              <a:spLocks noChangeArrowheads="1"/>
            </p:cNvSpPr>
            <p:nvPr/>
          </p:nvSpPr>
          <p:spPr bwMode="auto">
            <a:xfrm>
              <a:off x="717" y="2067"/>
              <a:ext cx="1248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Gain (dB)</a:t>
              </a:r>
            </a:p>
            <a:p>
              <a:pPr algn="ctr">
                <a:spcBef>
                  <a:spcPct val="20000"/>
                </a:spcBef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(</a:t>
              </a:r>
              <a:r>
                <a:rPr lang="en-US" altLang="en-US" sz="1600" b="1" dirty="0">
                  <a:solidFill>
                    <a:srgbClr val="FF0000"/>
                  </a:solidFill>
                </a:rPr>
                <a:t>linear</a:t>
              </a:r>
              <a:r>
                <a:rPr lang="en-US" altLang="en-US" sz="1400" b="1" dirty="0">
                  <a:solidFill>
                    <a:srgbClr val="FF0000"/>
                  </a:solidFill>
                </a:rPr>
                <a:t> scale)</a:t>
              </a:r>
            </a:p>
          </p:txBody>
        </p:sp>
        <p:sp>
          <p:nvSpPr>
            <p:cNvPr id="18" name="Text Box 81"/>
            <p:cNvSpPr txBox="1">
              <a:spLocks noChangeArrowheads="1"/>
            </p:cNvSpPr>
            <p:nvPr/>
          </p:nvSpPr>
          <p:spPr bwMode="auto">
            <a:xfrm>
              <a:off x="2021" y="1295"/>
              <a:ext cx="2539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19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22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24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25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9606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are Filters?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662151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Eliminate unwanted frequencies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High-pass or low-pass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Favor desired frequencies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Band-pass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Bandwidth: frequency range filter allows to pass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Example: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Radio tunes in to particular station</a:t>
            </a:r>
          </a:p>
        </p:txBody>
      </p:sp>
    </p:spTree>
    <p:extLst>
      <p:ext uri="{BB962C8B-B14F-4D97-AF65-F5344CB8AC3E}">
        <p14:creationId xmlns:p14="http://schemas.microsoft.com/office/powerpoint/2010/main" val="215495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Filter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Low-Pass Filter</a:t>
            </a:r>
          </a:p>
          <a:p>
            <a:r>
              <a:rPr lang="en-US" dirty="0"/>
              <a:t>Allows low frequencies to pass</a:t>
            </a:r>
          </a:p>
          <a:p>
            <a:r>
              <a:rPr lang="en-US" dirty="0"/>
              <a:t>3dB Point: -3dB</a:t>
            </a:r>
          </a:p>
          <a:p>
            <a:r>
              <a:rPr lang="en-US" dirty="0"/>
              <a:t>Cutoff Frequency: 1590 Hz</a:t>
            </a:r>
          </a:p>
          <a:p>
            <a:r>
              <a:rPr lang="en-US" dirty="0"/>
              <a:t>Bandwidth: 0-1590 Hz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288" y="2300450"/>
            <a:ext cx="4756774" cy="371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2396" y="2909813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49345" y="4600410"/>
            <a:ext cx="919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149640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Filter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High-Pass Filter</a:t>
            </a:r>
          </a:p>
          <a:p>
            <a:r>
              <a:rPr lang="en-US" dirty="0"/>
              <a:t>Allows high frequencies to pass</a:t>
            </a:r>
          </a:p>
          <a:p>
            <a:r>
              <a:rPr lang="en-US" dirty="0"/>
              <a:t>3dB Point: -3dB</a:t>
            </a:r>
          </a:p>
          <a:p>
            <a:r>
              <a:rPr lang="en-US" dirty="0"/>
              <a:t>Cutoff Frequency: 160 Hz</a:t>
            </a:r>
          </a:p>
          <a:p>
            <a:r>
              <a:rPr lang="en-US" dirty="0"/>
              <a:t>Bandwidth: 160 - </a:t>
            </a:r>
            <a:r>
              <a:rPr lang="en-US" altLang="en-US" dirty="0"/>
              <a:t>∞ </a:t>
            </a:r>
            <a:r>
              <a:rPr lang="en-US" dirty="0"/>
              <a:t>Hz</a:t>
            </a: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074" y="2292574"/>
            <a:ext cx="4911240" cy="338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9803897" y="3810524"/>
            <a:ext cx="919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01974" y="2895977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8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Filter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Band-Pass Filter</a:t>
            </a:r>
          </a:p>
          <a:p>
            <a:r>
              <a:rPr lang="en-US" dirty="0"/>
              <a:t>Allows a limited range of </a:t>
            </a:r>
            <a:br>
              <a:rPr lang="en-US" dirty="0"/>
            </a:br>
            <a:r>
              <a:rPr lang="en-US" dirty="0"/>
              <a:t>frequencies to pass</a:t>
            </a:r>
          </a:p>
          <a:p>
            <a:r>
              <a:rPr lang="en-US" dirty="0"/>
              <a:t>3dB Point: -3dB</a:t>
            </a:r>
          </a:p>
          <a:p>
            <a:r>
              <a:rPr lang="en-US" dirty="0"/>
              <a:t>Cutoff Frequency: 400 - 600 Hz</a:t>
            </a:r>
          </a:p>
          <a:p>
            <a:r>
              <a:rPr lang="en-US" dirty="0"/>
              <a:t>Bandwidth: 400 - 600Hz</a:t>
            </a:r>
          </a:p>
          <a:p>
            <a:r>
              <a:rPr lang="en-US" dirty="0"/>
              <a:t>Resonant Frequency </a:t>
            </a:r>
            <a:br>
              <a:rPr lang="en-US" dirty="0"/>
            </a:br>
            <a:r>
              <a:rPr lang="en-US" dirty="0"/>
              <a:t>(High Response Point): 500 Hz</a:t>
            </a:r>
          </a:p>
        </p:txBody>
      </p:sp>
      <p:pic>
        <p:nvPicPr>
          <p:cNvPr id="7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826" y="1830844"/>
            <a:ext cx="4841174" cy="343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821660" y="2424417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10832772" y="2484748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771413" y="4339047"/>
            <a:ext cx="844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206686213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333</TotalTime>
  <Words>653</Words>
  <Application>Microsoft Macintosh PowerPoint</Application>
  <PresentationFormat>Widescreen</PresentationFormat>
  <Paragraphs>167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Cambria Math</vt:lpstr>
      <vt:lpstr>MS PGothic</vt:lpstr>
      <vt:lpstr>Master ppt</vt:lpstr>
      <vt:lpstr>VISIO</vt:lpstr>
      <vt:lpstr>Photo Editor Photo</vt:lpstr>
      <vt:lpstr>Electronic Filters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Filters</dc:title>
  <dc:creator>Mary</dc:creator>
  <cp:lastModifiedBy>General Engineering</cp:lastModifiedBy>
  <cp:revision>22</cp:revision>
  <dcterms:created xsi:type="dcterms:W3CDTF">2016-09-13T18:45:46Z</dcterms:created>
  <dcterms:modified xsi:type="dcterms:W3CDTF">2017-10-10T20:23:22Z</dcterms:modified>
</cp:coreProperties>
</file>