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8" r:id="rId4"/>
    <p:sldId id="299" r:id="rId5"/>
    <p:sldId id="302" r:id="rId6"/>
    <p:sldId id="303" r:id="rId7"/>
    <p:sldId id="318" r:id="rId8"/>
    <p:sldId id="319" r:id="rId9"/>
    <p:sldId id="320" r:id="rId10"/>
    <p:sldId id="321" r:id="rId11"/>
    <p:sldId id="322" r:id="rId12"/>
    <p:sldId id="324" r:id="rId13"/>
    <p:sldId id="323" r:id="rId14"/>
    <p:sldId id="317" r:id="rId15"/>
  </p:sldIdLst>
  <p:sldSz cx="12192000" cy="6858000"/>
  <p:notesSz cx="6858000" cy="9144000"/>
  <p:embeddedFontLst>
    <p:embeddedFont>
      <p:font typeface="Proxima Nova Rg" panose="02000506030000020004" pitchFamily="2" charset="0"/>
      <p:regular r:id="rId17"/>
    </p:embeddedFont>
    <p:embeddedFont>
      <p:font typeface="Gotham Medium" pitchFamily="50" charset="0"/>
      <p:regular r:id="rId18"/>
      <p:italic r:id="rId19"/>
    </p:embeddedFont>
    <p:embeddedFont>
      <p:font typeface="MS PGothic" panose="020B0600070205080204" pitchFamily="3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Proxima Nova Lt" panose="020005060300000200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7" autoAdjust="0"/>
    <p:restoredTop sz="94704"/>
  </p:normalViewPr>
  <p:slideViewPr>
    <p:cSldViewPr snapToGrid="0">
      <p:cViewPr varScale="1">
        <p:scale>
          <a:sx n="81" d="100"/>
          <a:sy n="81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an article written by </a:t>
            </a:r>
            <a:r>
              <a:rPr lang="en-US" dirty="0" err="1"/>
              <a:t>GlassDoor</a:t>
            </a:r>
            <a:r>
              <a:rPr lang="en-US" dirty="0"/>
              <a:t> in 2018.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yu.service-now.com/servicelink/kb_search.do?id=0412027160949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assdoor.com/Job/software-developer-jobs-SRCH_KO0,18.htm" TargetMode="External"/><Relationship Id="rId13" Type="http://schemas.openxmlformats.org/officeDocument/2006/relationships/hyperlink" Target="https://www.glassdoor.com/Job/process-engineer-jobs-SRCH_KO0,16.htm" TargetMode="External"/><Relationship Id="rId18" Type="http://schemas.openxmlformats.org/officeDocument/2006/relationships/hyperlink" Target="https://www.glassdoor.com/Job/technical-support-jobs-SRCH_KO0,17.htm" TargetMode="External"/><Relationship Id="rId26" Type="http://schemas.openxmlformats.org/officeDocument/2006/relationships/hyperlink" Target="https://www.glassdoor.com/Job/lvn-jobs-SRCH_KO0,3.htm" TargetMode="External"/><Relationship Id="rId3" Type="http://schemas.openxmlformats.org/officeDocument/2006/relationships/image" Target="../media/image1.emf"/><Relationship Id="rId21" Type="http://schemas.openxmlformats.org/officeDocument/2006/relationships/hyperlink" Target="https://www.glassdoor.com/Job/field-engineer-jobs-SRCH_KO0,14.htm" TargetMode="External"/><Relationship Id="rId7" Type="http://schemas.openxmlformats.org/officeDocument/2006/relationships/hyperlink" Target="https://www.glassdoor.com/Job/electrical-engineer-jobs-SRCH_KO0,19.htm" TargetMode="External"/><Relationship Id="rId12" Type="http://schemas.openxmlformats.org/officeDocument/2006/relationships/hyperlink" Target="https://www.glassdoor.com/Job/chemical-engineer-jobs-SRCH_KE0,17.htm" TargetMode="External"/><Relationship Id="rId17" Type="http://schemas.openxmlformats.org/officeDocument/2006/relationships/hyperlink" Target="https://www.glassdoor.com/Job/programmer-analyst-jobs-SRCH_KO0,18.htm" TargetMode="External"/><Relationship Id="rId25" Type="http://schemas.openxmlformats.org/officeDocument/2006/relationships/hyperlink" Target="https://www.glassdoor.com/Job/registered-nurse-jobs-SRCH_KO0,16.htm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glassdoor.com/Job/production-planner-jobs-SRCH_KO0,18.htm" TargetMode="External"/><Relationship Id="rId20" Type="http://schemas.openxmlformats.org/officeDocument/2006/relationships/hyperlink" Target="https://www.glassdoor.com/Job/structural-engineer-jobs-SRCH_KO0,19.htm" TargetMode="External"/><Relationship Id="rId29" Type="http://schemas.openxmlformats.org/officeDocument/2006/relationships/hyperlink" Target="https://www.glassdoor.com/Job/help-desk-analyst-jobs-SRCH_KO0,17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assdoor.com/Job/web-developer-jobs-SRCH_KO0,13.htm" TargetMode="External"/><Relationship Id="rId11" Type="http://schemas.openxmlformats.org/officeDocument/2006/relationships/hyperlink" Target="https://www.glassdoor.com/Job/project-engineer-jobs-SRCH_KO0,16.htm" TargetMode="External"/><Relationship Id="rId24" Type="http://schemas.openxmlformats.org/officeDocument/2006/relationships/hyperlink" Target="https://www.glassdoor.com/Job/data-scientist-jobs-SRCH_KO0,14.htm" TargetMode="External"/><Relationship Id="rId32" Type="http://schemas.openxmlformats.org/officeDocument/2006/relationships/image" Target="../media/image2.png"/><Relationship Id="rId5" Type="http://schemas.openxmlformats.org/officeDocument/2006/relationships/hyperlink" Target="https://www.glassdoor.com/Job/systems-engineer-jobs-SRCH_KO0,16.htm" TargetMode="External"/><Relationship Id="rId15" Type="http://schemas.openxmlformats.org/officeDocument/2006/relationships/hyperlink" Target="https://www.glassdoor.com/Job/quality-engineer-jobs-SRCH_KO0,16.htm" TargetMode="External"/><Relationship Id="rId23" Type="http://schemas.openxmlformats.org/officeDocument/2006/relationships/hyperlink" Target="https://www.glassdoor.com/Job/statistician-jobs-SRCH_KO0,12.htm" TargetMode="External"/><Relationship Id="rId28" Type="http://schemas.openxmlformats.org/officeDocument/2006/relationships/hyperlink" Target="https://www.glassdoor.com/Job/network-administrator-jobs-SRCH_KO0,21.htm" TargetMode="External"/><Relationship Id="rId10" Type="http://schemas.openxmlformats.org/officeDocument/2006/relationships/hyperlink" Target="https://www.glassdoor.com/Job/design-engineer-jobs-SRCH_KE0,15.htm" TargetMode="External"/><Relationship Id="rId19" Type="http://schemas.openxmlformats.org/officeDocument/2006/relationships/hyperlink" Target="https://www.glassdoor.com/Job/civil-engineer-jobs-SRCH_KO0,14.htm" TargetMode="External"/><Relationship Id="rId31" Type="http://schemas.openxmlformats.org/officeDocument/2006/relationships/hyperlink" Target="https://www.glassdoor.com/blog/50-highest-paying-college-majors/" TargetMode="External"/><Relationship Id="rId4" Type="http://schemas.openxmlformats.org/officeDocument/2006/relationships/hyperlink" Target="https://www.glassdoor.com/Job/software-engineer-jobs-SRCH_KO0,17.htm" TargetMode="External"/><Relationship Id="rId9" Type="http://schemas.openxmlformats.org/officeDocument/2006/relationships/hyperlink" Target="https://www.glassdoor.com/Job/mechanical-engineer-jobs-SRCH_KO0,19.htm" TargetMode="External"/><Relationship Id="rId14" Type="http://schemas.openxmlformats.org/officeDocument/2006/relationships/hyperlink" Target="https://www.glassdoor.com/Job/industrial-engineer-jobs-SRCH_KO0,19.htm" TargetMode="External"/><Relationship Id="rId22" Type="http://schemas.openxmlformats.org/officeDocument/2006/relationships/hyperlink" Target="https://www.glassdoor.com/Job/data-analyst-jobs-SRCH_KO0,12.htm" TargetMode="External"/><Relationship Id="rId27" Type="http://schemas.openxmlformats.org/officeDocument/2006/relationships/hyperlink" Target="https://www.glassdoor.com/Job/case-manager-jobs-SRCH_KO0,12.htm" TargetMode="External"/><Relationship Id="rId30" Type="http://schemas.openxmlformats.org/officeDocument/2006/relationships/hyperlink" Target="https://www.glassdoor.com/Job/business-analyst-jobs-SRCH_KO0,16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engineering.nyu.edu/student-life/tandon-career-services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.joinhandshake.com/auth?auth=565" TargetMode="External"/><Relationship Id="rId5" Type="http://schemas.openxmlformats.org/officeDocument/2006/relationships/hyperlink" Target="https://www.nyu.edu/students/student-information-and-resources/career-development-and-jobs.html" TargetMode="External"/><Relationship Id="rId4" Type="http://schemas.openxmlformats.org/officeDocument/2006/relationships/hyperlink" Target="https://engineering.nyu.edu/student-life/tandon-career-services/student-resourc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ngineering.nyu.edu/research/student-research/undergraduate-summer-research-progr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RECITATION </a:t>
            </a:r>
            <a:r>
              <a:rPr lang="en-US" sz="5400" dirty="0" smtClean="0">
                <a:latin typeface="Gotham Medium" panose="02000604030000020004" pitchFamily="50" charset="0"/>
              </a:rPr>
              <a:t>10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roxima Nova Rg" panose="02000506030000020004" pitchFamily="2" charset="0"/>
              </a:rPr>
              <a:t>EG1004</a:t>
            </a:r>
            <a:endParaRPr lang="en-US" sz="2800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5787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PROFESSIONAL EMAILS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7" y="1488384"/>
            <a:ext cx="11351299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Opening Salutations – “Dear Ms. Williams,”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Put your name in the </a:t>
            </a:r>
            <a:r>
              <a:rPr lang="en-US" altLang="en-US" sz="2500" b="1" dirty="0" smtClean="0">
                <a:solidFill>
                  <a:schemeClr val="accent6"/>
                </a:solidFill>
                <a:latin typeface="Proxima Nova Lt" panose="02000506030000020004" charset="0"/>
              </a:rPr>
              <a:t>subject (and everywhere)</a:t>
            </a:r>
            <a:endParaRPr lang="en-US" altLang="en-US" sz="2500" b="1" dirty="0">
              <a:solidFill>
                <a:schemeClr val="accent6"/>
              </a:solidFill>
              <a:latin typeface="Proxima Nova Lt" panose="0200050603000002000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Doe, Jane Application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Your email should be</a:t>
            </a:r>
            <a:r>
              <a:rPr lang="en-US" altLang="en-US" sz="2500" dirty="0">
                <a:latin typeface="Proxima Nova Lt" panose="02000506030000020004" charset="0"/>
              </a:rPr>
              <a:t> </a:t>
            </a: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firstname.lastname@nyu.edu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Proofread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Complete sentences </a:t>
            </a:r>
            <a:r>
              <a:rPr lang="en-US" altLang="en-US" sz="2500" dirty="0" smtClean="0">
                <a:latin typeface="Proxima Nova Rg" panose="02000506030000020004" pitchFamily="2" charset="0"/>
              </a:rPr>
              <a:t>&amp; proper </a:t>
            </a:r>
            <a:r>
              <a:rPr lang="en-US" altLang="en-US" sz="2500" dirty="0">
                <a:latin typeface="Proxima Nova Rg" panose="02000506030000020004" pitchFamily="2" charset="0"/>
              </a:rPr>
              <a:t>grammar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 not add email address until you proofread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Closing Salutations – “Thank you for your consideration,”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Attachment names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Use your name: Doe, Jane Resume.pdf</a:t>
            </a:r>
          </a:p>
        </p:txBody>
      </p:sp>
      <p:sp>
        <p:nvSpPr>
          <p:cNvPr id="14" name="Rounded Rectangular Callout 13">
            <a:hlinkClick r:id="rId4"/>
            <a:extLst>
              <a:ext uri="{FF2B5EF4-FFF2-40B4-BE49-F238E27FC236}">
                <a16:creationId xmlns:a16="http://schemas.microsoft.com/office/drawing/2014/main" xmlns="" id="{5D8D53EB-3F95-5443-B6B5-E424AE4C6D35}"/>
              </a:ext>
            </a:extLst>
          </p:cNvPr>
          <p:cNvSpPr/>
          <p:nvPr/>
        </p:nvSpPr>
        <p:spPr>
          <a:xfrm>
            <a:off x="9491105" y="4594548"/>
            <a:ext cx="1947742" cy="965147"/>
          </a:xfrm>
          <a:prstGeom prst="wedgeRoundRectCallout">
            <a:avLst>
              <a:gd name="adj1" fmla="val 3757"/>
              <a:gd name="adj2" fmla="val 8208"/>
              <a:gd name="adj3" fmla="val 16667"/>
            </a:avLst>
          </a:prstGeom>
          <a:solidFill>
            <a:schemeClr val="accent6"/>
          </a:solidFill>
          <a:ln w="381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Proxima Nova Lt" panose="02000506030000020004" pitchFamily="2" charset="77"/>
              </a:rPr>
              <a:t>Link to change NYU </a:t>
            </a:r>
            <a:r>
              <a:rPr lang="en-US" b="1" dirty="0" smtClean="0">
                <a:solidFill>
                  <a:schemeClr val="tx1"/>
                </a:solidFill>
                <a:latin typeface="Proxima Nova Lt" panose="02000506030000020004" pitchFamily="2" charset="77"/>
              </a:rPr>
              <a:t>email alias</a:t>
            </a:r>
            <a:endParaRPr lang="en-US" b="1" dirty="0">
              <a:solidFill>
                <a:schemeClr val="tx1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3D2B1B78-0F26-EC46-8A14-36E2C3662B03}"/>
              </a:ext>
            </a:extLst>
          </p:cNvPr>
          <p:cNvSpPr/>
          <p:nvPr/>
        </p:nvSpPr>
        <p:spPr>
          <a:xfrm>
            <a:off x="8906883" y="1757179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Always Reply All on Emails!</a:t>
            </a:r>
            <a:endParaRPr lang="en-US" sz="2000" b="1" dirty="0">
              <a:solidFill>
                <a:srgbClr val="57068C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ACTIVITY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ACTIVITY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036" y="1862702"/>
            <a:ext cx="10231923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Develop a 30 second elevator </a:t>
            </a: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pitch. Imagine you are talking to the recruiter from your favorite company at a career fair &amp; use your </a:t>
            </a: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EG </a:t>
            </a: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1004 </a:t>
            </a: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project </a:t>
            </a: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to sell yourself.</a:t>
            </a:r>
            <a:endParaRPr lang="en-US" altLang="en-US" sz="4800" b="1" dirty="0">
              <a:solidFill>
                <a:srgbClr val="57068C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</a:t>
            </a:r>
            <a:r>
              <a:rPr lang="en-US" b="1" dirty="0">
                <a:latin typeface="Gotham Medium" panose="02000604030000020004" pitchFamily="50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Career Building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Activity: Elevator Pitches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74569" y="3532909"/>
            <a:ext cx="0" cy="6373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479674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CAREER BUILDING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-508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54323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TOP PAYING MAJORS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42A5720-1EA9-1843-9788-265CBF3DA7F1}"/>
              </a:ext>
            </a:extLst>
          </p:cNvPr>
          <p:cNvSpPr/>
          <p:nvPr/>
        </p:nvSpPr>
        <p:spPr>
          <a:xfrm>
            <a:off x="1623978" y="1503880"/>
            <a:ext cx="8944041" cy="488915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1. Computer Science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$70,000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4"/>
              </a:rPr>
              <a:t>Software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6"/>
              </a:rPr>
              <a:t>Web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2. Electrical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$68,438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7"/>
              </a:rPr>
              <a:t>Electrical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8"/>
              </a:rPr>
              <a:t>Software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3. Mechanical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9"/>
              </a:rPr>
              <a:t>Mechanical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0"/>
              </a:rPr>
              <a:t>Design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4. Chemical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2"/>
              </a:rPr>
              <a:t>Chemical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3"/>
              </a:rPr>
              <a:t>Process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5. Industrial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$64,381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4"/>
              </a:rPr>
              <a:t>Industrial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5"/>
              </a:rPr>
              <a:t>Quality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6"/>
              </a:rPr>
              <a:t>Production Planner</a:t>
            </a:r>
            <a:endParaRPr lang="en-US" sz="1200" dirty="0">
              <a:solidFill>
                <a:srgbClr val="1861BF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 smtClean="0">
                <a:solidFill>
                  <a:srgbClr val="404040"/>
                </a:solidFill>
                <a:latin typeface="Proxima Nova Lt" panose="02000506030000020004" pitchFamily="2" charset="77"/>
              </a:rPr>
              <a:t>6</a:t>
            </a:r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. Information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$64,008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7"/>
              </a:rPr>
              <a:t>Programmer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8"/>
              </a:rPr>
              <a:t>Technical Support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7. Civil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$61,500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9"/>
              </a:rPr>
              <a:t>Civil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0"/>
              </a:rPr>
              <a:t>Structural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1"/>
              </a:rPr>
              <a:t>Field Engineer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8. 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2"/>
              </a:rPr>
              <a:t>Data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3"/>
              </a:rPr>
              <a:t>Statistician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4"/>
              </a:rPr>
              <a:t>Data Scientist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9. Nursing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$58,928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5"/>
              </a:rPr>
              <a:t>Registered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6"/>
              </a:rPr>
              <a:t> Licensed Vocational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7"/>
              </a:rPr>
              <a:t>Case Manager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10. Management Information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Proxima Nova Rg" panose="02000506030000020004" pitchFamily="2" charset="77"/>
                <a:hlinkClick r:id="rId28"/>
              </a:rPr>
              <a:t>Network Administrator</a:t>
            </a:r>
            <a:r>
              <a:rPr lang="en-US" sz="1200" dirty="0">
                <a:latin typeface="Proxima Nova Rg" panose="02000506030000020004" pitchFamily="2" charset="77"/>
              </a:rPr>
              <a:t>, </a:t>
            </a:r>
            <a:r>
              <a:rPr lang="en-US" sz="1200" dirty="0">
                <a:latin typeface="Proxima Nova Rg" panose="02000506030000020004" pitchFamily="2" charset="77"/>
                <a:hlinkClick r:id="rId29"/>
              </a:rPr>
              <a:t>Help Desk Analyst</a:t>
            </a:r>
            <a:r>
              <a:rPr lang="en-US" sz="1200" dirty="0">
                <a:latin typeface="Proxima Nova Rg" panose="02000506030000020004" pitchFamily="2" charset="77"/>
              </a:rPr>
              <a:t>, </a:t>
            </a:r>
            <a:r>
              <a:rPr lang="en-US" sz="1200" dirty="0">
                <a:latin typeface="Proxima Nova Rg" panose="02000506030000020004" pitchFamily="2" charset="77"/>
                <a:hlinkClick r:id="rId30"/>
              </a:rPr>
              <a:t>Business Analyst</a:t>
            </a:r>
            <a:endParaRPr lang="en-US" sz="1200" dirty="0">
              <a:solidFill>
                <a:srgbClr val="404040"/>
              </a:solidFill>
              <a:effectLst/>
              <a:latin typeface="Proxima Nova Rg" panose="02000506030000020004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C62813B-7008-154C-A3FA-8033E403E63A}"/>
              </a:ext>
            </a:extLst>
          </p:cNvPr>
          <p:cNvGrpSpPr/>
          <p:nvPr/>
        </p:nvGrpSpPr>
        <p:grpSpPr>
          <a:xfrm>
            <a:off x="10168641" y="3772959"/>
            <a:ext cx="2401825" cy="522189"/>
            <a:chOff x="10070592" y="5547360"/>
            <a:chExt cx="2401825" cy="522189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xmlns="" id="{DEF58842-0B92-4142-8419-69A0AAA20903}"/>
                </a:ext>
              </a:extLst>
            </p:cNvPr>
            <p:cNvSpPr/>
            <p:nvPr/>
          </p:nvSpPr>
          <p:spPr>
            <a:xfrm>
              <a:off x="10070592" y="5547360"/>
              <a:ext cx="1825458" cy="52218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hlinkClick r:id="rId31"/>
              <a:extLst>
                <a:ext uri="{FF2B5EF4-FFF2-40B4-BE49-F238E27FC236}">
                  <a16:creationId xmlns:a16="http://schemas.microsoft.com/office/drawing/2014/main" xmlns="" id="{807E06C8-6DF0-9449-AD64-ACD75A28CDD6}"/>
                </a:ext>
              </a:extLst>
            </p:cNvPr>
            <p:cNvSpPr txBox="1"/>
            <p:nvPr/>
          </p:nvSpPr>
          <p:spPr>
            <a:xfrm>
              <a:off x="10165838" y="5577621"/>
              <a:ext cx="2306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roxima Nova Rg" panose="02000506030000020004" pitchFamily="2" charset="77"/>
                </a:rPr>
                <a:t>Learn More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4177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HOW TO GET A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D54FE8-EBA6-EF4C-B714-C734F2FE625F}"/>
              </a:ext>
            </a:extLst>
          </p:cNvPr>
          <p:cNvSpPr/>
          <p:nvPr/>
        </p:nvSpPr>
        <p:spPr>
          <a:xfrm>
            <a:off x="441785" y="2213203"/>
            <a:ext cx="6134125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3"/>
              </a:rPr>
              <a:t>Tandon Career Services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Proxima Nova Rg" panose="02000506030000020004" pitchFamily="2" charset="77"/>
              </a:rPr>
              <a:t>Tandon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 </a:t>
            </a:r>
            <a:r>
              <a:rPr lang="en-US" altLang="en-US" sz="2800" dirty="0">
                <a:latin typeface="Proxima Nova Rg" panose="02000506030000020004" pitchFamily="2" charset="77"/>
              </a:rPr>
              <a:t>Career Fair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4"/>
              </a:rPr>
              <a:t>Tandon Resources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5"/>
              </a:rPr>
              <a:t>The Wasserman Center | Brooklyn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6"/>
              </a:rPr>
              <a:t>NYU Handshake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Proxima Nova Lt" panose="02000506030000020004" pitchFamily="2" charset="77"/>
              </a:rPr>
              <a:t>LinkedIn,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Glassdoor</a:t>
            </a:r>
            <a:endParaRPr lang="en-US" altLang="en-US" sz="2800" b="1" dirty="0">
              <a:latin typeface="Proxima Nova Lt" panose="02000506030000020004" pitchFamily="2" charset="77"/>
            </a:endParaRPr>
          </a:p>
        </p:txBody>
      </p:sp>
      <p:pic>
        <p:nvPicPr>
          <p:cNvPr id="4" name="Picture 3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xmlns="" id="{22C29027-2FB4-8F4F-A597-CF02D3141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6960633" y="2049198"/>
            <a:ext cx="4431159" cy="3144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C96B59-75BF-B344-BD15-517E2DF13E2A}"/>
              </a:ext>
            </a:extLst>
          </p:cNvPr>
          <p:cNvSpPr/>
          <p:nvPr/>
        </p:nvSpPr>
        <p:spPr>
          <a:xfrm>
            <a:off x="6397230" y="5275580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Wasserman Center location -- Wunsch Hall in </a:t>
            </a:r>
            <a:r>
              <a:rPr lang="en-US" dirty="0" err="1" smtClean="0">
                <a:latin typeface="Proxima Nova Rg" panose="02000506030000020004" pitchFamily="2" charset="77"/>
              </a:rPr>
              <a:t>MetroTech</a:t>
            </a:r>
            <a:r>
              <a:rPr lang="en-US" dirty="0" smtClean="0">
                <a:latin typeface="Proxima Nova Rg" panose="02000506030000020004" pitchFamily="2" charset="77"/>
              </a:rPr>
              <a:t> courtyard</a:t>
            </a:r>
            <a:endParaRPr lang="en-US" dirty="0">
              <a:latin typeface="Proxima Nova Rg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CAREER FAIR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C96B59-75BF-B344-BD15-517E2DF13E2A}"/>
              </a:ext>
            </a:extLst>
          </p:cNvPr>
          <p:cNvSpPr/>
          <p:nvPr/>
        </p:nvSpPr>
        <p:spPr>
          <a:xfrm>
            <a:off x="1212845" y="5364954"/>
            <a:ext cx="555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Figures 2 &amp; 3: Tandon Career Fair logo and </a:t>
            </a:r>
            <a:r>
              <a:rPr lang="en-US" dirty="0" smtClean="0">
                <a:latin typeface="Proxima Nova Rg" panose="02000506030000020004" pitchFamily="2" charset="77"/>
              </a:rPr>
              <a:t>tips</a:t>
            </a:r>
            <a:endParaRPr lang="en-US" dirty="0">
              <a:latin typeface="Proxima Nova Rg" panose="02000506030000020004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7D7538B-E207-2640-BFD7-EF88FC4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2" y="2098755"/>
            <a:ext cx="6120271" cy="30601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07328" y="1522486"/>
            <a:ext cx="3559740" cy="4487411"/>
            <a:chOff x="7507328" y="1522486"/>
            <a:chExt cx="2935079" cy="36999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AD7AF4E-121C-1140-813B-461173539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b="19261"/>
            <a:stretch/>
          </p:blipFill>
          <p:spPr>
            <a:xfrm>
              <a:off x="7507328" y="1522486"/>
              <a:ext cx="2935079" cy="3699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8E15861-B1EC-AE4C-8189-D4FD393CB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1" t="4960" r="81127" b="88706"/>
            <a:stretch/>
          </p:blipFill>
          <p:spPr>
            <a:xfrm>
              <a:off x="7645830" y="1551404"/>
              <a:ext cx="236041" cy="30559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553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</a:t>
            </a:r>
            <a:r>
              <a:rPr lang="en-US" sz="5400" dirty="0" smtClean="0">
                <a:latin typeface="Gotham Medium" panose="02000604030000020004" pitchFamily="50" charset="0"/>
              </a:rPr>
              <a:t>OF COMPANIES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8A1E18-BB14-3040-8402-9EE8EC2D434F}"/>
              </a:ext>
            </a:extLst>
          </p:cNvPr>
          <p:cNvSpPr/>
          <p:nvPr/>
        </p:nvSpPr>
        <p:spPr>
          <a:xfrm>
            <a:off x="661089" y="1694640"/>
            <a:ext cx="609114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Public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Government – city, state,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federal, and international</a:t>
            </a: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374D39-6F66-AB41-BB59-F5AE65B44FB7}"/>
              </a:ext>
            </a:extLst>
          </p:cNvPr>
          <p:cNvSpPr/>
          <p:nvPr/>
        </p:nvSpPr>
        <p:spPr>
          <a:xfrm>
            <a:off x="6210593" y="1691109"/>
            <a:ext cx="6096000" cy="4355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Private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Consultant – design, analysis, modeling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Contractor –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construction &amp; </a:t>
            </a:r>
            <a:r>
              <a:rPr lang="en-US" altLang="en-US" sz="2800" dirty="0">
                <a:latin typeface="Proxima Nova Rg" panose="02000506030000020004" pitchFamily="2" charset="77"/>
              </a:rPr>
              <a:t>manufacturing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Research &amp; development: products, software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Managerial,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sales, non-profits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Tech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leaders &amp; tech </a:t>
            </a:r>
            <a:r>
              <a:rPr lang="en-US" altLang="en-US" sz="2800" dirty="0">
                <a:latin typeface="Proxima Nova Rg" panose="02000506030000020004" pitchFamily="2" charset="77"/>
              </a:rPr>
              <a:t>startup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D967F2-3A3B-7E48-81FD-8C37EFBF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19" y="3098865"/>
            <a:ext cx="5463674" cy="25830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4E4AE81-E36F-E347-820C-F5B4FA8D2A94}"/>
              </a:ext>
            </a:extLst>
          </p:cNvPr>
          <p:cNvSpPr/>
          <p:nvPr/>
        </p:nvSpPr>
        <p:spPr>
          <a:xfrm>
            <a:off x="564107" y="5574704"/>
            <a:ext cx="5829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4: Public vs private graphic courtesy of </a:t>
            </a:r>
            <a:r>
              <a:rPr lang="en-US" dirty="0" smtClean="0">
                <a:latin typeface="Proxima Nova Rg" panose="02000506030000020004" pitchFamily="2" charset="77"/>
              </a:rPr>
              <a:t/>
            </a:r>
            <a:br>
              <a:rPr lang="en-US" dirty="0" smtClean="0">
                <a:latin typeface="Proxima Nova Rg" panose="02000506030000020004" pitchFamily="2" charset="77"/>
              </a:rPr>
            </a:br>
            <a:r>
              <a:rPr lang="en-US" dirty="0" smtClean="0">
                <a:latin typeface="Proxima Nova Rg" panose="02000506030000020004" pitchFamily="2" charset="77"/>
              </a:rPr>
              <a:t>EDUCBA</a:t>
            </a:r>
            <a:endParaRPr lang="en-US" dirty="0">
              <a:latin typeface="Proxima Nova Rg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487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JOBS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302CE9-33AC-EF43-974A-4980C2136143}"/>
              </a:ext>
            </a:extLst>
          </p:cNvPr>
          <p:cNvSpPr/>
          <p:nvPr/>
        </p:nvSpPr>
        <p:spPr>
          <a:xfrm>
            <a:off x="573577" y="1840147"/>
            <a:ext cx="614773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Internships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, </a:t>
            </a: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Co-Ops</a:t>
            </a:r>
            <a:endParaRPr lang="en-US" altLang="en-US" sz="2800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Proxima Nova Rg" panose="02000506030000020004" pitchFamily="2" charset="77"/>
              </a:rPr>
              <a:t>Your number 1 priority!</a:t>
            </a:r>
            <a:endParaRPr lang="en-US" altLang="en-US" sz="2800" b="1" dirty="0">
              <a:latin typeface="Proxima Nova Rg" panose="02000506030000020004" pitchFamily="2" charset="77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Teaching </a:t>
            </a: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Assistant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EG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1004 </a:t>
            </a:r>
            <a:r>
              <a:rPr lang="en-US" altLang="en-US" sz="2800" dirty="0">
                <a:latin typeface="Proxima Nova Rg" panose="02000506030000020004" pitchFamily="2" charset="77"/>
              </a:rPr>
              <a:t>Intro to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Engineering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Proxima Nova Rg" panose="02000506030000020004" pitchFamily="2" charset="77"/>
              </a:rPr>
              <a:t>MakerSpace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Other </a:t>
            </a:r>
            <a:r>
              <a:rPr lang="en-US" altLang="en-US" sz="2800" dirty="0">
                <a:latin typeface="Proxima Nova Rg" panose="02000506030000020004" pitchFamily="2" charset="77"/>
              </a:rPr>
              <a:t>Tandon courses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K-12 summer STEM programs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F49D86-3605-964A-AB8E-EAB5B6476D05}"/>
              </a:ext>
            </a:extLst>
          </p:cNvPr>
          <p:cNvSpPr/>
          <p:nvPr/>
        </p:nvSpPr>
        <p:spPr>
          <a:xfrm>
            <a:off x="6384118" y="1977377"/>
            <a:ext cx="534785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Research 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Undergraduate Summer Research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5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to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 </a:t>
            </a:r>
            <a:r>
              <a:rPr lang="en-US" altLang="en-US" sz="2800" dirty="0">
                <a:latin typeface="Proxima Nova Rg" panose="02000506030000020004" pitchFamily="2" charset="77"/>
              </a:rPr>
              <a:t>10 hours per week during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semester</a:t>
            </a:r>
          </a:p>
          <a:p>
            <a:pPr>
              <a:spcBef>
                <a:spcPts val="600"/>
              </a:spcBef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Future Labs Intern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12 hours per week, 3 credits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315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BUILDING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B87A2C-2A80-6A4C-8BE6-3AB6A563B016}"/>
              </a:ext>
            </a:extLst>
          </p:cNvPr>
          <p:cNvSpPr/>
          <p:nvPr/>
        </p:nvSpPr>
        <p:spPr>
          <a:xfrm>
            <a:off x="1461301" y="2008942"/>
            <a:ext cx="906076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Include examples that set you apart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Focus on your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Work ethic and being detail oriented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Networking and professional societies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Keep it concise (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ONE PAGE </a:t>
            </a:r>
            <a:r>
              <a:rPr lang="en-US" altLang="en-US" sz="2800" dirty="0">
                <a:latin typeface="Proxima Nova Rg" panose="02000506030000020004" pitchFamily="2" charset="77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Sections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Education</a:t>
            </a:r>
            <a:r>
              <a:rPr lang="en-US" altLang="en-US" sz="2800" dirty="0">
                <a:latin typeface="Proxima Nova Rg" panose="02000506030000020004" pitchFamily="2" charset="77"/>
              </a:rPr>
              <a:t>, Experience, Skills, Awards,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374</Words>
  <Application>Microsoft Office PowerPoint</Application>
  <PresentationFormat>Widescreen</PresentationFormat>
  <Paragraphs>125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Proxima Nova Rg</vt:lpstr>
      <vt:lpstr>Gotham Medium</vt:lpstr>
      <vt:lpstr>MS PGothic</vt:lpstr>
      <vt:lpstr>Calibri</vt:lpstr>
      <vt:lpstr>Calibri Light</vt:lpstr>
      <vt:lpstr>Arial</vt:lpstr>
      <vt:lpstr>Proxima Nova Lt</vt:lpstr>
      <vt:lpstr>Office Theme</vt:lpstr>
      <vt:lpstr>Custom Design</vt:lpstr>
      <vt:lpstr>RECITATION 10</vt:lpstr>
      <vt:lpstr>AGENDA</vt:lpstr>
      <vt:lpstr>CAREER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9</dc:title>
  <dc:creator>Diya</dc:creator>
  <cp:lastModifiedBy>User</cp:lastModifiedBy>
  <cp:revision>17</cp:revision>
  <dcterms:created xsi:type="dcterms:W3CDTF">2020-08-25T02:26:30Z</dcterms:created>
  <dcterms:modified xsi:type="dcterms:W3CDTF">2022-09-03T03:51:55Z</dcterms:modified>
  <cp:contentStatus/>
</cp:coreProperties>
</file>