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70" r:id="rId2"/>
    <p:sldId id="271" r:id="rId3"/>
    <p:sldId id="258" r:id="rId4"/>
    <p:sldId id="259" r:id="rId5"/>
    <p:sldId id="260" r:id="rId6"/>
    <p:sldId id="261" r:id="rId7"/>
    <p:sldId id="325" r:id="rId8"/>
    <p:sldId id="328" r:id="rId9"/>
    <p:sldId id="327" r:id="rId10"/>
    <p:sldId id="330" r:id="rId11"/>
    <p:sldId id="266" r:id="rId12"/>
    <p:sldId id="267" r:id="rId13"/>
    <p:sldId id="323" r:id="rId14"/>
    <p:sldId id="324" r:id="rId15"/>
    <p:sldId id="321" r:id="rId16"/>
    <p:sldId id="322" r:id="rId17"/>
    <p:sldId id="262" r:id="rId18"/>
    <p:sldId id="263" r:id="rId19"/>
    <p:sldId id="329" r:id="rId20"/>
    <p:sldId id="268" r:id="rId21"/>
    <p:sldId id="269" r:id="rId22"/>
  </p:sldIdLst>
  <p:sldSz cx="12192000" cy="6858000"/>
  <p:notesSz cx="6858000" cy="9144000"/>
  <p:embeddedFontLst>
    <p:embeddedFont>
      <p:font typeface="Gotham Medium" panose="02000603030000020004" pitchFamily="2" charset="0"/>
      <p:regular r:id="rId24"/>
      <p:italic r:id="rId25"/>
    </p:embeddedFont>
    <p:embeddedFont>
      <p:font typeface="Proxima Nova Lt" panose="02000506030000020004" charset="0"/>
      <p:regular r:id="rId26"/>
      <p:bold r:id="rId27"/>
      <p:italic r:id="rId28"/>
      <p:boldItalic r:id="rId29"/>
    </p:embeddedFont>
    <p:embeddedFont>
      <p:font typeface="Proxima Nova Rg" panose="020005060300000200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16" autoAdjust="0"/>
    <p:restoredTop sz="94592"/>
  </p:normalViewPr>
  <p:slideViewPr>
    <p:cSldViewPr snapToGrid="0">
      <p:cViewPr varScale="1">
        <p:scale>
          <a:sx n="113" d="100"/>
          <a:sy n="113" d="100"/>
        </p:scale>
        <p:origin x="11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7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tiff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tiff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tiff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70D28132-C3C2-BC47-B7F5-FEFC08A0A981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98DA9D3F-4D02-9B4C-AE23-9A7727D58F22}">
      <dgm:prSet phldrT="[Text]" custT="1"/>
      <dgm:spPr/>
      <dgm:t>
        <a:bodyPr/>
        <a:lstStyle/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2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2" custScaleX="127773" custLinFactNeighborX="-17111" custLinFactNeighborY="1913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4"/>
      <dgm:spPr/>
    </dgm:pt>
    <dgm:pt modelId="{AED0CF4B-78B6-D146-AE9F-94BC4C6441F3}" type="pres">
      <dgm:prSet presAssocID="{98DA9D3F-4D02-9B4C-AE23-9A7727D58F22}" presName="d1" presStyleLbl="callout" presStyleIdx="1" presStyleCnt="4"/>
      <dgm:spPr/>
    </dgm:pt>
    <dgm:pt modelId="{6CC04BCC-59CD-BB4D-A591-86FAAE7E2B53}" type="pres">
      <dgm:prSet presAssocID="{70D28132-C3C2-BC47-B7F5-FEFC08A0A981}" presName="circle2" presStyleLbl="lnNode1" presStyleIdx="1" presStyleCnt="2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2" custScaleX="120063" custLinFactNeighborX="-16542" custLinFactNeighborY="2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4"/>
      <dgm:spPr/>
    </dgm:pt>
    <dgm:pt modelId="{0A9D5E08-93B3-FF49-99BC-B054D92C8A24}" type="pres">
      <dgm:prSet presAssocID="{70D28132-C3C2-BC47-B7F5-FEFC08A0A981}" presName="d2" presStyleLbl="callout" presStyleIdx="3" presStyleCnt="4"/>
      <dgm:spPr/>
    </dgm:pt>
  </dgm:ptLst>
  <dgm:cxnLst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1435" custLinFactNeighborY="-91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1998" custScaleY="152990" custLinFactNeighborX="-40680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>
        <a:noFill/>
      </dgm:spPr>
      <dgm:t>
        <a:bodyPr/>
        <a:lstStyle/>
        <a:p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E8F7EB68-3B17-B44D-B16A-54417A96C5E3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gm:t>
    </dgm:pt>
    <dgm:pt modelId="{0C617C29-18C1-C848-98B8-D3E0F96A005C}" type="parTrans" cxnId="{54E1F4CD-F5CD-E242-BBBE-12A09C1EDBA7}">
      <dgm:prSet/>
      <dgm:spPr/>
      <dgm:t>
        <a:bodyPr/>
        <a:lstStyle/>
        <a:p>
          <a:endParaRPr lang="en-US"/>
        </a:p>
      </dgm:t>
    </dgm:pt>
    <dgm:pt modelId="{18714BCF-FC65-B144-8511-200A58A3DCD8}" type="sibTrans" cxnId="{54E1F4CD-F5CD-E242-BBBE-12A09C1EDBA7}">
      <dgm:prSet/>
      <dgm:spPr/>
      <dgm:t>
        <a:bodyPr/>
        <a:lstStyle/>
        <a:p>
          <a:endParaRPr lang="en-US"/>
        </a:p>
      </dgm:t>
    </dgm:pt>
    <dgm:pt modelId="{7A0337A5-E64F-D04F-A4E0-470D92DA1635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gm:t>
    </dgm:pt>
    <dgm:pt modelId="{A5B1DC1E-242B-2E4C-B1CD-88DAB96486C8}" type="parTrans" cxnId="{7EBE5F63-E7FF-0640-A519-67F2995BE42A}">
      <dgm:prSet/>
      <dgm:spPr/>
      <dgm:t>
        <a:bodyPr/>
        <a:lstStyle/>
        <a:p>
          <a:endParaRPr lang="en-US"/>
        </a:p>
      </dgm:t>
    </dgm:pt>
    <dgm:pt modelId="{2FB2EC8D-8297-1C49-A001-37DA9193144C}" type="sibTrans" cxnId="{7EBE5F63-E7FF-0640-A519-67F2995BE42A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4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4" custScaleX="160274" custLinFactNeighborX="-2176" custLinFactNeighborY="5666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8"/>
      <dgm:spPr>
        <a:ln>
          <a:noFill/>
        </a:ln>
      </dgm:spPr>
    </dgm:pt>
    <dgm:pt modelId="{AED0CF4B-78B6-D146-AE9F-94BC4C6441F3}" type="pres">
      <dgm:prSet presAssocID="{98DA9D3F-4D02-9B4C-AE23-9A7727D58F22}" presName="d1" presStyleLbl="callout" presStyleIdx="1" presStyleCnt="8"/>
      <dgm:spPr/>
    </dgm:pt>
    <dgm:pt modelId="{6CC04BCC-59CD-BB4D-A591-86FAAE7E2B53}" type="pres">
      <dgm:prSet presAssocID="{70D28132-C3C2-BC47-B7F5-FEFC08A0A981}" presName="circle2" presStyleLbl="lnNode1" presStyleIdx="1" presStyleCnt="4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4" custScaleX="137523" custLinFactNeighborX="-12687" custLinFactNeighborY="337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8"/>
      <dgm:spPr>
        <a:ln>
          <a:noFill/>
        </a:ln>
      </dgm:spPr>
    </dgm:pt>
    <dgm:pt modelId="{0A9D5E08-93B3-FF49-99BC-B054D92C8A24}" type="pres">
      <dgm:prSet presAssocID="{70D28132-C3C2-BC47-B7F5-FEFC08A0A981}" presName="d2" presStyleLbl="callout" presStyleIdx="3" presStyleCnt="8"/>
      <dgm:spPr/>
    </dgm:pt>
    <dgm:pt modelId="{001391E4-4F10-5C4D-BAA4-758BA6A266F3}" type="pres">
      <dgm:prSet presAssocID="{E8F7EB68-3B17-B44D-B16A-54417A96C5E3}" presName="circle3" presStyleLbl="lnNode1" presStyleIdx="2" presStyleCnt="4" custLinFactNeighborX="0"/>
      <dgm:spPr/>
    </dgm:pt>
    <dgm:pt modelId="{5AD2D67F-7FFD-0645-BD9B-9E5B676995CE}" type="pres">
      <dgm:prSet presAssocID="{E8F7EB68-3B17-B44D-B16A-54417A96C5E3}" presName="text3" presStyleLbl="revTx" presStyleIdx="2" presStyleCnt="4" custScaleX="149549" custLinFactNeighborX="-6856" custLinFactNeighborY="3304">
        <dgm:presLayoutVars>
          <dgm:bulletEnabled val="1"/>
        </dgm:presLayoutVars>
      </dgm:prSet>
      <dgm:spPr/>
    </dgm:pt>
    <dgm:pt modelId="{F1EB8419-BEB3-854C-B8FF-9354BCDD7759}" type="pres">
      <dgm:prSet presAssocID="{E8F7EB68-3B17-B44D-B16A-54417A96C5E3}" presName="line3" presStyleLbl="callout" presStyleIdx="4" presStyleCnt="8"/>
      <dgm:spPr>
        <a:ln>
          <a:noFill/>
        </a:ln>
      </dgm:spPr>
    </dgm:pt>
    <dgm:pt modelId="{579D3E03-D69B-6942-948D-6AA9DE76E4AD}" type="pres">
      <dgm:prSet presAssocID="{E8F7EB68-3B17-B44D-B16A-54417A96C5E3}" presName="d3" presStyleLbl="callout" presStyleIdx="5" presStyleCnt="8"/>
      <dgm:spPr/>
    </dgm:pt>
    <dgm:pt modelId="{5BA0F368-6E23-6B45-921E-94FB003025A8}" type="pres">
      <dgm:prSet presAssocID="{7A0337A5-E64F-D04F-A4E0-470D92DA1635}" presName="circle4" presStyleLbl="lnNode1" presStyleIdx="3" presStyleCnt="4"/>
      <dgm:spPr>
        <a:solidFill>
          <a:srgbClr val="57068C"/>
        </a:solidFill>
      </dgm:spPr>
    </dgm:pt>
    <dgm:pt modelId="{CD0A78EB-7977-2447-8892-1B54A6157304}" type="pres">
      <dgm:prSet presAssocID="{7A0337A5-E64F-D04F-A4E0-470D92DA1635}" presName="text4" presStyleLbl="revTx" presStyleIdx="3" presStyleCnt="4" custScaleX="118554" custLinFactNeighborX="-22076" custLinFactNeighborY="-3139">
        <dgm:presLayoutVars>
          <dgm:bulletEnabled val="1"/>
        </dgm:presLayoutVars>
      </dgm:prSet>
      <dgm:spPr/>
    </dgm:pt>
    <dgm:pt modelId="{0439D031-A89D-BD46-8795-A7FA34D37CC7}" type="pres">
      <dgm:prSet presAssocID="{7A0337A5-E64F-D04F-A4E0-470D92DA1635}" presName="line4" presStyleLbl="callout" presStyleIdx="6" presStyleCnt="8"/>
      <dgm:spPr>
        <a:ln>
          <a:noFill/>
        </a:ln>
      </dgm:spPr>
    </dgm:pt>
    <dgm:pt modelId="{4A1C866D-C528-D54F-826B-7397F9C678E2}" type="pres">
      <dgm:prSet presAssocID="{7A0337A5-E64F-D04F-A4E0-470D92DA1635}" presName="d4" presStyleLbl="callout" presStyleIdx="7" presStyleCnt="8"/>
      <dgm:spPr/>
    </dgm:pt>
  </dgm:ptLst>
  <dgm:cxnLst>
    <dgm:cxn modelId="{E572CC31-0F0D-0C49-B25B-E3383D9C1B70}" type="presOf" srcId="{7A0337A5-E64F-D04F-A4E0-470D92DA1635}" destId="{CD0A78EB-7977-2447-8892-1B54A6157304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7EBE5F63-E7FF-0640-A519-67F2995BE42A}" srcId="{87DC9F30-172A-874F-83A3-8F2CE3EE3472}" destId="{7A0337A5-E64F-D04F-A4E0-470D92DA1635}" srcOrd="3" destOrd="0" parTransId="{A5B1DC1E-242B-2E4C-B1CD-88DAB96486C8}" sibTransId="{2FB2EC8D-8297-1C49-A001-37DA9193144C}"/>
    <dgm:cxn modelId="{AE6FAD55-ED5F-BA4E-832F-052333ABC8E6}" type="presOf" srcId="{E8F7EB68-3B17-B44D-B16A-54417A96C5E3}" destId="{5AD2D67F-7FFD-0645-BD9B-9E5B676995CE}" srcOrd="0" destOrd="0" presId="urn:microsoft.com/office/officeart/2005/8/layout/target1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54E1F4CD-F5CD-E242-BBBE-12A09C1EDBA7}" srcId="{87DC9F30-172A-874F-83A3-8F2CE3EE3472}" destId="{E8F7EB68-3B17-B44D-B16A-54417A96C5E3}" srcOrd="2" destOrd="0" parTransId="{0C617C29-18C1-C848-98B8-D3E0F96A005C}" sibTransId="{18714BCF-FC65-B144-8511-200A58A3DCD8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  <dgm:cxn modelId="{CF10D7BB-DFFE-3D46-ABEC-56BC1B40E489}" type="presParOf" srcId="{AC5C4195-BB91-F14F-9A13-313A08C3D286}" destId="{001391E4-4F10-5C4D-BAA4-758BA6A266F3}" srcOrd="8" destOrd="0" presId="urn:microsoft.com/office/officeart/2005/8/layout/target1"/>
    <dgm:cxn modelId="{2157BDC0-A7BC-9B43-91F6-A8A5FE9CAD9D}" type="presParOf" srcId="{AC5C4195-BB91-F14F-9A13-313A08C3D286}" destId="{5AD2D67F-7FFD-0645-BD9B-9E5B676995CE}" srcOrd="9" destOrd="0" presId="urn:microsoft.com/office/officeart/2005/8/layout/target1"/>
    <dgm:cxn modelId="{C4AE006E-3B46-E746-8AB8-D1285C9A76C2}" type="presParOf" srcId="{AC5C4195-BB91-F14F-9A13-313A08C3D286}" destId="{F1EB8419-BEB3-854C-B8FF-9354BCDD7759}" srcOrd="10" destOrd="0" presId="urn:microsoft.com/office/officeart/2005/8/layout/target1"/>
    <dgm:cxn modelId="{87CF9BE3-F986-AA48-A33D-3A99D79E53B5}" type="presParOf" srcId="{AC5C4195-BB91-F14F-9A13-313A08C3D286}" destId="{579D3E03-D69B-6942-948D-6AA9DE76E4AD}" srcOrd="11" destOrd="0" presId="urn:microsoft.com/office/officeart/2005/8/layout/target1"/>
    <dgm:cxn modelId="{6F39E905-8071-EF42-97F6-F878AB98B6DA}" type="presParOf" srcId="{AC5C4195-BB91-F14F-9A13-313A08C3D286}" destId="{5BA0F368-6E23-6B45-921E-94FB003025A8}" srcOrd="12" destOrd="0" presId="urn:microsoft.com/office/officeart/2005/8/layout/target1"/>
    <dgm:cxn modelId="{0507ACD8-4FD4-5346-A2FD-6F7013EB7614}" type="presParOf" srcId="{AC5C4195-BB91-F14F-9A13-313A08C3D286}" destId="{CD0A78EB-7977-2447-8892-1B54A6157304}" srcOrd="13" destOrd="0" presId="urn:microsoft.com/office/officeart/2005/8/layout/target1"/>
    <dgm:cxn modelId="{3651F32D-1009-D140-AB4E-BCF955D28908}" type="presParOf" srcId="{AC5C4195-BB91-F14F-9A13-313A08C3D286}" destId="{0439D031-A89D-BD46-8795-A7FA34D37CC7}" srcOrd="14" destOrd="0" presId="urn:microsoft.com/office/officeart/2005/8/layout/target1"/>
    <dgm:cxn modelId="{DECB5D99-83C2-F740-8D32-FA7C84E9AB8D}" type="presParOf" srcId="{AC5C4195-BB91-F14F-9A13-313A08C3D286}" destId="{4A1C866D-C528-D54F-826B-7397F9C678E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Updated CAD model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Final assembled CAD model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CBBBD36-0F92-4EBB-8E78-3636FB5DA6C2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gm:t>
    </dgm:pt>
    <dgm:pt modelId="{D51374FC-BD74-4D03-8DD7-F93D12A12094}" type="parTrans" cxnId="{E1131DFF-C244-40CD-AC75-AE6FB5F4256D}">
      <dgm:prSet/>
      <dgm:spPr/>
      <dgm:t>
        <a:bodyPr/>
        <a:lstStyle/>
        <a:p>
          <a:endParaRPr lang="en-US" sz="2100"/>
        </a:p>
      </dgm:t>
    </dgm:pt>
    <dgm:pt modelId="{E3796A8A-1272-4572-B864-DA68E5FCD11D}" type="sibTrans" cxnId="{E1131DFF-C244-40CD-AC75-AE6FB5F4256D}">
      <dgm:prSet/>
      <dgm:spPr/>
      <dgm:t>
        <a:bodyPr/>
        <a:lstStyle/>
        <a:p>
          <a:endParaRPr lang="en-US" sz="2100"/>
        </a:p>
      </dgm:t>
    </dgm:pt>
    <dgm:pt modelId="{354BC416-6DE8-41BA-8B40-E2277863003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</dgm:t>
    </dgm:pt>
    <dgm:pt modelId="{2D465D8D-4081-4133-80F9-18B72C823A02}" type="sibTrans" cxnId="{74236C4B-31D3-4EBB-9F0B-709FC4A457C9}">
      <dgm:prSet/>
      <dgm:spPr/>
      <dgm:t>
        <a:bodyPr/>
        <a:lstStyle/>
        <a:p>
          <a:endParaRPr lang="en-US" sz="2100"/>
        </a:p>
      </dgm:t>
    </dgm:pt>
    <dgm:pt modelId="{90078116-C951-4E75-805B-08630FEEB4DF}" type="parTrans" cxnId="{74236C4B-31D3-4EBB-9F0B-709FC4A457C9}">
      <dgm:prSet/>
      <dgm:spPr/>
      <dgm:t>
        <a:bodyPr/>
        <a:lstStyle/>
        <a:p>
          <a:endParaRPr lang="en-US" sz="2100"/>
        </a:p>
      </dgm:t>
    </dgm:pt>
    <dgm:pt modelId="{31428096-16A4-415B-95E6-3C8AB608FCB4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gm:t>
    </dgm:pt>
    <dgm:pt modelId="{B88D7954-29CA-4998-BADF-C2902D5C532E}" type="parTrans" cxnId="{C6BA8985-9573-403C-B0D3-7DFD69D11C1E}">
      <dgm:prSet/>
      <dgm:spPr/>
      <dgm:t>
        <a:bodyPr/>
        <a:lstStyle/>
        <a:p>
          <a:endParaRPr lang="en-US" sz="2100"/>
        </a:p>
      </dgm:t>
    </dgm:pt>
    <dgm:pt modelId="{685F8684-D439-42C5-8AE7-02AAE97ED682}" type="sibTrans" cxnId="{C6BA8985-9573-403C-B0D3-7DFD69D11C1E}">
      <dgm:prSet/>
      <dgm:spPr/>
      <dgm:t>
        <a:bodyPr/>
        <a:lstStyle/>
        <a:p>
          <a:endParaRPr lang="en-US" sz="2100"/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New iteration physical prototype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1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F8B28F32-DD51-4EA3-9EB9-AA3014123291}" type="presOf" srcId="{354BC416-6DE8-41BA-8B40-E22778630035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74236C4B-31D3-4EBB-9F0B-709FC4A457C9}" srcId="{AAAC6DBC-4801-9146-828E-827BB292A4E8}" destId="{354BC416-6DE8-41BA-8B40-E22778630035}" srcOrd="1" destOrd="0" parTransId="{90078116-C951-4E75-805B-08630FEEB4DF}" sibTransId="{2D465D8D-4081-4133-80F9-18B72C823A02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C6BA8985-9573-403C-B0D3-7DFD69D11C1E}" srcId="{AAAC6DBC-4801-9146-828E-827BB292A4E8}" destId="{31428096-16A4-415B-95E6-3C8AB608FCB4}" srcOrd="2" destOrd="0" parTransId="{B88D7954-29CA-4998-BADF-C2902D5C532E}" sibTransId="{685F8684-D439-42C5-8AE7-02AAE97ED682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D015C2AE-1EAD-40A2-893D-11D28831C5C7}" type="presOf" srcId="{31428096-16A4-415B-95E6-3C8AB608FCB4}" destId="{2BC19969-2C76-8D45-A55D-078E3B83647D}" srcOrd="0" destOrd="2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9881C6C8-999E-F14A-B47F-9EA6B9A9739F}" type="presOf" srcId="{907B9C51-571F-874E-B611-88F455A2A7CE}" destId="{5320A93E-E9A1-244D-A69C-7BEAD76D8D8B}" srcOrd="0" destOrd="1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1BC6CF6-1EBD-4305-A218-4BBFF2ABAE4B}" type="presOf" srcId="{0CBBBD36-0F92-4EBB-8E78-3636FB5DA6C2}" destId="{EC148BCD-CD9D-DA4C-9F72-BDD23CC07C98}" srcOrd="0" destOrd="2" presId="urn:microsoft.com/office/officeart/2005/8/layout/list1"/>
    <dgm:cxn modelId="{E1131DFF-C244-40CD-AC75-AE6FB5F4256D}" srcId="{8ED78BA0-96E7-B043-A20E-21FA78203FDB}" destId="{0CBBBD36-0F92-4EBB-8E78-3636FB5DA6C2}" srcOrd="2" destOrd="0" parTransId="{D51374FC-BD74-4D03-8DD7-F93D12A12094}" sibTransId="{E3796A8A-1272-4572-B864-DA68E5FCD11D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</a:t>
          </a:r>
          <a:r>
            <a:rPr lang="en-US" sz="1800" b="0" i="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12C73595-759F-46B9-9D4B-9B01DBC823C1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gm:t>
    </dgm:pt>
    <dgm:pt modelId="{818E9560-6B8C-4156-BB11-D19C53F723B3}" type="parTrans" cxnId="{F9AFA18E-71A6-4EFA-96D6-134966226A9C}">
      <dgm:prSet/>
      <dgm:spPr/>
      <dgm:t>
        <a:bodyPr/>
        <a:lstStyle/>
        <a:p>
          <a:endParaRPr lang="en-US"/>
        </a:p>
      </dgm:t>
    </dgm:pt>
    <dgm:pt modelId="{785630E6-3BE1-4668-8DC0-2C3D187035AC}" type="sibTrans" cxnId="{F9AFA18E-71A6-4EFA-96D6-134966226A9C}">
      <dgm:prSet/>
      <dgm:spPr/>
      <dgm:t>
        <a:bodyPr/>
        <a:lstStyle/>
        <a:p>
          <a:endParaRPr lang="en-US"/>
        </a:p>
      </dgm:t>
    </dgm:pt>
    <dgm:pt modelId="{D8A643CE-A47A-4CA1-B7B5-632242C3069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drops rock sample at start tile</a:t>
          </a:r>
        </a:p>
      </dgm:t>
    </dgm:pt>
    <dgm:pt modelId="{E5FE8D67-6312-44CC-A9DE-920DDCBD617B}" type="parTrans" cxnId="{6800556A-0473-486B-83F4-A7936E8D1685}">
      <dgm:prSet/>
      <dgm:spPr/>
      <dgm:t>
        <a:bodyPr/>
        <a:lstStyle/>
        <a:p>
          <a:endParaRPr lang="en-US"/>
        </a:p>
      </dgm:t>
    </dgm:pt>
    <dgm:pt modelId="{A1B95B6B-8CD9-4E92-A3AF-40FA5EFCBBAD}" type="sibTrans" cxnId="{6800556A-0473-486B-83F4-A7936E8D1685}">
      <dgm:prSet/>
      <dgm:spPr/>
      <dgm:t>
        <a:bodyPr/>
        <a:lstStyle/>
        <a:p>
          <a:endParaRPr lang="en-US"/>
        </a:p>
      </dgm:t>
    </dgm:pt>
    <dgm:pt modelId="{48E9FCED-B798-47CE-8C7D-20B06A87D82C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gm:t>
    </dgm:pt>
    <dgm:pt modelId="{4CC9137D-5158-4508-9EAB-DD70AC270872}" type="parTrans" cxnId="{9A1B4369-B103-48EE-96F0-ABD63986A97A}">
      <dgm:prSet/>
      <dgm:spPr/>
      <dgm:t>
        <a:bodyPr/>
        <a:lstStyle/>
        <a:p>
          <a:endParaRPr lang="en-US"/>
        </a:p>
      </dgm:t>
    </dgm:pt>
    <dgm:pt modelId="{C2B8DE70-B58F-48E8-AECC-469FF00755CD}" type="sibTrans" cxnId="{9A1B4369-B103-48EE-96F0-ABD63986A97A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5C597C1B-6115-4C8C-A6C4-BAF8576EB1C9}" type="presOf" srcId="{12C73595-759F-46B9-9D4B-9B01DBC823C1}" destId="{EC148BCD-CD9D-DA4C-9F72-BDD23CC07C98}" srcOrd="0" destOrd="1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9A1B4369-B103-48EE-96F0-ABD63986A97A}" srcId="{AAAC6DBC-4801-9146-828E-827BB292A4E8}" destId="{48E9FCED-B798-47CE-8C7D-20B06A87D82C}" srcOrd="1" destOrd="0" parTransId="{4CC9137D-5158-4508-9EAB-DD70AC270872}" sibTransId="{C2B8DE70-B58F-48E8-AECC-469FF00755CD}"/>
    <dgm:cxn modelId="{6800556A-0473-486B-83F4-A7936E8D1685}" srcId="{1D9D6C1B-8764-3C4C-B47B-CB3F49D7084D}" destId="{D8A643CE-A47A-4CA1-B7B5-632242C30690}" srcOrd="1" destOrd="0" parTransId="{E5FE8D67-6312-44CC-A9DE-920DDCBD617B}" sibTransId="{A1B95B6B-8CD9-4E92-A3AF-40FA5EFCBBAD}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01EA0683-1EF0-4448-BEC7-D0FB530E3E81}" type="presOf" srcId="{D8A643CE-A47A-4CA1-B7B5-632242C30690}" destId="{5320A93E-E9A1-244D-A69C-7BEAD76D8D8B}" srcOrd="0" destOrd="1" presId="urn:microsoft.com/office/officeart/2005/8/layout/list1"/>
    <dgm:cxn modelId="{F9AFA18E-71A6-4EFA-96D6-134966226A9C}" srcId="{8ED78BA0-96E7-B043-A20E-21FA78203FDB}" destId="{12C73595-759F-46B9-9D4B-9B01DBC823C1}" srcOrd="1" destOrd="0" parTransId="{818E9560-6B8C-4156-BB11-D19C53F723B3}" sibTransId="{785630E6-3BE1-4668-8DC0-2C3D187035AC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A9380B1-64AA-4B47-8DB2-61D65C8277BC}" type="presOf" srcId="{48E9FCED-B798-47CE-8C7D-20B06A87D82C}" destId="{2BC19969-2C76-8D45-A55D-078E3B83647D}" srcOrd="0" destOrd="1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 custScaleY="90569" custLinFactNeighborY="21012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8203" custLinFactNeighborY="-11504"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Complete Benchmark A and B tasks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must deliver Plant 1 to the Plant 1 drop site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C4A40A9B-2695-264E-BB5C-63A32366F28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travels to Plant 1 and successfully lifts Plant 1</a:t>
          </a:r>
        </a:p>
      </dgm:t>
    </dgm:pt>
    <dgm:pt modelId="{314D047C-182F-2545-9209-9A9B225A05DB}" type="parTrans" cxnId="{F78A5A37-D4B0-0742-B03E-3434700E49D9}">
      <dgm:prSet/>
      <dgm:spPr/>
      <dgm:t>
        <a:bodyPr/>
        <a:lstStyle/>
        <a:p>
          <a:endParaRPr lang="en-US"/>
        </a:p>
      </dgm:t>
    </dgm:pt>
    <dgm:pt modelId="{CCA5285C-E9A7-E343-B6F8-BFAC7A55F6C5}" type="sibTrans" cxnId="{F78A5A37-D4B0-0742-B03E-3434700E49D9}">
      <dgm:prSet/>
      <dgm:spPr/>
      <dgm:t>
        <a:bodyPr/>
        <a:lstStyle/>
        <a:p>
          <a:endParaRPr lang="en-US"/>
        </a:p>
      </dgm:t>
    </dgm:pt>
    <dgm:pt modelId="{4C76A0B9-ACBF-434E-854E-BE062A628437}">
      <dgm:prSet custT="1"/>
      <dgm:spPr/>
      <dgm:t>
        <a:bodyPr/>
        <a:lstStyle/>
        <a:p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28BB6E3E-B9E6-234E-9A70-A8CB1BC7ECB1}" type="parTrans" cxnId="{ED28B842-A24A-DA42-B7DC-ED88268501E1}">
      <dgm:prSet/>
      <dgm:spPr/>
      <dgm:t>
        <a:bodyPr/>
        <a:lstStyle/>
        <a:p>
          <a:endParaRPr lang="en-US"/>
        </a:p>
      </dgm:t>
    </dgm:pt>
    <dgm:pt modelId="{74E4BE35-EA4E-4C42-ABDF-E03C01E06F14}" type="sibTrans" cxnId="{ED28B842-A24A-DA42-B7DC-ED88268501E1}">
      <dgm:prSet/>
      <dgm:spPr/>
      <dgm:t>
        <a:bodyPr/>
        <a:lstStyle/>
        <a:p>
          <a:endParaRPr lang="en-US"/>
        </a:p>
      </dgm:t>
    </dgm:pt>
    <dgm:pt modelId="{6B0F54FC-7968-BE4D-A617-803951CED06A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have a fully functioning claw</a:t>
          </a:r>
        </a:p>
      </dgm:t>
    </dgm:pt>
    <dgm:pt modelId="{1E1B47C2-6AAF-314E-AC5E-7551085EB660}" type="parTrans" cxnId="{11DC6D36-A28A-6A48-9ACD-2299341F10ED}">
      <dgm:prSet/>
      <dgm:spPr/>
      <dgm:t>
        <a:bodyPr/>
        <a:lstStyle/>
        <a:p>
          <a:endParaRPr lang="en-US"/>
        </a:p>
      </dgm:t>
    </dgm:pt>
    <dgm:pt modelId="{F23CC9B2-28D9-2F4E-BD1B-91B9D2026ECC}" type="sibTrans" cxnId="{11DC6D36-A28A-6A48-9ACD-2299341F10ED}">
      <dgm:prSet/>
      <dgm:spPr/>
      <dgm:t>
        <a:bodyPr/>
        <a:lstStyle/>
        <a:p>
          <a:endParaRPr lang="en-US"/>
        </a:p>
      </dgm:t>
    </dgm:pt>
    <dgm:pt modelId="{EF1CC2CD-71CA-8940-861A-AC06BC39898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must travel to and touch Plant 2</a:t>
          </a:r>
        </a:p>
      </dgm:t>
    </dgm:pt>
    <dgm:pt modelId="{946FDB6E-CBCC-A646-8A08-466839B2D451}" type="parTrans" cxnId="{D524077B-183F-664B-A750-F7309A90FB38}">
      <dgm:prSet/>
      <dgm:spPr/>
      <dgm:t>
        <a:bodyPr/>
        <a:lstStyle/>
        <a:p>
          <a:endParaRPr lang="en-US"/>
        </a:p>
      </dgm:t>
    </dgm:pt>
    <dgm:pt modelId="{C3F6CA53-D82C-584B-9F71-17796804E270}" type="sibTrans" cxnId="{D524077B-183F-664B-A750-F7309A90FB38}">
      <dgm:prSet/>
      <dgm:spPr/>
      <dgm:t>
        <a:bodyPr/>
        <a:lstStyle/>
        <a:p>
          <a:endParaRPr lang="en-US"/>
        </a:p>
      </dgm:t>
    </dgm:pt>
    <dgm:pt modelId="{EB38D7F5-78E9-D642-9028-8F169E84EDD6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deliver Plant 2 to the Plant 2 drop site</a:t>
          </a:r>
        </a:p>
      </dgm:t>
    </dgm:pt>
    <dgm:pt modelId="{991906D7-D61C-8E49-8577-B2A85B40B8D7}" type="parTrans" cxnId="{C3639AB8-5742-7C4E-AD77-1B57A925165D}">
      <dgm:prSet/>
      <dgm:spPr/>
      <dgm:t>
        <a:bodyPr/>
        <a:lstStyle/>
        <a:p>
          <a:endParaRPr lang="en-US"/>
        </a:p>
      </dgm:t>
    </dgm:pt>
    <dgm:pt modelId="{D06E826E-22A2-3649-BE15-77071C79FCE9}" type="sibTrans" cxnId="{C3639AB8-5742-7C4E-AD77-1B57A925165D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 custScaleY="81634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11DC6D36-A28A-6A48-9ACD-2299341F10ED}" srcId="{8ED78BA0-96E7-B043-A20E-21FA78203FDB}" destId="{6B0F54FC-7968-BE4D-A617-803951CED06A}" srcOrd="2" destOrd="0" parTransId="{1E1B47C2-6AAF-314E-AC5E-7551085EB660}" sibTransId="{F23CC9B2-28D9-2F4E-BD1B-91B9D2026ECC}"/>
    <dgm:cxn modelId="{F78A5A37-D4B0-0742-B03E-3434700E49D9}" srcId="{8ED78BA0-96E7-B043-A20E-21FA78203FDB}" destId="{C4A40A9B-2695-264E-BB5C-63A32366F285}" srcOrd="1" destOrd="0" parTransId="{314D047C-182F-2545-9209-9A9B225A05DB}" sibTransId="{CCA5285C-E9A7-E343-B6F8-BFAC7A55F6C5}"/>
    <dgm:cxn modelId="{ED28B842-A24A-DA42-B7DC-ED88268501E1}" srcId="{8ED78BA0-96E7-B043-A20E-21FA78203FDB}" destId="{4C76A0B9-ACBF-434E-854E-BE062A628437}" srcOrd="3" destOrd="0" parTransId="{28BB6E3E-B9E6-234E-9A70-A8CB1BC7ECB1}" sibTransId="{74E4BE35-EA4E-4C42-ABDF-E03C01E06F14}"/>
    <dgm:cxn modelId="{C3758564-A89C-3E40-9D11-A0D7AF7D1DC4}" type="presOf" srcId="{4C76A0B9-ACBF-434E-854E-BE062A628437}" destId="{EC148BCD-CD9D-DA4C-9F72-BDD23CC07C98}" srcOrd="0" destOrd="3" presId="urn:microsoft.com/office/officeart/2005/8/layout/list1"/>
    <dgm:cxn modelId="{C7EB1948-E0C6-2A41-9CE8-BCF7713DB0FE}" type="presOf" srcId="{EB38D7F5-78E9-D642-9028-8F169E84EDD6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D524077B-183F-664B-A750-F7309A90FB38}" srcId="{1D9D6C1B-8764-3C4C-B47B-CB3F49D7084D}" destId="{EF1CC2CD-71CA-8940-861A-AC06BC39898E}" srcOrd="1" destOrd="0" parTransId="{946FDB6E-CBCC-A646-8A08-466839B2D451}" sibTransId="{C3F6CA53-D82C-584B-9F71-17796804E270}"/>
    <dgm:cxn modelId="{9B950B7C-051F-F14C-AEAA-0A3BA84E4942}" type="presOf" srcId="{EF1CC2CD-71CA-8940-861A-AC06BC39898E}" destId="{5320A93E-E9A1-244D-A69C-7BEAD76D8D8B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1EC3B7A3-990A-AF48-A5ED-269E1C00CF96}" type="presOf" srcId="{C4A40A9B-2695-264E-BB5C-63A32366F285}" destId="{EC148BCD-CD9D-DA4C-9F72-BDD23CC07C98}" srcOrd="0" destOrd="1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C3639AB8-5742-7C4E-AD77-1B57A925165D}" srcId="{AAAC6DBC-4801-9146-828E-827BB292A4E8}" destId="{EB38D7F5-78E9-D642-9028-8F169E84EDD6}" srcOrd="1" destOrd="0" parTransId="{991906D7-D61C-8E49-8577-B2A85B40B8D7}" sibTransId="{D06E826E-22A2-3649-BE15-77071C79FCE9}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98482AF1-9036-6046-A096-00A87D42F635}" type="presOf" srcId="{6B0F54FC-7968-BE4D-A617-803951CED06A}" destId="{EC148BCD-CD9D-DA4C-9F72-BDD23CC07C98}" srcOrd="0" destOrd="2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Preliminary</a:t>
          </a:r>
          <a:r>
            <a:rPr lang="en-US" sz="1800" b="0" i="0" baseline="0" dirty="0">
              <a:latin typeface="Proxima Nova Rg" panose="02000506030000020004" pitchFamily="2" charset="0"/>
            </a:rPr>
            <a:t> Design Investigation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Additional facility of choice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Physical model of building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6D7A9F5-8C09-CA4D-98BA-BF1B701D610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Dorm rooms</a:t>
          </a:r>
        </a:p>
      </dgm:t>
    </dgm:pt>
    <dgm:pt modelId="{0ED73976-58DD-184E-9A8A-BB882BD7CA58}" type="parTrans" cxnId="{417559CB-5D97-884F-8DA4-41E647759A4B}">
      <dgm:prSet/>
      <dgm:spPr/>
      <dgm:t>
        <a:bodyPr/>
        <a:lstStyle/>
        <a:p>
          <a:endParaRPr lang="en-US" sz="2100"/>
        </a:p>
      </dgm:t>
    </dgm:pt>
    <dgm:pt modelId="{AE497FAD-4CF0-4249-9353-A21FFAA47779}" type="sibTrans" cxnId="{417559CB-5D97-884F-8DA4-41E647759A4B}">
      <dgm:prSet/>
      <dgm:spPr/>
      <dgm:t>
        <a:bodyPr/>
        <a:lstStyle/>
        <a:p>
          <a:endParaRPr lang="en-US" sz="2100"/>
        </a:p>
      </dgm:t>
    </dgm:pt>
    <dgm:pt modelId="{36CB1C83-A8BD-6047-8C5E-DE8E140A7CD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Electrical and plumbing plans</a:t>
          </a:r>
        </a:p>
      </dgm:t>
    </dgm:pt>
    <dgm:pt modelId="{215C87F3-6E18-8743-A861-E5D21ED4FBA2}" type="parTrans" cxnId="{AD21EE7A-083A-884F-9A7E-BA5F5FE3B30F}">
      <dgm:prSet/>
      <dgm:spPr/>
      <dgm:t>
        <a:bodyPr/>
        <a:lstStyle/>
        <a:p>
          <a:endParaRPr lang="en-US" sz="2100"/>
        </a:p>
      </dgm:t>
    </dgm:pt>
    <dgm:pt modelId="{B896AA9F-D002-8B46-8460-F90E0F44D432}" type="sibTrans" cxnId="{AD21EE7A-083A-884F-9A7E-BA5F5FE3B30F}">
      <dgm:prSet/>
      <dgm:spPr/>
      <dgm:t>
        <a:bodyPr/>
        <a:lstStyle/>
        <a:p>
          <a:endParaRPr lang="en-US" sz="2100"/>
        </a:p>
      </dgm:t>
    </dgm:pt>
    <dgm:pt modelId="{128E1863-5AFD-4EA0-AAC1-DB17B555D213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Digital rendering of building exterior</a:t>
          </a:r>
        </a:p>
      </dgm:t>
    </dgm:pt>
    <dgm:pt modelId="{8729A2F9-ADFF-496E-84C3-C2F697D64B34}" type="sibTrans" cxnId="{E35492C9-C29A-40DC-8925-7A7030644D08}">
      <dgm:prSet/>
      <dgm:spPr/>
      <dgm:t>
        <a:bodyPr/>
        <a:lstStyle/>
        <a:p>
          <a:endParaRPr lang="en-US"/>
        </a:p>
      </dgm:t>
    </dgm:pt>
    <dgm:pt modelId="{D64ECC7E-9DBF-4752-A292-1227F83C954D}" type="parTrans" cxnId="{E35492C9-C29A-40DC-8925-7A7030644D08}">
      <dgm:prSet/>
      <dgm:spPr/>
      <dgm:t>
        <a:bodyPr/>
        <a:lstStyle/>
        <a:p>
          <a:endParaRPr lang="en-US"/>
        </a:p>
      </dgm:t>
    </dgm:pt>
    <dgm:pt modelId="{0846D398-F1B5-1F45-AC79-C00830B072A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recreational space </a:t>
          </a:r>
        </a:p>
      </dgm:t>
    </dgm:pt>
    <dgm:pt modelId="{850E569B-F29C-DD41-9D0E-A2A3F12CAA09}" type="sibTrans" cxnId="{D5A74653-F456-8349-A2E1-3F736276D781}">
      <dgm:prSet/>
      <dgm:spPr/>
      <dgm:t>
        <a:bodyPr/>
        <a:lstStyle/>
        <a:p>
          <a:endParaRPr lang="en-US" sz="2100"/>
        </a:p>
      </dgm:t>
    </dgm:pt>
    <dgm:pt modelId="{FEF57D1A-DA16-554E-AC67-534A14062C5B}" type="parTrans" cxnId="{D5A74653-F456-8349-A2E1-3F736276D781}">
      <dgm:prSet/>
      <dgm:spPr/>
      <dgm:t>
        <a:bodyPr/>
        <a:lstStyle/>
        <a:p>
          <a:endParaRPr lang="en-US" sz="2100"/>
        </a:p>
      </dgm:t>
    </dgm:pt>
    <dgm:pt modelId="{ECAC28AD-6F7F-5043-9411-CBCF11DE1D5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All required classrooms</a:t>
          </a:r>
        </a:p>
      </dgm:t>
    </dgm:pt>
    <dgm:pt modelId="{E840C6DE-D730-734C-B947-B0D2C2142625}" type="sibTrans" cxnId="{5DF7BA2A-B539-7F45-B8E1-8F31E29FB4C5}">
      <dgm:prSet/>
      <dgm:spPr/>
      <dgm:t>
        <a:bodyPr/>
        <a:lstStyle/>
        <a:p>
          <a:endParaRPr lang="en-US" sz="2100"/>
        </a:p>
      </dgm:t>
    </dgm:pt>
    <dgm:pt modelId="{7925B292-5D03-524B-A35C-F36BEAF34F8E}" type="parTrans" cxnId="{5DF7BA2A-B539-7F45-B8E1-8F31E29FB4C5}">
      <dgm:prSet/>
      <dgm:spPr/>
      <dgm:t>
        <a:bodyPr/>
        <a:lstStyle/>
        <a:p>
          <a:endParaRPr lang="en-US" sz="2100"/>
        </a:p>
      </dgm:t>
    </dgm:pt>
    <dgm:pt modelId="{DC2284B4-83D8-4BC2-B3CC-B51E6D355127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Finalized building layout, Revit drawings, and 3D building model</a:t>
          </a:r>
        </a:p>
      </dgm:t>
    </dgm:pt>
    <dgm:pt modelId="{83DC3EF8-49BF-41BD-BEC4-D35284145F81}" type="parTrans" cxnId="{E8B7C6DD-29E4-4673-8D8A-976EAA387A98}">
      <dgm:prSet/>
      <dgm:spPr/>
      <dgm:t>
        <a:bodyPr/>
        <a:lstStyle/>
        <a:p>
          <a:endParaRPr lang="en-US"/>
        </a:p>
      </dgm:t>
    </dgm:pt>
    <dgm:pt modelId="{28430D1D-5BB2-402B-9347-764EFD3E6564}" type="sibTrans" cxnId="{E8B7C6DD-29E4-4673-8D8A-976EAA387A98}">
      <dgm:prSet/>
      <dgm:spPr/>
      <dgm:t>
        <a:bodyPr/>
        <a:lstStyle/>
        <a:p>
          <a:endParaRPr lang="en-US"/>
        </a:p>
      </dgm:t>
    </dgm:pt>
    <dgm:pt modelId="{98E9E8CB-EBAA-407A-82F3-322E5C53A31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LEED Implementation</a:t>
          </a:r>
        </a:p>
      </dgm:t>
    </dgm:pt>
    <dgm:pt modelId="{CC3B09A5-F26D-44F9-8E3C-BB153A55C9A9}" type="parTrans" cxnId="{6A2C51B7-4746-49D4-A9BC-DD9571609AD8}">
      <dgm:prSet/>
      <dgm:spPr/>
      <dgm:t>
        <a:bodyPr/>
        <a:lstStyle/>
        <a:p>
          <a:endParaRPr lang="en-US"/>
        </a:p>
      </dgm:t>
    </dgm:pt>
    <dgm:pt modelId="{EE738B1C-721F-41C2-AB26-F2C4E7D5535F}" type="sibTrans" cxnId="{6A2C51B7-4746-49D4-A9BC-DD9571609AD8}">
      <dgm:prSet/>
      <dgm:spPr/>
      <dgm:t>
        <a:bodyPr/>
        <a:lstStyle/>
        <a:p>
          <a:endParaRPr lang="en-US"/>
        </a:p>
      </dgm:t>
    </dgm:pt>
    <dgm:pt modelId="{7CF44B31-F04E-4CC9-88AC-CD9440C80644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Promotional video</a:t>
          </a:r>
        </a:p>
      </dgm:t>
    </dgm:pt>
    <dgm:pt modelId="{3A3CD387-77A7-4579-8F2D-919E3F7A0C46}" type="parTrans" cxnId="{4E9F0A58-933B-43E1-9081-F74C27CC5775}">
      <dgm:prSet/>
      <dgm:spPr/>
      <dgm:t>
        <a:bodyPr/>
        <a:lstStyle/>
        <a:p>
          <a:endParaRPr lang="en-US"/>
        </a:p>
      </dgm:t>
    </dgm:pt>
    <dgm:pt modelId="{8D65BD6C-1AE8-4881-884B-A24ED5FC7DE3}" type="sibTrans" cxnId="{4E9F0A58-933B-43E1-9081-F74C27CC5775}">
      <dgm:prSet/>
      <dgm:spPr/>
      <dgm:t>
        <a:bodyPr/>
        <a:lstStyle/>
        <a:p>
          <a:endParaRPr lang="en-US"/>
        </a:p>
      </dgm:t>
    </dgm:pt>
    <dgm:pt modelId="{5D312B4A-42DB-4991-9959-F37A594E97F9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LEED Accreditation Report</a:t>
          </a:r>
        </a:p>
      </dgm:t>
    </dgm:pt>
    <dgm:pt modelId="{95701205-2C9C-4E01-8B50-640D01B1D4F5}" type="parTrans" cxnId="{E6C7F73D-8929-4E93-9605-0399F89CE311}">
      <dgm:prSet/>
      <dgm:spPr/>
      <dgm:t>
        <a:bodyPr/>
        <a:lstStyle/>
        <a:p>
          <a:endParaRPr lang="en-US"/>
        </a:p>
      </dgm:t>
    </dgm:pt>
    <dgm:pt modelId="{204E6EA5-7CB0-4946-BB78-6693F9389106}" type="sibTrans" cxnId="{E6C7F73D-8929-4E93-9605-0399F89CE311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AF02C427-6DD8-424A-AE8C-46E7C53089B0}" type="presOf" srcId="{128E1863-5AFD-4EA0-AAC1-DB17B555D213}" destId="{EC148BCD-CD9D-DA4C-9F72-BDD23CC07C98}" srcOrd="0" destOrd="1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5DF7BA2A-B539-7F45-B8E1-8F31E29FB4C5}" srcId="{8ED78BA0-96E7-B043-A20E-21FA78203FDB}" destId="{ECAC28AD-6F7F-5043-9411-CBCF11DE1D5E}" srcOrd="3" destOrd="0" parTransId="{7925B292-5D03-524B-A35C-F36BEAF34F8E}" sibTransId="{E840C6DE-D730-734C-B947-B0D2C2142625}"/>
    <dgm:cxn modelId="{648D952D-A410-014F-943E-2D598271FFF7}" type="presOf" srcId="{76D7A9F5-8C09-CA4D-98BA-BF1B701D6101}" destId="{5320A93E-E9A1-244D-A69C-7BEAD76D8D8B}" srcOrd="0" destOrd="1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E6C7F73D-8929-4E93-9605-0399F89CE311}" srcId="{AAAC6DBC-4801-9146-828E-827BB292A4E8}" destId="{5D312B4A-42DB-4991-9959-F37A594E97F9}" srcOrd="2" destOrd="0" parTransId="{95701205-2C9C-4E01-8B50-640D01B1D4F5}" sibTransId="{204E6EA5-7CB0-4946-BB78-6693F9389106}"/>
    <dgm:cxn modelId="{4A50F23E-A274-1E47-B4C9-D95B24A2FF60}" type="presOf" srcId="{0846D398-F1B5-1F45-AC79-C00830B072A1}" destId="{EC148BCD-CD9D-DA4C-9F72-BDD23CC07C98}" srcOrd="0" destOrd="2" presId="urn:microsoft.com/office/officeart/2005/8/layout/list1"/>
    <dgm:cxn modelId="{61F33D60-ADB1-0140-AB44-CCF0812D932A}" type="presOf" srcId="{ECAC28AD-6F7F-5043-9411-CBCF11DE1D5E}" destId="{EC148BCD-CD9D-DA4C-9F72-BDD23CC07C98}" srcOrd="0" destOrd="3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D5A74653-F456-8349-A2E1-3F736276D781}" srcId="{8ED78BA0-96E7-B043-A20E-21FA78203FDB}" destId="{0846D398-F1B5-1F45-AC79-C00830B072A1}" srcOrd="2" destOrd="0" parTransId="{FEF57D1A-DA16-554E-AC67-534A14062C5B}" sibTransId="{850E569B-F29C-DD41-9D0E-A2A3F12CAA09}"/>
    <dgm:cxn modelId="{4E9F0A58-933B-43E1-9081-F74C27CC5775}" srcId="{AAAC6DBC-4801-9146-828E-827BB292A4E8}" destId="{7CF44B31-F04E-4CC9-88AC-CD9440C80644}" srcOrd="1" destOrd="0" parTransId="{3A3CD387-77A7-4579-8F2D-919E3F7A0C46}" sibTransId="{8D65BD6C-1AE8-4881-884B-A24ED5FC7DE3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D21EE7A-083A-884F-9A7E-BA5F5FE3B30F}" srcId="{1D9D6C1B-8764-3C4C-B47B-CB3F49D7084D}" destId="{36CB1C83-A8BD-6047-8C5E-DE8E140A7CDF}" srcOrd="2" destOrd="0" parTransId="{215C87F3-6E18-8743-A861-E5D21ED4FBA2}" sibTransId="{B896AA9F-D002-8B46-8460-F90E0F44D432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B45795B5-3C50-478B-A53C-ACFFA13EC49D}" type="presOf" srcId="{7CF44B31-F04E-4CC9-88AC-CD9440C80644}" destId="{2BC19969-2C76-8D45-A55D-078E3B83647D}" srcOrd="0" destOrd="1" presId="urn:microsoft.com/office/officeart/2005/8/layout/list1"/>
    <dgm:cxn modelId="{6A2C51B7-4746-49D4-A9BC-DD9571609AD8}" srcId="{1D9D6C1B-8764-3C4C-B47B-CB3F49D7084D}" destId="{98E9E8CB-EBAA-407A-82F3-322E5C53A311}" srcOrd="4" destOrd="0" parTransId="{CC3B09A5-F26D-44F9-8E3C-BB153A55C9A9}" sibTransId="{EE738B1C-721F-41C2-AB26-F2C4E7D5535F}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E35492C9-C29A-40DC-8925-7A7030644D08}" srcId="{8ED78BA0-96E7-B043-A20E-21FA78203FDB}" destId="{128E1863-5AFD-4EA0-AAC1-DB17B555D213}" srcOrd="1" destOrd="0" parTransId="{D64ECC7E-9DBF-4752-A292-1227F83C954D}" sibTransId="{8729A2F9-ADFF-496E-84C3-C2F697D64B34}"/>
    <dgm:cxn modelId="{7A8B02CA-1013-4E1D-8D95-F82D8B8FC005}" type="presOf" srcId="{5D312B4A-42DB-4991-9959-F37A594E97F9}" destId="{2BC19969-2C76-8D45-A55D-078E3B83647D}" srcOrd="0" destOrd="2" presId="urn:microsoft.com/office/officeart/2005/8/layout/list1"/>
    <dgm:cxn modelId="{417559CB-5D97-884F-8DA4-41E647759A4B}" srcId="{1D9D6C1B-8764-3C4C-B47B-CB3F49D7084D}" destId="{76D7A9F5-8C09-CA4D-98BA-BF1B701D6101}" srcOrd="1" destOrd="0" parTransId="{0ED73976-58DD-184E-9A8A-BB882BD7CA58}" sibTransId="{AE497FAD-4CF0-4249-9353-A21FFAA47779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BD53C9D5-7B6B-4569-AFFF-AC906EEC36B0}" type="presOf" srcId="{98E9E8CB-EBAA-407A-82F3-322E5C53A311}" destId="{5320A93E-E9A1-244D-A69C-7BEAD76D8D8B}" srcOrd="0" destOrd="4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E8B7C6DD-29E4-4673-8D8A-976EAA387A98}" srcId="{1D9D6C1B-8764-3C4C-B47B-CB3F49D7084D}" destId="{DC2284B4-83D8-4BC2-B3CC-B51E6D355127}" srcOrd="3" destOrd="0" parTransId="{83DC3EF8-49BF-41BD-BEC4-D35284145F81}" sibTransId="{28430D1D-5BB2-402B-9347-764EFD3E6564}"/>
    <dgm:cxn modelId="{AC00F0DE-5FD1-4644-846C-A0AF12F9CE99}" type="presOf" srcId="{DC2284B4-83D8-4BC2-B3CC-B51E6D355127}" destId="{5320A93E-E9A1-244D-A69C-7BEAD76D8D8B}" srcOrd="0" destOrd="3" presId="urn:microsoft.com/office/officeart/2005/8/layout/list1"/>
    <dgm:cxn modelId="{471B78E0-CF42-FA4C-AF79-2EF5B3DF216B}" type="presOf" srcId="{36CB1C83-A8BD-6047-8C5E-DE8E140A7CDF}" destId="{5320A93E-E9A1-244D-A69C-7BEAD76D8D8B}" srcOrd="0" destOrd="2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04BCC-59CD-BB4D-A591-86FAAE7E2B53}">
      <dsp:nvSpPr>
        <dsp:cNvPr id="0" name=""/>
        <dsp:cNvSpPr/>
      </dsp:nvSpPr>
      <dsp:spPr>
        <a:xfrm>
          <a:off x="305491" y="821780"/>
          <a:ext cx="2465341" cy="246534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125291" y="1613105"/>
          <a:ext cx="821780" cy="82178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2758750" y="19650"/>
          <a:ext cx="1575020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sp:txBody>
      <dsp:txXfrm>
        <a:off x="2758750" y="19650"/>
        <a:ext cx="1575020" cy="1027225"/>
      </dsp:txXfrm>
    </dsp:sp>
    <dsp:sp modelId="{9AA57AB6-F4F1-074A-9222-6D1DA12AEEE3}">
      <dsp:nvSpPr>
        <dsp:cNvPr id="0" name=""/>
        <dsp:cNvSpPr/>
      </dsp:nvSpPr>
      <dsp:spPr>
        <a:xfrm>
          <a:off x="2832679" y="513612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393639" y="616438"/>
          <a:ext cx="1541660" cy="133436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2813283" y="1027441"/>
          <a:ext cx="1479981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sp:txBody>
      <dsp:txXfrm>
        <a:off x="2813283" y="1027441"/>
        <a:ext cx="1479981" cy="1027225"/>
      </dsp:txXfrm>
    </dsp:sp>
    <dsp:sp modelId="{76516D5D-8B5F-6E44-9545-3EA448DE0646}">
      <dsp:nvSpPr>
        <dsp:cNvPr id="0" name=""/>
        <dsp:cNvSpPr/>
      </dsp:nvSpPr>
      <dsp:spPr>
        <a:xfrm>
          <a:off x="2832679" y="1540838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19188" y="1709015"/>
          <a:ext cx="1079162" cy="74576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997754" cy="119817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36522"/>
          <a:ext cx="1410746" cy="1344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1446" y="1234701"/>
          <a:ext cx="4694861" cy="14644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6483" y="1234701"/>
        <a:ext cx="4604787" cy="14194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0F368-6E23-6B45-921E-94FB003025A8}">
      <dsp:nvSpPr>
        <dsp:cNvPr id="0" name=""/>
        <dsp:cNvSpPr/>
      </dsp:nvSpPr>
      <dsp:spPr>
        <a:xfrm>
          <a:off x="312087" y="1031578"/>
          <a:ext cx="3094736" cy="3094736"/>
        </a:xfrm>
        <a:prstGeom prst="ellipse">
          <a:avLst/>
        </a:prstGeom>
        <a:solidFill>
          <a:srgbClr val="570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91E4-4F10-5C4D-BAA4-758BA6A266F3}">
      <dsp:nvSpPr>
        <dsp:cNvPr id="0" name=""/>
        <dsp:cNvSpPr/>
      </dsp:nvSpPr>
      <dsp:spPr>
        <a:xfrm>
          <a:off x="754377" y="1473868"/>
          <a:ext cx="2210157" cy="2210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4BCC-59CD-BB4D-A591-86FAAE7E2B53}">
      <dsp:nvSpPr>
        <dsp:cNvPr id="0" name=""/>
        <dsp:cNvSpPr/>
      </dsp:nvSpPr>
      <dsp:spPr>
        <a:xfrm>
          <a:off x="1218395" y="1915899"/>
          <a:ext cx="1326094" cy="132609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659361" y="2341549"/>
          <a:ext cx="442031" cy="442031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422612" y="41937"/>
          <a:ext cx="2480028" cy="74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sp:txBody>
      <dsp:txXfrm>
        <a:off x="3422612" y="41937"/>
        <a:ext cx="2480028" cy="740157"/>
      </dsp:txXfrm>
    </dsp:sp>
    <dsp:sp modelId="{9AA57AB6-F4F1-074A-9222-6D1DA12AEEE3}">
      <dsp:nvSpPr>
        <dsp:cNvPr id="0" name=""/>
        <dsp:cNvSpPr/>
      </dsp:nvSpPr>
      <dsp:spPr>
        <a:xfrm>
          <a:off x="3535771" y="370078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591245" y="613789"/>
          <a:ext cx="2186946" cy="170210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435989" y="765108"/>
          <a:ext cx="2127987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sp:txBody>
      <dsp:txXfrm>
        <a:off x="3435989" y="765108"/>
        <a:ext cx="2127987" cy="740157"/>
      </dsp:txXfrm>
    </dsp:sp>
    <dsp:sp modelId="{76516D5D-8B5F-6E44-9545-3EA448DE0646}">
      <dsp:nvSpPr>
        <dsp:cNvPr id="0" name=""/>
        <dsp:cNvSpPr/>
      </dsp:nvSpPr>
      <dsp:spPr>
        <a:xfrm>
          <a:off x="3535771" y="1110236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69835" y="1341826"/>
          <a:ext cx="1795978" cy="13333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D67F-7FFD-0645-BD9B-9E5B676995CE}">
      <dsp:nvSpPr>
        <dsp:cNvPr id="0" name=""/>
        <dsp:cNvSpPr/>
      </dsp:nvSpPr>
      <dsp:spPr>
        <a:xfrm>
          <a:off x="3433173" y="1504770"/>
          <a:ext cx="2314073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sp:txBody>
      <dsp:txXfrm>
        <a:off x="3433173" y="1504770"/>
        <a:ext cx="2314073" cy="740157"/>
      </dsp:txXfrm>
    </dsp:sp>
    <dsp:sp modelId="{F1EB8419-BEB3-854C-B8FF-9354BCDD7759}">
      <dsp:nvSpPr>
        <dsp:cNvPr id="0" name=""/>
        <dsp:cNvSpPr/>
      </dsp:nvSpPr>
      <dsp:spPr>
        <a:xfrm>
          <a:off x="3535771" y="1850394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D3E03-D69B-6942-948D-6AA9DE76E4AD}">
      <dsp:nvSpPr>
        <dsp:cNvPr id="0" name=""/>
        <dsp:cNvSpPr/>
      </dsp:nvSpPr>
      <dsp:spPr>
        <a:xfrm rot="5400000">
          <a:off x="2336303" y="2020346"/>
          <a:ext cx="1369936" cy="10289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A78EB-7977-2447-8892-1B54A6157304}">
      <dsp:nvSpPr>
        <dsp:cNvPr id="0" name=""/>
        <dsp:cNvSpPr/>
      </dsp:nvSpPr>
      <dsp:spPr>
        <a:xfrm>
          <a:off x="3437467" y="2197239"/>
          <a:ext cx="1834466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sp:txBody>
      <dsp:txXfrm>
        <a:off x="3437467" y="2197239"/>
        <a:ext cx="1834466" cy="740157"/>
      </dsp:txXfrm>
    </dsp:sp>
    <dsp:sp modelId="{0439D031-A89D-BD46-8795-A7FA34D37CC7}">
      <dsp:nvSpPr>
        <dsp:cNvPr id="0" name=""/>
        <dsp:cNvSpPr/>
      </dsp:nvSpPr>
      <dsp:spPr>
        <a:xfrm>
          <a:off x="3535771" y="2590552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C866D-C528-D54F-826B-7397F9C678E2}">
      <dsp:nvSpPr>
        <dsp:cNvPr id="0" name=""/>
        <dsp:cNvSpPr/>
      </dsp:nvSpPr>
      <dsp:spPr>
        <a:xfrm rot="5400000">
          <a:off x="2703648" y="2701550"/>
          <a:ext cx="941625" cy="71901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44165"/>
          <a:ext cx="5561034" cy="1159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sp:txBody>
      <dsp:txXfrm>
        <a:off x="0" y="244165"/>
        <a:ext cx="5561034" cy="1159199"/>
      </dsp:txXfrm>
    </dsp:sp>
    <dsp:sp modelId="{96D449A5-8CF5-0D4C-9470-7C2F22AB24CE}">
      <dsp:nvSpPr>
        <dsp:cNvPr id="0" name=""/>
        <dsp:cNvSpPr/>
      </dsp:nvSpPr>
      <dsp:spPr>
        <a:xfrm>
          <a:off x="278051" y="800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1108" y="31062"/>
        <a:ext cx="3846609" cy="426206"/>
      </dsp:txXfrm>
    </dsp:sp>
    <dsp:sp modelId="{5320A93E-E9A1-244D-A69C-7BEAD76D8D8B}">
      <dsp:nvSpPr>
        <dsp:cNvPr id="0" name=""/>
        <dsp:cNvSpPr/>
      </dsp:nvSpPr>
      <dsp:spPr>
        <a:xfrm>
          <a:off x="0" y="1725925"/>
          <a:ext cx="5561034" cy="907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New iteration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Updated CAD model</a:t>
          </a:r>
        </a:p>
      </dsp:txBody>
      <dsp:txXfrm>
        <a:off x="0" y="1725925"/>
        <a:ext cx="5561034" cy="907199"/>
      </dsp:txXfrm>
    </dsp:sp>
    <dsp:sp modelId="{13086218-E288-3044-B21D-7C4BF082C728}">
      <dsp:nvSpPr>
        <dsp:cNvPr id="0" name=""/>
        <dsp:cNvSpPr/>
      </dsp:nvSpPr>
      <dsp:spPr>
        <a:xfrm>
          <a:off x="278051" y="148976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1108" y="1512822"/>
        <a:ext cx="3846609" cy="426206"/>
      </dsp:txXfrm>
    </dsp:sp>
    <dsp:sp modelId="{2BC19969-2C76-8D45-A55D-078E3B83647D}">
      <dsp:nvSpPr>
        <dsp:cNvPr id="0" name=""/>
        <dsp:cNvSpPr/>
      </dsp:nvSpPr>
      <dsp:spPr>
        <a:xfrm>
          <a:off x="0" y="2955685"/>
          <a:ext cx="5561034" cy="1159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Final assembled CAD model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sp:txBody>
      <dsp:txXfrm>
        <a:off x="0" y="2955685"/>
        <a:ext cx="5561034" cy="1159199"/>
      </dsp:txXfrm>
    </dsp:sp>
    <dsp:sp modelId="{8D4DE655-2605-8B4B-B4BD-0414015C16E0}">
      <dsp:nvSpPr>
        <dsp:cNvPr id="0" name=""/>
        <dsp:cNvSpPr/>
      </dsp:nvSpPr>
      <dsp:spPr>
        <a:xfrm>
          <a:off x="278051" y="271952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1108" y="2742582"/>
        <a:ext cx="3846609" cy="426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86330"/>
          <a:ext cx="5561034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sp:txBody>
      <dsp:txXfrm>
        <a:off x="0" y="286330"/>
        <a:ext cx="5561034" cy="963900"/>
      </dsp:txXfrm>
    </dsp:sp>
    <dsp:sp modelId="{96D449A5-8CF5-0D4C-9470-7C2F22AB24CE}">
      <dsp:nvSpPr>
        <dsp:cNvPr id="0" name=""/>
        <dsp:cNvSpPr/>
      </dsp:nvSpPr>
      <dsp:spPr>
        <a:xfrm>
          <a:off x="278051" y="20650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3990" y="46589"/>
        <a:ext cx="3840845" cy="479482"/>
      </dsp:txXfrm>
    </dsp:sp>
    <dsp:sp modelId="{5320A93E-E9A1-244D-A69C-7BEAD76D8D8B}">
      <dsp:nvSpPr>
        <dsp:cNvPr id="0" name=""/>
        <dsp:cNvSpPr/>
      </dsp:nvSpPr>
      <dsp:spPr>
        <a:xfrm>
          <a:off x="0" y="1613110"/>
          <a:ext cx="5561034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drops rock sample at start tile</a:t>
          </a:r>
        </a:p>
      </dsp:txBody>
      <dsp:txXfrm>
        <a:off x="0" y="1613110"/>
        <a:ext cx="5561034" cy="963900"/>
      </dsp:txXfrm>
    </dsp:sp>
    <dsp:sp modelId="{13086218-E288-3044-B21D-7C4BF082C728}">
      <dsp:nvSpPr>
        <dsp:cNvPr id="0" name=""/>
        <dsp:cNvSpPr/>
      </dsp:nvSpPr>
      <dsp:spPr>
        <a:xfrm>
          <a:off x="278051" y="1347430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3990" y="1373369"/>
        <a:ext cx="3840845" cy="479482"/>
      </dsp:txXfrm>
    </dsp:sp>
    <dsp:sp modelId="{2BC19969-2C76-8D45-A55D-078E3B83647D}">
      <dsp:nvSpPr>
        <dsp:cNvPr id="0" name=""/>
        <dsp:cNvSpPr/>
      </dsp:nvSpPr>
      <dsp:spPr>
        <a:xfrm>
          <a:off x="0" y="2939890"/>
          <a:ext cx="5561034" cy="11623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sp:txBody>
      <dsp:txXfrm>
        <a:off x="0" y="2939890"/>
        <a:ext cx="5561034" cy="1162349"/>
      </dsp:txXfrm>
    </dsp:sp>
    <dsp:sp modelId="{8D4DE655-2605-8B4B-B4BD-0414015C16E0}">
      <dsp:nvSpPr>
        <dsp:cNvPr id="0" name=""/>
        <dsp:cNvSpPr/>
      </dsp:nvSpPr>
      <dsp:spPr>
        <a:xfrm>
          <a:off x="278051" y="267420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3990" y="2700148"/>
        <a:ext cx="3840845" cy="4794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38101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0"/>
          <a:ext cx="1777081" cy="1517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540206"/>
          <a:ext cx="5046968" cy="152872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818" y="1540206"/>
        <a:ext cx="4952940" cy="14817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97273"/>
          <a:ext cx="5561034" cy="12690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7076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travels to Plant 1 and successfully lifts Plant 1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have a fully functioning claw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</dsp:txBody>
      <dsp:txXfrm>
        <a:off x="0" y="197273"/>
        <a:ext cx="5561034" cy="1269066"/>
      </dsp:txXfrm>
    </dsp:sp>
    <dsp:sp modelId="{96D449A5-8CF5-0D4C-9470-7C2F22AB24CE}">
      <dsp:nvSpPr>
        <dsp:cNvPr id="0" name=""/>
        <dsp:cNvSpPr/>
      </dsp:nvSpPr>
      <dsp:spPr>
        <a:xfrm>
          <a:off x="278051" y="5581"/>
          <a:ext cx="3892723" cy="383385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6766" y="24296"/>
        <a:ext cx="3855293" cy="345955"/>
      </dsp:txXfrm>
    </dsp:sp>
    <dsp:sp modelId="{5320A93E-E9A1-244D-A69C-7BEAD76D8D8B}">
      <dsp:nvSpPr>
        <dsp:cNvPr id="0" name=""/>
        <dsp:cNvSpPr/>
      </dsp:nvSpPr>
      <dsp:spPr>
        <a:xfrm>
          <a:off x="0" y="1728164"/>
          <a:ext cx="5561034" cy="10636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7076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must deliver Plant 1 to the Plant 1 drop site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must travel to and touch Plant 2</a:t>
          </a:r>
        </a:p>
      </dsp:txBody>
      <dsp:txXfrm>
        <a:off x="0" y="1728164"/>
        <a:ext cx="5561034" cy="1063660"/>
      </dsp:txXfrm>
    </dsp:sp>
    <dsp:sp modelId="{13086218-E288-3044-B21D-7C4BF082C728}">
      <dsp:nvSpPr>
        <dsp:cNvPr id="0" name=""/>
        <dsp:cNvSpPr/>
      </dsp:nvSpPr>
      <dsp:spPr>
        <a:xfrm>
          <a:off x="278051" y="1536471"/>
          <a:ext cx="3892723" cy="383385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6766" y="1555186"/>
        <a:ext cx="3855293" cy="345955"/>
      </dsp:txXfrm>
    </dsp:sp>
    <dsp:sp modelId="{2BC19969-2C76-8D45-A55D-078E3B83647D}">
      <dsp:nvSpPr>
        <dsp:cNvPr id="0" name=""/>
        <dsp:cNvSpPr/>
      </dsp:nvSpPr>
      <dsp:spPr>
        <a:xfrm>
          <a:off x="0" y="3053648"/>
          <a:ext cx="5561034" cy="10636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7076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Complete Benchmark A and B tasks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deliver Plant 2 to the Plant 2 drop site</a:t>
          </a:r>
        </a:p>
      </dsp:txBody>
      <dsp:txXfrm>
        <a:off x="0" y="3053648"/>
        <a:ext cx="5561034" cy="1063660"/>
      </dsp:txXfrm>
    </dsp:sp>
    <dsp:sp modelId="{8D4DE655-2605-8B4B-B4BD-0414015C16E0}">
      <dsp:nvSpPr>
        <dsp:cNvPr id="0" name=""/>
        <dsp:cNvSpPr/>
      </dsp:nvSpPr>
      <dsp:spPr>
        <a:xfrm>
          <a:off x="278051" y="2861955"/>
          <a:ext cx="3892723" cy="383385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6766" y="2880670"/>
        <a:ext cx="3855293" cy="34595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97102"/>
          <a:ext cx="5467927" cy="13166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229108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Preliminary</a:t>
          </a:r>
          <a:r>
            <a:rPr lang="en-US" sz="1800" b="0" i="0" kern="1200" baseline="0" dirty="0">
              <a:latin typeface="Proxima Nova Rg" panose="02000506030000020004" pitchFamily="2" charset="0"/>
            </a:rPr>
            <a:t> Design Investigation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Digital rendering of building exterior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recreational space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All required classrooms</a:t>
          </a:r>
        </a:p>
      </dsp:txBody>
      <dsp:txXfrm>
        <a:off x="0" y="197102"/>
        <a:ext cx="5467927" cy="1316699"/>
      </dsp:txXfrm>
    </dsp:sp>
    <dsp:sp modelId="{96D449A5-8CF5-0D4C-9470-7C2F22AB24CE}">
      <dsp:nvSpPr>
        <dsp:cNvPr id="0" name=""/>
        <dsp:cNvSpPr/>
      </dsp:nvSpPr>
      <dsp:spPr>
        <a:xfrm>
          <a:off x="273396" y="34742"/>
          <a:ext cx="3827548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89248" y="50594"/>
        <a:ext cx="3795844" cy="293016"/>
      </dsp:txXfrm>
    </dsp:sp>
    <dsp:sp modelId="{5320A93E-E9A1-244D-A69C-7BEAD76D8D8B}">
      <dsp:nvSpPr>
        <dsp:cNvPr id="0" name=""/>
        <dsp:cNvSpPr/>
      </dsp:nvSpPr>
      <dsp:spPr>
        <a:xfrm>
          <a:off x="0" y="1735562"/>
          <a:ext cx="5467927" cy="1732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229108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Additional facility of choice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Dorm rooms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Electrical and plumbing plans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Finalized building layout, Revit drawings, and 3D building model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LEED Implementation</a:t>
          </a:r>
        </a:p>
      </dsp:txBody>
      <dsp:txXfrm>
        <a:off x="0" y="1735562"/>
        <a:ext cx="5467927" cy="1732500"/>
      </dsp:txXfrm>
    </dsp:sp>
    <dsp:sp modelId="{13086218-E288-3044-B21D-7C4BF082C728}">
      <dsp:nvSpPr>
        <dsp:cNvPr id="0" name=""/>
        <dsp:cNvSpPr/>
      </dsp:nvSpPr>
      <dsp:spPr>
        <a:xfrm>
          <a:off x="273396" y="1573202"/>
          <a:ext cx="3827548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89248" y="1589054"/>
        <a:ext cx="3795844" cy="293016"/>
      </dsp:txXfrm>
    </dsp:sp>
    <dsp:sp modelId="{2BC19969-2C76-8D45-A55D-078E3B83647D}">
      <dsp:nvSpPr>
        <dsp:cNvPr id="0" name=""/>
        <dsp:cNvSpPr/>
      </dsp:nvSpPr>
      <dsp:spPr>
        <a:xfrm>
          <a:off x="0" y="3689823"/>
          <a:ext cx="5467927" cy="1056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229108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Physical model of building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Promotional video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LEED Accreditation Report</a:t>
          </a:r>
        </a:p>
      </dsp:txBody>
      <dsp:txXfrm>
        <a:off x="0" y="3689823"/>
        <a:ext cx="5467927" cy="1056825"/>
      </dsp:txXfrm>
    </dsp:sp>
    <dsp:sp modelId="{8D4DE655-2605-8B4B-B4BD-0414015C16E0}">
      <dsp:nvSpPr>
        <dsp:cNvPr id="0" name=""/>
        <dsp:cNvSpPr/>
      </dsp:nvSpPr>
      <dsp:spPr>
        <a:xfrm>
          <a:off x="273396" y="3527463"/>
          <a:ext cx="3827548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89248" y="3543315"/>
        <a:ext cx="3795844" cy="293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7A1D0-41DC-4A22-B9C6-8F6BC1091DDB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83C56-C3F6-4F5F-A134-F19B38EE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9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83C56-C3F6-4F5F-A134-F19B38EE97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8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6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8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7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5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8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9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4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9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6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5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2D35F-6439-428F-8F2B-869399B4FDC9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QuickStyle" Target="../diagrams/quickStyle6.xml"/><Relationship Id="rId5" Type="http://schemas.openxmlformats.org/officeDocument/2006/relationships/diagramQuickStyle" Target="../diagrams/quickStyle5.xml"/><Relationship Id="rId10" Type="http://schemas.openxmlformats.org/officeDocument/2006/relationships/diagramLayout" Target="../diagrams/layout6.xml"/><Relationship Id="rId4" Type="http://schemas.openxmlformats.org/officeDocument/2006/relationships/diagramLayout" Target="../diagrams/layout5.xml"/><Relationship Id="rId9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QuickStyle" Target="../diagrams/quickStyle8.xml"/><Relationship Id="rId5" Type="http://schemas.openxmlformats.org/officeDocument/2006/relationships/diagramQuickStyle" Target="../diagrams/quickStyle7.xml"/><Relationship Id="rId10" Type="http://schemas.openxmlformats.org/officeDocument/2006/relationships/diagramLayout" Target="../diagrams/layout8.xml"/><Relationship Id="rId4" Type="http://schemas.openxmlformats.org/officeDocument/2006/relationships/diagramLayout" Target="../diagrams/layout7.xml"/><Relationship Id="rId9" Type="http://schemas.openxmlformats.org/officeDocument/2006/relationships/diagramData" Target="../diagrams/data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2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BBSNUqP8Km-ZWUfmNcJbAfgTkfYmRVzxyfj7WiHOYfc/edit?usp=sharing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eg.poly.edu/syllabus.ph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222" y="1316372"/>
            <a:ext cx="920755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TO THE SEMESTER LONG DESIGN PROJECT (SLDP)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RECITATION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9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32312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Gotham Medium" panose="02000603030000020004" pitchFamily="2" charset="0"/>
              </a:rPr>
              <a:t>Scheduling Meetings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83237" y="1181143"/>
            <a:ext cx="12192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When2Meet is a useful tool to determine the availability of your team members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8F282851-074B-2393-9294-73F1FD97B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175" y="1839744"/>
            <a:ext cx="2586446" cy="4340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95C5FB-39C9-B506-F8A8-C3C98B0EADEF}"/>
              </a:ext>
            </a:extLst>
          </p:cNvPr>
          <p:cNvSpPr txBox="1"/>
          <p:nvPr/>
        </p:nvSpPr>
        <p:spPr>
          <a:xfrm>
            <a:off x="3964070" y="2568314"/>
            <a:ext cx="44303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Steps to use: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One person creates the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link to the when2meet is sent to group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Group members enter their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Click and drag on times you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darkest colors indicate where the most people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B0FEC37-54FC-6756-BB06-6AADE511F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71" y="1996048"/>
            <a:ext cx="3258355" cy="334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8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77835" y="2228273"/>
            <a:ext cx="619082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Identify a problem or address a proposed problem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Develop a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Manufacture a proof of concept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$100 budget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Additional resources: RAD Mentor, EG workshops, </a:t>
            </a:r>
            <a:r>
              <a:rPr lang="en-US" sz="2300" dirty="0" err="1">
                <a:latin typeface="Proxima Nova Rg" panose="02000506030000020004" pitchFamily="2" charset="0"/>
              </a:rPr>
              <a:t>MakerSpace</a:t>
            </a:r>
            <a:r>
              <a:rPr lang="en-US" sz="2300" dirty="0">
                <a:latin typeface="Proxima Nova Rg" panose="02000506030000020004" pitchFamily="2" charset="0"/>
              </a:rPr>
              <a:t> machines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endParaRPr lang="en-US" sz="23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3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49934" y="5489546"/>
            <a:ext cx="3549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</a:t>
            </a:r>
            <a:r>
              <a:rPr lang="en-US" dirty="0" err="1">
                <a:latin typeface="Proxima Nova Rg" panose="02000506030000020004" pitchFamily="2" charset="0"/>
              </a:rPr>
              <a:t>SpeakSign</a:t>
            </a:r>
            <a:r>
              <a:rPr lang="en-US" dirty="0">
                <a:latin typeface="Proxima Nova Rg" panose="02000506030000020004" pitchFamily="2" charset="0"/>
              </a:rPr>
              <a:t> RAD Project </a:t>
            </a:r>
          </a:p>
        </p:txBody>
      </p:sp>
      <p:pic>
        <p:nvPicPr>
          <p:cNvPr id="14" name="Picture 13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id="{5FDBCCF1-C14F-0740-824F-7D8E63F4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4082" b="12886"/>
          <a:stretch/>
        </p:blipFill>
        <p:spPr>
          <a:xfrm>
            <a:off x="6843260" y="2395871"/>
            <a:ext cx="4362718" cy="300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56DB577-5028-4E83-9863-2F07DD79F7CE}"/>
              </a:ext>
            </a:extLst>
          </p:cNvPr>
          <p:cNvSpPr txBox="1">
            <a:spLocks/>
          </p:cNvSpPr>
          <p:nvPr/>
        </p:nvSpPr>
        <p:spPr>
          <a:xfrm>
            <a:off x="564107" y="63605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A30862-D344-490C-8778-A5B0D03B051C}"/>
              </a:ext>
            </a:extLst>
          </p:cNvPr>
          <p:cNvSpPr/>
          <p:nvPr/>
        </p:nvSpPr>
        <p:spPr>
          <a:xfrm>
            <a:off x="3808226" y="1599070"/>
            <a:ext cx="45755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Rapid Assembly &amp; Design (RAD)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89048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77873"/>
              </p:ext>
            </p:extLst>
          </p:nvPr>
        </p:nvGraphicFramePr>
        <p:xfrm>
          <a:off x="5980303" y="1741287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functionalities as determined by RAD Mentor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Rapid Assembly &amp; Design (RAD)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18575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602432" y="5538077"/>
            <a:ext cx="4419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4: Labeled View of the MRR course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45019" y="2351913"/>
            <a:ext cx="3952696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470757" y="1583508"/>
            <a:ext cx="32505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Mars Rover Robot (MRR)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0E6C28-E392-460F-B8DB-0FEAA36E00EB}"/>
              </a:ext>
            </a:extLst>
          </p:cNvPr>
          <p:cNvSpPr/>
          <p:nvPr/>
        </p:nvSpPr>
        <p:spPr>
          <a:xfrm>
            <a:off x="420276" y="2843414"/>
            <a:ext cx="63184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Collect rock sample and bring it back to the start point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Olympus Mons to obtain a photo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3806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Return to start or climb the secondary platform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Mars Rover Robot (MRR)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A21DC0A-801B-489F-805C-A43D37387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966391"/>
              </p:ext>
            </p:extLst>
          </p:nvPr>
        </p:nvGraphicFramePr>
        <p:xfrm>
          <a:off x="6167324" y="1680166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79767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35601" y="2330968"/>
            <a:ext cx="60681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Locate and collect all the plants in the Lunar Agricultural 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course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Pick up and deposit three different samples to designated 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25345" y="5538077"/>
            <a:ext cx="5573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5: Labeled View of the Lunar Agricultural Zone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11872" y="2351913"/>
            <a:ext cx="4018991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200806" y="1583508"/>
            <a:ext cx="37903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Lu</a:t>
            </a:r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nar Agricultural Zone (LAZ)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1489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4446800"/>
              </p:ext>
            </p:extLst>
          </p:nvPr>
        </p:nvGraphicFramePr>
        <p:xfrm>
          <a:off x="324703" y="2546256"/>
          <a:ext cx="5372578" cy="3068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585862" y="4192162"/>
            <a:ext cx="48502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Retrieve Plant 3 and deliver it to its drop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Complete Benchmark A or B in reverse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Implement an additional sensor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Lunar Agriculture Zone (LAZ)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4E632FE-3005-44E6-936A-7E61DF571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7406996"/>
              </p:ext>
            </p:extLst>
          </p:nvPr>
        </p:nvGraphicFramePr>
        <p:xfrm>
          <a:off x="6096000" y="1696495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222743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3D Revit model of campus extension to NYU Tandon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plumbing &amp; electrical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Obtain LEED Gold certification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63005" y="5538077"/>
            <a:ext cx="5498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1: 181 Mercer Street Building Courtesy of NYU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9" y="2351913"/>
            <a:ext cx="5185718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3606190" y="1583508"/>
            <a:ext cx="4979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Housing &amp; Innovation in Revit (HIR)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  <a:p>
            <a:pPr algn="r"/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2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7810918"/>
              </p:ext>
            </p:extLst>
          </p:nvPr>
        </p:nvGraphicFramePr>
        <p:xfrm>
          <a:off x="869324" y="1513302"/>
          <a:ext cx="5467927" cy="4781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6803037" y="2682078"/>
          <a:ext cx="4997754" cy="266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9100979" y="3020351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288064" y="4395765"/>
            <a:ext cx="422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LEED Platinum certification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8FB7C2-AF8A-42D8-97CB-DB09D2FF80E2}"/>
              </a:ext>
            </a:extLst>
          </p:cNvPr>
          <p:cNvSpPr/>
          <p:nvPr/>
        </p:nvSpPr>
        <p:spPr>
          <a:xfrm>
            <a:off x="6643811" y="2032116"/>
            <a:ext cx="5517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Housing &amp; Innovation in Revit (HIR)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E427DC-BBDF-41BE-93FB-2EA96A962B5C}"/>
              </a:ext>
            </a:extLst>
          </p:cNvPr>
          <p:cNvSpPr txBox="1">
            <a:spLocks/>
          </p:cNvSpPr>
          <p:nvPr/>
        </p:nvSpPr>
        <p:spPr>
          <a:xfrm>
            <a:off x="564107" y="628238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782781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696082" y="2009350"/>
            <a:ext cx="10554246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333333"/>
                </a:solidFill>
                <a:latin typeface="Proxima Nova Rg" panose="02000506030000020004" pitchFamily="2" charset="0"/>
              </a:rPr>
              <a:t>Application form will be sent out in an announcement</a:t>
            </a:r>
            <a:endParaRPr lang="en-US" sz="2800" b="1" dirty="0">
              <a:latin typeface="Proxima Nova Rg" panose="02000506030000020004" pitchFamily="2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Proxima Nova Rg" panose="02000506030000020004" pitchFamily="2" charset="0"/>
              </a:rPr>
              <a:t>Due Monday, February 5 at 11:59 PM ET</a:t>
            </a:r>
          </a:p>
          <a:p>
            <a:pPr>
              <a:spcAft>
                <a:spcPts val="600"/>
              </a:spcAft>
            </a:pPr>
            <a:endParaRPr lang="en-US" sz="2800" dirty="0">
              <a:solidFill>
                <a:srgbClr val="57068C"/>
              </a:solidFill>
              <a:latin typeface="Proxima Nova Rg" panose="02000506030000020004" pitchFamily="2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For RAD Projects: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  <a:hlinkClick r:id="rId3"/>
              </a:rPr>
              <a:t>EG 1004 inspiration guide for project ideas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 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You need to attend an 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  <a:hlinkClick r:id="rId4"/>
              </a:rPr>
              <a:t>Open Lab ideation session</a:t>
            </a:r>
            <a:endParaRPr lang="en-US" sz="2800" dirty="0">
              <a:solidFill>
                <a:srgbClr val="333333"/>
              </a:solidFill>
              <a:latin typeface="Proxima Nova Rg" panose="02000506030000020004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APPLICATIONS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062441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582980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1831677"/>
            <a:ext cx="9435151" cy="3911956"/>
          </a:xfrm>
        </p:spPr>
        <p:txBody>
          <a:bodyPr anchor="ctr"/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Introduction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Grading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SLDP Options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Additional Information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214563"/>
            <a:ext cx="0" cy="333184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C7CA70-4296-46A3-B32D-45D24705D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27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564107" y="2226167"/>
            <a:ext cx="1055424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Which projects interest you?</a:t>
            </a:r>
          </a:p>
          <a:p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</a:t>
            </a:r>
            <a:r>
              <a:rPr lang="en-US" sz="2800" dirty="0">
                <a:latin typeface="Proxima Nova Lt" panose="02000506030000020004" charset="0"/>
              </a:rPr>
              <a:t>manual.eg.poly.edu</a:t>
            </a:r>
            <a:r>
              <a:rPr lang="en-US" sz="2800" dirty="0">
                <a:latin typeface="Proxima Nova Rg" panose="02000506030000020004" pitchFamily="2" charset="0"/>
              </a:rPr>
              <a:t> for full project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printing requirements for each project are stated in the manual</a:t>
            </a:r>
          </a:p>
          <a:p>
            <a:pPr lvl="1"/>
            <a:endParaRPr lang="en-US" sz="24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Speak with Professors and TAs for information regarding projects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ADDITIONAL INFORMATION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428628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15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7ECC599-1849-154D-BF12-13A0E9874EEB}"/>
              </a:ext>
            </a:extLst>
          </p:cNvPr>
          <p:cNvSpPr txBox="1">
            <a:spLocks/>
          </p:cNvSpPr>
          <p:nvPr/>
        </p:nvSpPr>
        <p:spPr>
          <a:xfrm>
            <a:off x="895068" y="2202334"/>
            <a:ext cx="6353848" cy="3495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Four Project Types: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Housing &amp; Innovation in Revit (HIR)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Rapid Assembly &amp; Design (RAD)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Mars Rover Robot (MRR)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Lunar Agricultural Zone (LAZ)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432BB-BE73-4A4E-AB3F-88BE3BBA3B14}"/>
              </a:ext>
            </a:extLst>
          </p:cNvPr>
          <p:cNvSpPr/>
          <p:nvPr/>
        </p:nvSpPr>
        <p:spPr>
          <a:xfrm>
            <a:off x="8797462" y="1810933"/>
            <a:ext cx="198483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10</a:t>
            </a:r>
          </a:p>
          <a:p>
            <a:pPr algn="ctr"/>
            <a:r>
              <a:rPr lang="en-US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Week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E08EBE-2F0E-C145-B2B3-C7286EF8AA63}"/>
              </a:ext>
            </a:extLst>
          </p:cNvPr>
          <p:cNvSpPr/>
          <p:nvPr/>
        </p:nvSpPr>
        <p:spPr>
          <a:xfrm>
            <a:off x="8282830" y="3756700"/>
            <a:ext cx="301410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2-4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Team Members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2560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INTRODUCTION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868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-1" y="63233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935242" y="4712249"/>
            <a:ext cx="83215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The SLDP is 30% of your total course grade! 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F9678C-BF33-4A55-9547-85351D1B95BF}"/>
              </a:ext>
            </a:extLst>
          </p:cNvPr>
          <p:cNvSpPr txBox="1">
            <a:spLocks/>
          </p:cNvSpPr>
          <p:nvPr/>
        </p:nvSpPr>
        <p:spPr>
          <a:xfrm>
            <a:off x="564104" y="63435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8BDB6CB-6461-4141-9FC9-4CAD3F784979}"/>
              </a:ext>
            </a:extLst>
          </p:cNvPr>
          <p:cNvGraphicFramePr>
            <a:graphicFrameLocks noGrp="1"/>
          </p:cNvGraphicFramePr>
          <p:nvPr/>
        </p:nvGraphicFramePr>
        <p:xfrm>
          <a:off x="234041" y="2613552"/>
          <a:ext cx="11723914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14242">
                  <a:extLst>
                    <a:ext uri="{9D8B030D-6E8A-4147-A177-3AD203B41FA5}">
                      <a16:colId xmlns:a16="http://schemas.microsoft.com/office/drawing/2014/main" val="2500531765"/>
                    </a:ext>
                  </a:extLst>
                </a:gridCol>
                <a:gridCol w="5409672">
                  <a:extLst>
                    <a:ext uri="{9D8B030D-6E8A-4147-A177-3AD203B41FA5}">
                      <a16:colId xmlns:a16="http://schemas.microsoft.com/office/drawing/2014/main" val="3485823830"/>
                    </a:ext>
                  </a:extLst>
                </a:gridCol>
              </a:tblGrid>
              <a:tr h="30379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Percentage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59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Benchmarks &amp;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994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557697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602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9470" y="-626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65DA58-A826-B043-9CC3-7A4E61954D25}"/>
              </a:ext>
            </a:extLst>
          </p:cNvPr>
          <p:cNvSpPr/>
          <p:nvPr/>
        </p:nvSpPr>
        <p:spPr>
          <a:xfrm>
            <a:off x="564107" y="2069599"/>
            <a:ext cx="655657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certain portions of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dates on schedule on eg.poly.edu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Penalties for late completion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18375F-9B48-43D3-9850-F9933604893D}"/>
              </a:ext>
            </a:extLst>
          </p:cNvPr>
          <p:cNvSpPr txBox="1">
            <a:spLocks/>
          </p:cNvSpPr>
          <p:nvPr/>
        </p:nvSpPr>
        <p:spPr>
          <a:xfrm>
            <a:off x="564107" y="624461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713D-D6DC-4802-8E23-5D0F6173EC6D}"/>
              </a:ext>
            </a:extLst>
          </p:cNvPr>
          <p:cNvGrpSpPr/>
          <p:nvPr/>
        </p:nvGrpSpPr>
        <p:grpSpPr>
          <a:xfrm>
            <a:off x="6632250" y="2041303"/>
            <a:ext cx="4809309" cy="3351668"/>
            <a:chOff x="6632250" y="2189181"/>
            <a:chExt cx="4809309" cy="3351668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A32A8B66-8552-784A-9380-AB5393BCC9D5}"/>
                </a:ext>
              </a:extLst>
            </p:cNvPr>
            <p:cNvGraphicFramePr/>
            <p:nvPr/>
          </p:nvGraphicFramePr>
          <p:xfrm>
            <a:off x="6632250" y="2253727"/>
            <a:ext cx="4809309" cy="32871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9CB798-0E30-4F8F-9653-7EEC4A1BECA5}"/>
                </a:ext>
              </a:extLst>
            </p:cNvPr>
            <p:cNvSpPr/>
            <p:nvPr/>
          </p:nvSpPr>
          <p:spPr>
            <a:xfrm>
              <a:off x="9617336" y="2189181"/>
              <a:ext cx="1339328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03DA17-71D8-451D-BB81-AD65273B5215}"/>
                </a:ext>
              </a:extLst>
            </p:cNvPr>
            <p:cNvSpPr/>
            <p:nvPr/>
          </p:nvSpPr>
          <p:spPr>
            <a:xfrm>
              <a:off x="9880899" y="2458122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466E9E-0A14-454D-ACC2-B9F76ABDFB73}"/>
                </a:ext>
              </a:extLst>
            </p:cNvPr>
            <p:cNvSpPr/>
            <p:nvPr/>
          </p:nvSpPr>
          <p:spPr>
            <a:xfrm>
              <a:off x="9468522" y="3213708"/>
              <a:ext cx="1488142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C8FE03-895D-4872-8FCC-D7D7A7861D53}"/>
                </a:ext>
              </a:extLst>
            </p:cNvPr>
            <p:cNvSpPr/>
            <p:nvPr/>
          </p:nvSpPr>
          <p:spPr>
            <a:xfrm>
              <a:off x="10030811" y="3581091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7DF6EF-4497-413A-85E9-F1361B10A71A}"/>
              </a:ext>
            </a:extLst>
          </p:cNvPr>
          <p:cNvSpPr/>
          <p:nvPr/>
        </p:nvSpPr>
        <p:spPr>
          <a:xfrm>
            <a:off x="9812156" y="2364428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AD47"/>
                </a:solidFill>
                <a:latin typeface="Proxima Nova Lt" panose="02000506030000020004" pitchFamily="50" charset="0"/>
              </a:rPr>
              <a:t>Benchmark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631326-568B-4AE4-928E-154DEE79F6C3}"/>
              </a:ext>
            </a:extLst>
          </p:cNvPr>
          <p:cNvSpPr/>
          <p:nvPr/>
        </p:nvSpPr>
        <p:spPr>
          <a:xfrm>
            <a:off x="9812156" y="3403142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Proxima Nova Lt" panose="02000506030000020004" pitchFamily="50" charset="0"/>
              </a:rPr>
              <a:t>Benchmark B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7092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6B525F-BE60-234A-B4C1-40A8C09E6075}"/>
              </a:ext>
            </a:extLst>
          </p:cNvPr>
          <p:cNvGraphicFramePr/>
          <p:nvPr/>
        </p:nvGraphicFramePr>
        <p:xfrm>
          <a:off x="6311512" y="1797805"/>
          <a:ext cx="6248400" cy="412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432728" y="1751833"/>
            <a:ext cx="70117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 on schedule on eg.poly.edu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partially commission if unable to complete all tasks on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Lt" panose="02000506030000020004" pitchFamily="50" charset="0"/>
            </a:endParaRPr>
          </a:p>
          <a:p>
            <a:r>
              <a:rPr lang="en-US" sz="28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Submission of all SLDP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on same date as 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submit early for extra credit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1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564107" y="2504915"/>
            <a:ext cx="110865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Required Contents for an Effective Notebook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Meeting notes, ideas, brainstorming, tasks, roles, and deadlines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Technical notes, design drawings, and software 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Screenshots or pictures of your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Record &amp; briefly describe references (e.g. </a:t>
            </a:r>
            <a:r>
              <a:rPr lang="en-US" sz="2800" dirty="0" err="1">
                <a:latin typeface="Proxima Nova Rg" panose="02000506030000020004" pitchFamily="2" charset="0"/>
              </a:rPr>
              <a:t>SparkFun</a:t>
            </a:r>
            <a:r>
              <a:rPr lang="en-US" sz="2800" dirty="0">
                <a:latin typeface="Proxima Nova Rg" panose="02000506030000020004" pitchFamily="2" charset="0"/>
              </a:rPr>
              <a:t> sensor guide)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Updates to cost or project schedule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Plans for the future and to-do lists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Design artifacts: design thinking, design canvas, and design pitch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ENGINEERING NOTEBOOK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245096" y="1590568"/>
            <a:ext cx="97018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Use your engineering notebook as an outline &amp; repository for milestone &amp; final presentations and your Final Design Report!</a:t>
            </a:r>
            <a:endParaRPr lang="en-US" sz="24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874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MILESTONE CHECKPOINTS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18" y="2457959"/>
            <a:ext cx="3610466" cy="279443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185969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1: Design Thinking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302" y="2560712"/>
            <a:ext cx="3971826" cy="2598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612" y="2134680"/>
            <a:ext cx="3506194" cy="33854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374415" y="1626515"/>
            <a:ext cx="1144316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You will complete these exercises in recitation with professor input!</a:t>
            </a:r>
            <a:endParaRPr lang="en-US" sz="24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4154633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2: Design Canvas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8091128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3: Design Pitch</a:t>
            </a:r>
          </a:p>
        </p:txBody>
      </p:sp>
    </p:spTree>
    <p:extLst>
      <p:ext uri="{BB962C8B-B14F-4D97-AF65-F5344CB8AC3E}">
        <p14:creationId xmlns:p14="http://schemas.microsoft.com/office/powerpoint/2010/main" val="2131608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Team Google Drive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851095" y="1725076"/>
            <a:ext cx="1013979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Your team must create a Drive folder for your team by Milestone 1 and share it with your professors &amp; TAs!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1045145" y="2885644"/>
            <a:ext cx="10101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All files you create for your SLDP must be in this Drive folder: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1376460" y="3502140"/>
            <a:ext cx="10213872" cy="310854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CAD files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Circuit diagrams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Progress pictures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Product videos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Presentations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Budget spreadsheets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Microsoft Project schedules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Preliminary Design Investigation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Final Design Report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137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1258</TotalTime>
  <Words>960</Words>
  <Application>Microsoft Office PowerPoint</Application>
  <PresentationFormat>Widescreen</PresentationFormat>
  <Paragraphs>221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Proxima Nova Lt</vt:lpstr>
      <vt:lpstr>Calibri Light</vt:lpstr>
      <vt:lpstr>Proxima Nova Rg</vt:lpstr>
      <vt:lpstr>Calibri</vt:lpstr>
      <vt:lpstr>Gotham Medium</vt:lpstr>
      <vt:lpstr>Office Theme</vt:lpstr>
      <vt:lpstr>INTRODUCTION TO THE SEMESTER LONG DESIGN PROJECT (SLDP)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SEMESTER LONG DESIGN PROJECT (SLDP)</dc:title>
  <dc:creator>Diya Mulay</dc:creator>
  <cp:lastModifiedBy>Ingrid Paredes</cp:lastModifiedBy>
  <cp:revision>29</cp:revision>
  <dcterms:created xsi:type="dcterms:W3CDTF">2020-08-26T09:12:07Z</dcterms:created>
  <dcterms:modified xsi:type="dcterms:W3CDTF">2024-02-02T21:33:48Z</dcterms:modified>
</cp:coreProperties>
</file>