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86" r:id="rId2"/>
    <p:sldId id="287" r:id="rId3"/>
    <p:sldId id="288" r:id="rId4"/>
    <p:sldId id="292" r:id="rId5"/>
    <p:sldId id="293" r:id="rId6"/>
    <p:sldId id="294" r:id="rId7"/>
    <p:sldId id="300" r:id="rId8"/>
    <p:sldId id="295" r:id="rId9"/>
    <p:sldId id="296" r:id="rId10"/>
    <p:sldId id="289" r:id="rId11"/>
    <p:sldId id="297" r:id="rId12"/>
    <p:sldId id="298" r:id="rId13"/>
    <p:sldId id="29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Montserrat Black" panose="020F0502020204030204" pitchFamily="34" charset="0"/>
      <p:bold r:id="rId24"/>
      <p:italic r:id="rId25"/>
      <p:boldItalic r:id="rId26"/>
    </p:embeddedFont>
    <p:embeddedFont>
      <p:font typeface="Proxima Nova" panose="020F0502020204030204" pitchFamily="34" charset="0"/>
      <p:regular r:id="rId27"/>
      <p:bold r:id="rId28"/>
      <p:italic r:id="rId29"/>
      <p:boldItalic r:id="rId30"/>
    </p:embeddedFont>
    <p:embeddedFont>
      <p:font typeface="Proxima Nova Rg" panose="02000506030000020004" pitchFamily="2" charset="77"/>
      <p:regular r:id="rId31"/>
    </p:embeddedFont>
    <p:embeddedFont>
      <p:font typeface="Quattrocento Sans" panose="020B0502050000020003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kkarbharti2002@gmail.com" initials="k" lastIdx="3" clrIdx="0">
    <p:extLst>
      <p:ext uri="{19B8F6BF-5375-455C-9EA6-DF929625EA0E}">
        <p15:presenceInfo xmlns:p15="http://schemas.microsoft.com/office/powerpoint/2012/main" userId="395bab775fc28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067"/>
    <a:srgbClr val="725C8B"/>
    <a:srgbClr val="B7ABE2"/>
    <a:srgbClr val="3F205E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1418" autoAdjust="0"/>
  </p:normalViewPr>
  <p:slideViewPr>
    <p:cSldViewPr snapToGrid="0">
      <p:cViewPr varScale="1">
        <p:scale>
          <a:sx n="110" d="100"/>
          <a:sy n="110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391A-C863-4454-9DEC-1951CB28436E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88499-F257-40EF-AEFF-3A467ACE3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426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463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768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09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1" name="Google Shape;941;p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942" name="Google Shape;942;p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420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124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556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803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44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99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6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7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597-F50A-1636-CFBE-1895992F2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1DE35-F181-BC21-65E4-F983013ED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9FDB0-9C54-B660-1F42-8D459EF5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AAD1-35EF-4E4C-9711-3804244A8C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FF420-0846-ED40-F790-EC59C45A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5CF8-4B17-53ED-40F8-00C7418E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AF50-E5A0-49C4-B288-B1D74707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91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1" y="1541173"/>
            <a:ext cx="9025141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SOFTWARE FOR ENGINEERS</a:t>
            </a:r>
            <a:endParaRPr lang="en-US" sz="7000" dirty="0"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latin typeface="Montserrat Black"/>
            </a:endParaRPr>
          </a:p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4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highlight>
                  <a:srgbClr val="725C8B"/>
                </a:highlight>
                <a:latin typeface="Montserrat Black"/>
                <a:sym typeface="Montserrat Black"/>
              </a:rPr>
              <a:t>LAB 1A &amp; 1B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73"/>
          <p:cNvSpPr/>
          <p:nvPr/>
        </p:nvSpPr>
        <p:spPr>
          <a:xfrm>
            <a:off x="9703782" y="1485832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173"/>
          <p:cNvSpPr/>
          <p:nvPr/>
        </p:nvSpPr>
        <p:spPr>
          <a:xfrm>
            <a:off x="5865259" y="2575093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457352" y="1525008"/>
            <a:ext cx="5400192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SzPts val="2400"/>
            </a:pPr>
            <a:r>
              <a:rPr lang="en-US" sz="2000" dirty="0">
                <a:solidFill>
                  <a:schemeClr val="bg1"/>
                </a:solidFill>
                <a:latin typeface="Montserrat"/>
                <a:ea typeface="Proxima Nova"/>
                <a:cs typeface="Proxima Nova"/>
                <a:sym typeface="Proxima Nova"/>
              </a:rPr>
              <a:t>Strength and Areas of Improvement</a:t>
            </a:r>
            <a:endParaRPr lang="en-US" sz="2000" dirty="0">
              <a:solidFill>
                <a:schemeClr val="bg1"/>
              </a:solidFill>
              <a:latin typeface="Montserrat"/>
              <a:ea typeface="Proxima Nova"/>
              <a:cs typeface="Proxima Nova"/>
            </a:endParaRPr>
          </a:p>
          <a:p>
            <a:pPr marL="800100" lvl="1" indent="-342900">
              <a:buSzPts val="2400"/>
            </a:pPr>
            <a:r>
              <a:rPr lang="en-US" sz="2000" dirty="0">
                <a:solidFill>
                  <a:schemeClr val="bg1"/>
                </a:solidFill>
                <a:latin typeface="Montserrat"/>
                <a:ea typeface="Proxima Nova"/>
                <a:cs typeface="Proxima Nova"/>
                <a:sym typeface="Proxima Nova"/>
              </a:rPr>
              <a:t>What skills can you bring to a team?</a:t>
            </a:r>
            <a:endParaRPr lang="en-US" sz="2000" dirty="0">
              <a:solidFill>
                <a:schemeClr val="bg1"/>
              </a:solidFill>
              <a:latin typeface="Montserrat"/>
              <a:ea typeface="Proxima Nova"/>
              <a:cs typeface="Proxima Nova"/>
            </a:endParaRPr>
          </a:p>
          <a:p>
            <a:pPr marL="800100" lvl="1" indent="-342900">
              <a:buSzPts val="2400"/>
              <a:buFont typeface="Proxima Nova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/>
                <a:ea typeface="Proxima Nova"/>
                <a:cs typeface="Proxima Nova"/>
                <a:sym typeface="Proxima Nova"/>
              </a:rPr>
              <a:t>What skills would you like to develop in EG?</a:t>
            </a:r>
            <a:endParaRPr lang="en-US" sz="2000" dirty="0">
              <a:solidFill>
                <a:schemeClr val="bg1"/>
              </a:solidFill>
              <a:latin typeface="Montserrat"/>
              <a:ea typeface="Proxima Nova"/>
              <a:cs typeface="Proxima Nova"/>
            </a:endParaRPr>
          </a:p>
          <a:p>
            <a:pPr marL="342900" indent="-342900">
              <a:buSzPts val="2400"/>
            </a:pPr>
            <a:r>
              <a:rPr lang="en-US" sz="2000" dirty="0">
                <a:solidFill>
                  <a:schemeClr val="bg1"/>
                </a:solidFill>
                <a:latin typeface="Montserrat"/>
                <a:ea typeface="Proxima Nova"/>
                <a:cs typeface="Proxima Nova"/>
                <a:sym typeface="Proxima Nova"/>
              </a:rPr>
              <a:t>Share an element of your identity that is important to you</a:t>
            </a:r>
            <a:endParaRPr lang="en-US" sz="2000" dirty="0">
              <a:solidFill>
                <a:schemeClr val="bg1"/>
              </a:solidFill>
              <a:latin typeface="Montserrat"/>
              <a:ea typeface="Proxima Nova"/>
              <a:cs typeface="Proxima Nova"/>
            </a:endParaRPr>
          </a:p>
          <a:p>
            <a:pPr marL="342900" indent="-342900">
              <a:buSzPts val="2400"/>
              <a:buFont typeface="Proxima Nova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/>
                <a:ea typeface="Proxima Nova"/>
                <a:cs typeface="Proxima Nova"/>
                <a:sym typeface="Proxima Nova"/>
              </a:rPr>
              <a:t>Community Agreement</a:t>
            </a:r>
            <a:endParaRPr lang="en-US" sz="2000" dirty="0">
              <a:solidFill>
                <a:schemeClr val="bg1"/>
              </a:solidFill>
              <a:latin typeface="Montserrat"/>
              <a:ea typeface="Proxima Nova"/>
              <a:cs typeface="Proxima Nova"/>
            </a:endParaRPr>
          </a:p>
          <a:p>
            <a:pPr marL="800100" lvl="1" indent="-342900">
              <a:buSzPts val="2400"/>
            </a:pPr>
            <a:r>
              <a:rPr lang="en-US" sz="2000" dirty="0">
                <a:solidFill>
                  <a:schemeClr val="bg1"/>
                </a:solidFill>
                <a:latin typeface="Montserrat"/>
                <a:ea typeface="Proxima Nova"/>
                <a:cs typeface="Proxima Nova"/>
                <a:sym typeface="Proxima Nova"/>
              </a:rPr>
              <a:t>What kind of learning environment would you like to be a part of?</a:t>
            </a:r>
            <a:endParaRPr lang="en-US" sz="2000" dirty="0">
              <a:solidFill>
                <a:schemeClr val="bg1"/>
              </a:solidFill>
              <a:latin typeface="Montserrat"/>
              <a:ea typeface="Proxima Nova"/>
              <a:cs typeface="Proxima Nova"/>
            </a:endParaRPr>
          </a:p>
        </p:txBody>
      </p:sp>
      <p:pic>
        <p:nvPicPr>
          <p:cNvPr id="8" name="Google Shape;106;p14" descr="A few women wearing lab coats and masks&#10;&#10;Description automatically generated">
            <a:extLst>
              <a:ext uri="{FF2B5EF4-FFF2-40B4-BE49-F238E27FC236}">
                <a16:creationId xmlns:a16="http://schemas.microsoft.com/office/drawing/2014/main" id="{CA8998C1-6ACA-D975-AF12-503331CA18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9399" y="2174027"/>
            <a:ext cx="4333188" cy="2884807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3" name="Google Shape;105;p14">
            <a:extLst>
              <a:ext uri="{FF2B5EF4-FFF2-40B4-BE49-F238E27FC236}">
                <a16:creationId xmlns:a16="http://schemas.microsoft.com/office/drawing/2014/main" id="{FEAD9622-827B-F8E7-874C-2D83526F30AA}"/>
              </a:ext>
            </a:extLst>
          </p:cNvPr>
          <p:cNvSpPr/>
          <p:nvPr/>
        </p:nvSpPr>
        <p:spPr>
          <a:xfrm>
            <a:off x="7021749" y="5202818"/>
            <a:ext cx="4148488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7</a:t>
            </a: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: Lab T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eam Working Together</a:t>
            </a:r>
            <a:endParaRPr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5" name="Google Shape;1469;p173">
            <a:extLst>
              <a:ext uri="{FF2B5EF4-FFF2-40B4-BE49-F238E27FC236}">
                <a16:creationId xmlns:a16="http://schemas.microsoft.com/office/drawing/2014/main" id="{D850F755-7170-964B-FEC4-C0B4B3124CC3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6F40AFDF-EBA9-9931-C5DD-CBC757119F76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D5685E91-9593-F387-1EC7-08733C863787}"/>
              </a:ext>
            </a:extLst>
          </p:cNvPr>
          <p:cNvCxnSpPr>
            <a:cxnSpLocks/>
          </p:cNvCxnSpPr>
          <p:nvPr/>
        </p:nvCxnSpPr>
        <p:spPr>
          <a:xfrm>
            <a:off x="10071641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047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578166" y="1740707"/>
            <a:ext cx="107756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No lab report 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No presentation 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Submit the ZIP file of the two excel files and RVT files on the EG1004 website (</a:t>
            </a:r>
            <a:r>
              <a:rPr lang="en-US" dirty="0" err="1">
                <a:solidFill>
                  <a:schemeClr val="bg1"/>
                </a:solidFill>
                <a:latin typeface="Montserrat" pitchFamily="2" charset="77"/>
              </a:rPr>
              <a:t>eg.poly.edu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Due at 11:59 PM the night before Lab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410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4599864" y="771881"/>
            <a:ext cx="2992272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578166" y="1740707"/>
            <a:ext cx="107756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All students must attempt to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Must submit the ZIP and RVT files to the EG1004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Go to the EG1004 student manual (</a:t>
            </a:r>
            <a:r>
              <a:rPr lang="en-US" dirty="0" err="1">
                <a:solidFill>
                  <a:schemeClr val="bg1"/>
                </a:solidFill>
                <a:latin typeface="Montserrat" pitchFamily="2" charset="77"/>
              </a:rPr>
              <a:t>manual.eg.poly.edu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) for lab instructions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7791450" y="972262"/>
            <a:ext cx="381142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366998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609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QUESTIONS?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/>
          <p:nvPr/>
        </p:nvSpPr>
        <p:spPr>
          <a:xfrm>
            <a:off x="5353999" y="2635106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5"/>
          <p:cNvSpPr/>
          <p:nvPr/>
        </p:nvSpPr>
        <p:spPr>
          <a:xfrm>
            <a:off x="10002356" y="1391236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4C62365-CAA8-E32D-BDF1-22209335F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6" y="2065803"/>
            <a:ext cx="5096162" cy="3070555"/>
          </a:xfrm>
          <a:prstGeom prst="round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60AE7D-548B-358F-F6F1-D869AC99AC50}"/>
              </a:ext>
            </a:extLst>
          </p:cNvPr>
          <p:cNvSpPr/>
          <p:nvPr/>
        </p:nvSpPr>
        <p:spPr>
          <a:xfrm>
            <a:off x="6150912" y="55120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Proxima Nova Rg" panose="02000506030000020004" pitchFamily="2" charset="0"/>
              </a:rPr>
              <a:t>Figure 1: Autodesk Revit courtesy of Modelical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DA847B-C8A6-C244-75DE-A55AA2BB03E3}"/>
              </a:ext>
            </a:extLst>
          </p:cNvPr>
          <p:cNvSpPr txBox="1"/>
          <p:nvPr/>
        </p:nvSpPr>
        <p:spPr>
          <a:xfrm>
            <a:off x="843595" y="1729798"/>
            <a:ext cx="6096000" cy="387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Competition Rules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IDBE Implementation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B7F070E3-A771-186F-D2B5-40FDBA9A01A1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52A2D27A-A266-273A-1680-412A74EA2DBC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B9CBAF9E-2158-8255-ACF9-A3B2AF01F0CE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386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65;p173">
            <a:extLst>
              <a:ext uri="{FF2B5EF4-FFF2-40B4-BE49-F238E27FC236}">
                <a16:creationId xmlns:a16="http://schemas.microsoft.com/office/drawing/2014/main" id="{D15F704F-D105-97D5-999A-67577E11C1CD}"/>
              </a:ext>
            </a:extLst>
          </p:cNvPr>
          <p:cNvSpPr/>
          <p:nvPr/>
        </p:nvSpPr>
        <p:spPr>
          <a:xfrm>
            <a:off x="9339622" y="2218428"/>
            <a:ext cx="1945554" cy="1945554"/>
          </a:xfrm>
          <a:prstGeom prst="ellipse">
            <a:avLst/>
          </a:prstGeom>
          <a:solidFill>
            <a:srgbClr val="725C8B">
              <a:alpha val="65266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46;p15">
            <a:extLst>
              <a:ext uri="{FF2B5EF4-FFF2-40B4-BE49-F238E27FC236}">
                <a16:creationId xmlns:a16="http://schemas.microsoft.com/office/drawing/2014/main" id="{AFBDCAD1-9604-8E90-B004-25177574C4D1}"/>
              </a:ext>
            </a:extLst>
          </p:cNvPr>
          <p:cNvSpPr/>
          <p:nvPr/>
        </p:nvSpPr>
        <p:spPr>
          <a:xfrm>
            <a:off x="6706272" y="2218428"/>
            <a:ext cx="3618235" cy="3625140"/>
          </a:xfrm>
          <a:prstGeom prst="ellipse">
            <a:avLst/>
          </a:prstGeom>
          <a:solidFill>
            <a:srgbClr val="B7ABE2">
              <a:alpha val="89212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`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465;p173">
            <a:extLst>
              <a:ext uri="{FF2B5EF4-FFF2-40B4-BE49-F238E27FC236}">
                <a16:creationId xmlns:a16="http://schemas.microsoft.com/office/drawing/2014/main" id="{9B558DF1-9C97-D369-D76C-C6F7C6FA16AF}"/>
              </a:ext>
            </a:extLst>
          </p:cNvPr>
          <p:cNvSpPr/>
          <p:nvPr/>
        </p:nvSpPr>
        <p:spPr>
          <a:xfrm>
            <a:off x="764199" y="3601473"/>
            <a:ext cx="1945554" cy="1945554"/>
          </a:xfrm>
          <a:prstGeom prst="ellipse">
            <a:avLst/>
          </a:prstGeom>
          <a:solidFill>
            <a:srgbClr val="725C8B">
              <a:alpha val="65266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46;p15">
            <a:extLst>
              <a:ext uri="{FF2B5EF4-FFF2-40B4-BE49-F238E27FC236}">
                <a16:creationId xmlns:a16="http://schemas.microsoft.com/office/drawing/2014/main" id="{09E204E7-9FC3-0AD9-67E2-4B043A962874}"/>
              </a:ext>
            </a:extLst>
          </p:cNvPr>
          <p:cNvSpPr/>
          <p:nvPr/>
        </p:nvSpPr>
        <p:spPr>
          <a:xfrm>
            <a:off x="1616499" y="2218428"/>
            <a:ext cx="3618235" cy="3625140"/>
          </a:xfrm>
          <a:prstGeom prst="ellipse">
            <a:avLst/>
          </a:prstGeom>
          <a:solidFill>
            <a:srgbClr val="B7ABE2">
              <a:alpha val="89212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`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156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Montserrat"/>
                <a:sym typeface="Montserrat"/>
              </a:rPr>
              <a:t>OBJECTIVE</a:t>
            </a:r>
            <a:endParaRPr lang="en-US" dirty="0"/>
          </a:p>
        </p:txBody>
      </p:sp>
      <p:cxnSp>
        <p:nvCxnSpPr>
          <p:cNvPr id="946" name="Google Shape;946;p156"/>
          <p:cNvCxnSpPr>
            <a:cxnSpLocks/>
          </p:cNvCxnSpPr>
          <p:nvPr/>
        </p:nvCxnSpPr>
        <p:spPr>
          <a:xfrm>
            <a:off x="829474" y="833990"/>
            <a:ext cx="321217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7" name="Google Shape;947;p156"/>
          <p:cNvCxnSpPr>
            <a:cxnSpLocks/>
          </p:cNvCxnSpPr>
          <p:nvPr/>
        </p:nvCxnSpPr>
        <p:spPr>
          <a:xfrm>
            <a:off x="8229600" y="828476"/>
            <a:ext cx="305980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8" name="Google Shape;948;p156"/>
          <p:cNvSpPr txBox="1"/>
          <p:nvPr/>
        </p:nvSpPr>
        <p:spPr>
          <a:xfrm>
            <a:off x="7092989" y="4609275"/>
            <a:ext cx="2987907" cy="43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240067"/>
                </a:solidFill>
                <a:latin typeface="Montserrat"/>
                <a:sym typeface="Montserrat"/>
              </a:rPr>
              <a:t>Autodesk Revit</a:t>
            </a:r>
            <a:endParaRPr lang="en-US" b="1" dirty="0">
              <a:solidFill>
                <a:srgbClr val="240067"/>
              </a:solidFill>
            </a:endParaRPr>
          </a:p>
        </p:txBody>
      </p:sp>
      <p:sp>
        <p:nvSpPr>
          <p:cNvPr id="950" name="Google Shape;950;p156"/>
          <p:cNvSpPr txBox="1"/>
          <p:nvPr/>
        </p:nvSpPr>
        <p:spPr>
          <a:xfrm>
            <a:off x="1931663" y="4627825"/>
            <a:ext cx="2987906" cy="43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240067"/>
                </a:solidFill>
                <a:latin typeface="Montserrat"/>
                <a:sym typeface="Montserrat"/>
              </a:rPr>
              <a:t>Microsoft Excel</a:t>
            </a:r>
            <a:endParaRPr lang="en-US" b="1" dirty="0">
              <a:solidFill>
                <a:srgbClr val="240067"/>
              </a:solidFill>
            </a:endParaRPr>
          </a:p>
        </p:txBody>
      </p:sp>
      <p:sp>
        <p:nvSpPr>
          <p:cNvPr id="952" name="Google Shape;952;p156"/>
          <p:cNvSpPr txBox="1"/>
          <p:nvPr/>
        </p:nvSpPr>
        <p:spPr>
          <a:xfrm>
            <a:off x="1187155" y="1432909"/>
            <a:ext cx="10391239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000" i="1" dirty="0">
                <a:solidFill>
                  <a:schemeClr val="bg1"/>
                </a:solidFill>
                <a:latin typeface="Montserrat"/>
                <a:ea typeface="+mn-lt"/>
                <a:cs typeface="+mn-lt"/>
                <a:sym typeface="Montserrat"/>
              </a:rPr>
              <a:t>Familiarization with software relevant to this course</a:t>
            </a:r>
            <a:endParaRPr lang="en-US" i="1">
              <a:solidFill>
                <a:schemeClr val="bg1"/>
              </a:solidFill>
              <a:latin typeface="Montserrat"/>
              <a:ea typeface="+mn-lt"/>
              <a:cs typeface="+mn-lt"/>
            </a:endParaRPr>
          </a:p>
        </p:txBody>
      </p:sp>
      <p:pic>
        <p:nvPicPr>
          <p:cNvPr id="3" name="Picture 2" descr="http://screenshots.en.sftcdn.net/blog/en/2013/01/office-2013-onehome-white.jpg">
            <a:extLst>
              <a:ext uri="{FF2B5EF4-FFF2-40B4-BE49-F238E27FC236}">
                <a16:creationId xmlns:a16="http://schemas.microsoft.com/office/drawing/2014/main" id="{2D778C59-D729-6829-8E3D-457072C90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1931663" y="3166203"/>
            <a:ext cx="2987906" cy="9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CE63545D-6A98-8523-FEB2-0667C03F8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41" y="2742793"/>
            <a:ext cx="1696896" cy="16968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051ED2-8943-BA9B-F006-9A5F288CB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B34D57-BC09-269A-A376-A3DD72A142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5" name="Google Shape;845;p153">
            <a:extLst>
              <a:ext uri="{FF2B5EF4-FFF2-40B4-BE49-F238E27FC236}">
                <a16:creationId xmlns:a16="http://schemas.microsoft.com/office/drawing/2014/main" id="{F4C164CC-560F-C5CB-3FF8-B258829A8F92}"/>
              </a:ext>
            </a:extLst>
          </p:cNvPr>
          <p:cNvSpPr/>
          <p:nvPr/>
        </p:nvSpPr>
        <p:spPr>
          <a:xfrm>
            <a:off x="8212037" y="1459818"/>
            <a:ext cx="3442061" cy="4357187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52;p153">
            <a:extLst>
              <a:ext uri="{FF2B5EF4-FFF2-40B4-BE49-F238E27FC236}">
                <a16:creationId xmlns:a16="http://schemas.microsoft.com/office/drawing/2014/main" id="{970F813C-B68B-8876-DFA6-8E3DB0EA1F6E}"/>
              </a:ext>
            </a:extLst>
          </p:cNvPr>
          <p:cNvSpPr/>
          <p:nvPr/>
        </p:nvSpPr>
        <p:spPr>
          <a:xfrm>
            <a:off x="4317028" y="1459818"/>
            <a:ext cx="3442061" cy="4357188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853;p153">
            <a:extLst>
              <a:ext uri="{FF2B5EF4-FFF2-40B4-BE49-F238E27FC236}">
                <a16:creationId xmlns:a16="http://schemas.microsoft.com/office/drawing/2014/main" id="{6EA97E46-A55C-44FE-C25A-94D1BF762FA2}"/>
              </a:ext>
            </a:extLst>
          </p:cNvPr>
          <p:cNvSpPr/>
          <p:nvPr/>
        </p:nvSpPr>
        <p:spPr>
          <a:xfrm>
            <a:off x="416240" y="1418124"/>
            <a:ext cx="3442061" cy="4398882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52;p153">
            <a:extLst>
              <a:ext uri="{FF2B5EF4-FFF2-40B4-BE49-F238E27FC236}">
                <a16:creationId xmlns:a16="http://schemas.microsoft.com/office/drawing/2014/main" id="{41F98954-1877-8949-AF6C-871B80D02552}"/>
              </a:ext>
            </a:extLst>
          </p:cNvPr>
          <p:cNvSpPr/>
          <p:nvPr/>
        </p:nvSpPr>
        <p:spPr>
          <a:xfrm>
            <a:off x="596602" y="1573763"/>
            <a:ext cx="3058510" cy="2031325"/>
          </a:xfrm>
          <a:prstGeom prst="roundRect">
            <a:avLst>
              <a:gd name="adj" fmla="val 16667"/>
            </a:avLst>
          </a:prstGeom>
          <a:solidFill>
            <a:srgbClr val="2400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FECFC47-A4C4-77C7-E5FA-F3C6B4B3D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20921" r="71393" b="20137"/>
          <a:stretch/>
        </p:blipFill>
        <p:spPr>
          <a:xfrm>
            <a:off x="983959" y="1868867"/>
            <a:ext cx="843379" cy="1313895"/>
          </a:xfrm>
          <a:prstGeom prst="roundRect">
            <a:avLst/>
          </a:prstGeom>
        </p:spPr>
      </p:pic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BC3235-09B4-4A82-C67E-2DDA033C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12829" r="72655" b="51752"/>
          <a:stretch/>
        </p:blipFill>
        <p:spPr>
          <a:xfrm>
            <a:off x="2213087" y="2010909"/>
            <a:ext cx="1065321" cy="102981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5494FC-29C1-53C4-C148-F582C23187E0}"/>
              </a:ext>
            </a:extLst>
          </p:cNvPr>
          <p:cNvSpPr txBox="1"/>
          <p:nvPr/>
        </p:nvSpPr>
        <p:spPr>
          <a:xfrm>
            <a:off x="451334" y="3619189"/>
            <a:ext cx="340696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40067"/>
                </a:solidFill>
                <a:latin typeface="Montserrat" pitchFamily="2" charset="77"/>
              </a:rPr>
              <a:t>Microsoft Word or Google Documents</a:t>
            </a:r>
          </a:p>
          <a:p>
            <a:pPr algn="ctr"/>
            <a:endParaRPr lang="en-US" sz="20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Word processing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Create lab reports, proposals, documents</a:t>
            </a:r>
          </a:p>
        </p:txBody>
      </p:sp>
      <p:cxnSp>
        <p:nvCxnSpPr>
          <p:cNvPr id="31" name="Google Shape;1444;p171">
            <a:extLst>
              <a:ext uri="{FF2B5EF4-FFF2-40B4-BE49-F238E27FC236}">
                <a16:creationId xmlns:a16="http://schemas.microsoft.com/office/drawing/2014/main" id="{7875343A-B987-FE33-631B-E00B1AC3FBD4}"/>
              </a:ext>
            </a:extLst>
          </p:cNvPr>
          <p:cNvCxnSpPr>
            <a:cxnSpLocks/>
          </p:cNvCxnSpPr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852;p153">
            <a:extLst>
              <a:ext uri="{FF2B5EF4-FFF2-40B4-BE49-F238E27FC236}">
                <a16:creationId xmlns:a16="http://schemas.microsoft.com/office/drawing/2014/main" id="{D7B95289-3F93-F47A-8F3A-C0445509773E}"/>
              </a:ext>
            </a:extLst>
          </p:cNvPr>
          <p:cNvSpPr/>
          <p:nvPr/>
        </p:nvSpPr>
        <p:spPr>
          <a:xfrm>
            <a:off x="4502044" y="1613206"/>
            <a:ext cx="3058510" cy="2031325"/>
          </a:xfrm>
          <a:prstGeom prst="roundRect">
            <a:avLst>
              <a:gd name="adj" fmla="val 16667"/>
            </a:avLst>
          </a:prstGeom>
          <a:solidFill>
            <a:srgbClr val="2400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FAC614C-D658-A1E8-E368-1A7935E42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6" t="20929" r="38717" b="20129"/>
          <a:stretch/>
        </p:blipFill>
        <p:spPr>
          <a:xfrm>
            <a:off x="4889401" y="1908310"/>
            <a:ext cx="843379" cy="1313895"/>
          </a:xfrm>
          <a:prstGeom prst="roundRect">
            <a:avLst/>
          </a:prstGeom>
        </p:spPr>
      </p:pic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94D6F5-4B7D-1DF2-02BD-1EFE8E10C7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12209" r="50612" b="52372"/>
          <a:stretch/>
        </p:blipFill>
        <p:spPr>
          <a:xfrm>
            <a:off x="6118529" y="2050352"/>
            <a:ext cx="1065321" cy="102981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794FC87-754C-57B5-A49D-8B62FD934266}"/>
              </a:ext>
            </a:extLst>
          </p:cNvPr>
          <p:cNvSpPr txBox="1"/>
          <p:nvPr/>
        </p:nvSpPr>
        <p:spPr>
          <a:xfrm>
            <a:off x="4356776" y="3742928"/>
            <a:ext cx="340696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40067"/>
                </a:solidFill>
                <a:latin typeface="Montserrat" pitchFamily="2" charset="77"/>
              </a:rPr>
              <a:t>Microsoft Excel or Google Sheets</a:t>
            </a:r>
          </a:p>
          <a:p>
            <a:pPr algn="ctr"/>
            <a:endParaRPr lang="en-US" sz="20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Spreadsheet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Create tables, charts, graphs, data analysis</a:t>
            </a:r>
          </a:p>
        </p:txBody>
      </p:sp>
      <p:sp>
        <p:nvSpPr>
          <p:cNvPr id="36" name="Google Shape;852;p153">
            <a:extLst>
              <a:ext uri="{FF2B5EF4-FFF2-40B4-BE49-F238E27FC236}">
                <a16:creationId xmlns:a16="http://schemas.microsoft.com/office/drawing/2014/main" id="{1F195789-4DB4-BB2F-647D-124EB6B3CEE0}"/>
              </a:ext>
            </a:extLst>
          </p:cNvPr>
          <p:cNvSpPr/>
          <p:nvPr/>
        </p:nvSpPr>
        <p:spPr>
          <a:xfrm>
            <a:off x="8392399" y="1613206"/>
            <a:ext cx="3058510" cy="2031325"/>
          </a:xfrm>
          <a:prstGeom prst="roundRect">
            <a:avLst>
              <a:gd name="adj" fmla="val 16667"/>
            </a:avLst>
          </a:prstGeom>
          <a:solidFill>
            <a:srgbClr val="2400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9CCF8A-C20C-70F7-FB83-3A84F5776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1" t="18909" r="4302" b="22149"/>
          <a:stretch/>
        </p:blipFill>
        <p:spPr>
          <a:xfrm>
            <a:off x="8779756" y="1908310"/>
            <a:ext cx="843379" cy="1313895"/>
          </a:xfrm>
          <a:prstGeom prst="roundRect">
            <a:avLst/>
          </a:prstGeom>
        </p:spPr>
      </p:pic>
      <p:pic>
        <p:nvPicPr>
          <p:cNvPr id="38" name="Picture 3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666B98-329B-3B66-5A6F-72E02774F9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 t="12209" r="28703" b="52372"/>
          <a:stretch/>
        </p:blipFill>
        <p:spPr>
          <a:xfrm>
            <a:off x="10008884" y="2050352"/>
            <a:ext cx="1044925" cy="102981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EAB6354-EF38-43B9-ADAD-8CF5FD628AAC}"/>
              </a:ext>
            </a:extLst>
          </p:cNvPr>
          <p:cNvSpPr txBox="1"/>
          <p:nvPr/>
        </p:nvSpPr>
        <p:spPr>
          <a:xfrm>
            <a:off x="8247131" y="3742928"/>
            <a:ext cx="34069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40067"/>
                </a:solidFill>
                <a:latin typeface="Montserrat" pitchFamily="2" charset="77"/>
              </a:rPr>
              <a:t>Microsoft PowerPoint or Google Slides</a:t>
            </a:r>
          </a:p>
          <a:p>
            <a:pPr algn="ctr"/>
            <a:endParaRPr lang="en-US" sz="20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Professional presentation program</a:t>
            </a:r>
          </a:p>
        </p:txBody>
      </p:sp>
      <p:cxnSp>
        <p:nvCxnSpPr>
          <p:cNvPr id="40" name="Google Shape;1444;p171">
            <a:extLst>
              <a:ext uri="{FF2B5EF4-FFF2-40B4-BE49-F238E27FC236}">
                <a16:creationId xmlns:a16="http://schemas.microsoft.com/office/drawing/2014/main" id="{49C2098E-E468-5BA6-5165-644DFBDD493D}"/>
              </a:ext>
            </a:extLst>
          </p:cNvPr>
          <p:cNvCxnSpPr>
            <a:cxnSpLocks/>
          </p:cNvCxnSpPr>
          <p:nvPr/>
        </p:nvCxnSpPr>
        <p:spPr>
          <a:xfrm>
            <a:off x="823935" y="43899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1444;p171">
            <a:extLst>
              <a:ext uri="{FF2B5EF4-FFF2-40B4-BE49-F238E27FC236}">
                <a16:creationId xmlns:a16="http://schemas.microsoft.com/office/drawing/2014/main" id="{BA8D3FF1-40B9-70FA-F86C-9F07CA424E42}"/>
              </a:ext>
            </a:extLst>
          </p:cNvPr>
          <p:cNvCxnSpPr>
            <a:cxnSpLocks/>
          </p:cNvCxnSpPr>
          <p:nvPr/>
        </p:nvCxnSpPr>
        <p:spPr>
          <a:xfrm>
            <a:off x="4751812" y="4502646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1444;p171">
            <a:extLst>
              <a:ext uri="{FF2B5EF4-FFF2-40B4-BE49-F238E27FC236}">
                <a16:creationId xmlns:a16="http://schemas.microsoft.com/office/drawing/2014/main" id="{285AE17E-4743-DF9B-CB95-54E120BF1171}"/>
              </a:ext>
            </a:extLst>
          </p:cNvPr>
          <p:cNvCxnSpPr>
            <a:cxnSpLocks/>
          </p:cNvCxnSpPr>
          <p:nvPr/>
        </p:nvCxnSpPr>
        <p:spPr>
          <a:xfrm>
            <a:off x="8610834" y="4498173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FED96CEC-6601-79A4-56D2-CDB976920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611574-D311-C694-0FF7-340D24BD49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8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853;p153">
            <a:extLst>
              <a:ext uri="{FF2B5EF4-FFF2-40B4-BE49-F238E27FC236}">
                <a16:creationId xmlns:a16="http://schemas.microsoft.com/office/drawing/2014/main" id="{49245DF1-9C78-B2EA-2404-82F920AF2A9C}"/>
              </a:ext>
            </a:extLst>
          </p:cNvPr>
          <p:cNvSpPr/>
          <p:nvPr/>
        </p:nvSpPr>
        <p:spPr>
          <a:xfrm>
            <a:off x="1152013" y="1285764"/>
            <a:ext cx="10201787" cy="4693455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2183569" y="134494"/>
            <a:ext cx="7824862" cy="10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WORD &amp; POWERPOINT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10008431" y="878780"/>
            <a:ext cx="134536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D33CE8B1-4C1B-D969-0E10-E6CBBAC52274}"/>
              </a:ext>
            </a:extLst>
          </p:cNvPr>
          <p:cNvCxnSpPr>
            <a:cxnSpLocks/>
          </p:cNvCxnSpPr>
          <p:nvPr/>
        </p:nvCxnSpPr>
        <p:spPr>
          <a:xfrm>
            <a:off x="555363" y="829305"/>
            <a:ext cx="134536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C1D8A39-0966-6B58-B166-949E6560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94" y="1498346"/>
            <a:ext cx="2855055" cy="369477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lumMod val="95000"/>
                <a:lumOff val="5000"/>
                <a:alpha val="65000"/>
              </a:scheme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F68341-FE64-81B4-149A-FBA31E052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64" y="1635470"/>
            <a:ext cx="6080945" cy="342053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lumMod val="95000"/>
                <a:lumOff val="5000"/>
                <a:alpha val="65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DDB530-3D5D-A481-FA87-20F74FA65AF6}"/>
              </a:ext>
            </a:extLst>
          </p:cNvPr>
          <p:cNvSpPr/>
          <p:nvPr/>
        </p:nvSpPr>
        <p:spPr>
          <a:xfrm>
            <a:off x="2638152" y="534609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40067"/>
                </a:solidFill>
                <a:latin typeface="Montserrat" pitchFamily="2" charset="77"/>
              </a:rPr>
              <a:t>Figure 2: Examples of Word (Left) and PowerPoint (Right)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D63A11-0D6A-84BF-8F30-D7BF734A6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8E32A1-0988-FA4D-C7FB-CE0B98BE0D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853;p153">
            <a:extLst>
              <a:ext uri="{FF2B5EF4-FFF2-40B4-BE49-F238E27FC236}">
                <a16:creationId xmlns:a16="http://schemas.microsoft.com/office/drawing/2014/main" id="{CD7BC941-A855-5548-0F11-53F5E4789F76}"/>
              </a:ext>
            </a:extLst>
          </p:cNvPr>
          <p:cNvSpPr/>
          <p:nvPr/>
        </p:nvSpPr>
        <p:spPr>
          <a:xfrm>
            <a:off x="482868" y="1416647"/>
            <a:ext cx="11465041" cy="4359080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5043054" y="130932"/>
            <a:ext cx="2105892" cy="10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EXCEL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7287801" y="829305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D33CE8B1-4C1B-D969-0E10-E6CBBAC52274}"/>
              </a:ext>
            </a:extLst>
          </p:cNvPr>
          <p:cNvCxnSpPr>
            <a:cxnSpLocks/>
          </p:cNvCxnSpPr>
          <p:nvPr/>
        </p:nvCxnSpPr>
        <p:spPr>
          <a:xfrm>
            <a:off x="1676444" y="829305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DB530-3D5D-A481-FA87-20F74FA65AF6}"/>
              </a:ext>
            </a:extLst>
          </p:cNvPr>
          <p:cNvSpPr/>
          <p:nvPr/>
        </p:nvSpPr>
        <p:spPr>
          <a:xfrm>
            <a:off x="2695302" y="5300509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40067"/>
                </a:solidFill>
                <a:latin typeface="Montserrat" pitchFamily="2" charset="77"/>
              </a:rPr>
              <a:t>Figure 3: Example of Excel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754FA2-D1A6-4701-A74F-4C52B5F7E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1672703"/>
            <a:ext cx="7551448" cy="227396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chemeClr val="tx1">
                <a:lumMod val="95000"/>
                <a:lumOff val="5000"/>
                <a:alpha val="6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93ADDC-A500-BAED-F3B4-E08680BF9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08528"/>
            <a:ext cx="5613132" cy="23967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chemeClr val="tx1">
                <a:lumMod val="95000"/>
                <a:lumOff val="5000"/>
                <a:alpha val="6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DF47F6-385B-B4D5-BE41-D21001C72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CA13FB-0F2F-DA4C-DAF7-3F96D6C259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0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65;p173">
            <a:extLst>
              <a:ext uri="{FF2B5EF4-FFF2-40B4-BE49-F238E27FC236}">
                <a16:creationId xmlns:a16="http://schemas.microsoft.com/office/drawing/2014/main" id="{666F6BD4-EFE0-7B8A-E10E-B4AE9563AA80}"/>
              </a:ext>
            </a:extLst>
          </p:cNvPr>
          <p:cNvSpPr/>
          <p:nvPr/>
        </p:nvSpPr>
        <p:spPr>
          <a:xfrm>
            <a:off x="539252" y="1349765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66;p173">
            <a:extLst>
              <a:ext uri="{FF2B5EF4-FFF2-40B4-BE49-F238E27FC236}">
                <a16:creationId xmlns:a16="http://schemas.microsoft.com/office/drawing/2014/main" id="{B1DD2430-B82D-9575-4278-6927B65DC781}"/>
              </a:ext>
            </a:extLst>
          </p:cNvPr>
          <p:cNvSpPr/>
          <p:nvPr/>
        </p:nvSpPr>
        <p:spPr>
          <a:xfrm>
            <a:off x="2811781" y="2129746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6313208" y="1631695"/>
            <a:ext cx="6388504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Used to create floor, plumbing, electrical, and HVAC plans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A049D6-63D7-EEE5-827F-B065ECFFC062}"/>
              </a:ext>
            </a:extLst>
          </p:cNvPr>
          <p:cNvSpPr/>
          <p:nvPr/>
        </p:nvSpPr>
        <p:spPr>
          <a:xfrm>
            <a:off x="877861" y="4801668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</a:rPr>
              <a:t>Figure 4: Revit in use courtesy of Revit News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14E5E4-F537-EA8F-7021-CB271C936C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"/>
          <a:stretch/>
        </p:blipFill>
        <p:spPr>
          <a:xfrm>
            <a:off x="1096768" y="2076648"/>
            <a:ext cx="4345282" cy="2355218"/>
          </a:xfrm>
          <a:prstGeom prst="round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6566E196-B91B-7C7E-5113-C46EEF62CE92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F995211-633F-71F2-9B9C-18AF11EC72B5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7E0DCDF6-CB8B-6BC7-7ADD-213FFE4139CB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247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65;p173">
            <a:extLst>
              <a:ext uri="{FF2B5EF4-FFF2-40B4-BE49-F238E27FC236}">
                <a16:creationId xmlns:a16="http://schemas.microsoft.com/office/drawing/2014/main" id="{07B1C35B-86DD-1E0F-064C-7AC8E4DF2FE2}"/>
              </a:ext>
            </a:extLst>
          </p:cNvPr>
          <p:cNvSpPr/>
          <p:nvPr/>
        </p:nvSpPr>
        <p:spPr>
          <a:xfrm>
            <a:off x="8967241" y="1342740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466;p173">
            <a:extLst>
              <a:ext uri="{FF2B5EF4-FFF2-40B4-BE49-F238E27FC236}">
                <a16:creationId xmlns:a16="http://schemas.microsoft.com/office/drawing/2014/main" id="{C4FC787E-4709-4299-9361-21D758ACD7CF}"/>
              </a:ext>
            </a:extLst>
          </p:cNvPr>
          <p:cNvSpPr/>
          <p:nvPr/>
        </p:nvSpPr>
        <p:spPr>
          <a:xfrm>
            <a:off x="6932406" y="2479137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518532" y="1787708"/>
            <a:ext cx="6058692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Go to Lab 1A – Introduction to Microsoft Office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Case Study I: Free-Fall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Plot velocity vs. time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Plot a trendline and solve for acceleration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Case Study II: Historical Energy Statistics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Create line graphs to model yearly trend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Create pie charts to model distribution in energy sources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B8AEBC-029A-6A69-6D3A-B40A272A6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894" y="1794820"/>
            <a:ext cx="1932080" cy="3419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17A80A-7229-C57D-FB5E-EB02278500AC}"/>
              </a:ext>
            </a:extLst>
          </p:cNvPr>
          <p:cNvSpPr/>
          <p:nvPr/>
        </p:nvSpPr>
        <p:spPr>
          <a:xfrm>
            <a:off x="6932406" y="5234469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5: Excel Data Table (Case Study I)</a:t>
            </a:r>
          </a:p>
        </p:txBody>
      </p:sp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AAD7A33B-EF83-1634-E140-7E5B1AE9F140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03A66759-A64A-DBC3-949D-5998F2F9DC8D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A6FE9275-2907-A067-65A6-E492BF1A70D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692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466;p173">
            <a:extLst>
              <a:ext uri="{FF2B5EF4-FFF2-40B4-BE49-F238E27FC236}">
                <a16:creationId xmlns:a16="http://schemas.microsoft.com/office/drawing/2014/main" id="{D5FFE184-41B0-5788-EBBB-F9D9D97DD169}"/>
              </a:ext>
            </a:extLst>
          </p:cNvPr>
          <p:cNvSpPr/>
          <p:nvPr/>
        </p:nvSpPr>
        <p:spPr>
          <a:xfrm>
            <a:off x="1512029" y="1981274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465;p173">
            <a:extLst>
              <a:ext uri="{FF2B5EF4-FFF2-40B4-BE49-F238E27FC236}">
                <a16:creationId xmlns:a16="http://schemas.microsoft.com/office/drawing/2014/main" id="{9E027523-8540-92C5-FF96-1AAF8A7A238A}"/>
              </a:ext>
            </a:extLst>
          </p:cNvPr>
          <p:cNvSpPr/>
          <p:nvPr/>
        </p:nvSpPr>
        <p:spPr>
          <a:xfrm>
            <a:off x="320785" y="1293578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Picture 20" descr="A floor plan of a house&#10;&#10;Description automatically generated">
            <a:extLst>
              <a:ext uri="{FF2B5EF4-FFF2-40B4-BE49-F238E27FC236}">
                <a16:creationId xmlns:a16="http://schemas.microsoft.com/office/drawing/2014/main" id="{544E811F-C53E-828C-3C21-2ACB57767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9" y="1546973"/>
            <a:ext cx="1905000" cy="2146300"/>
          </a:xfrm>
          <a:prstGeom prst="rect">
            <a:avLst/>
          </a:prstGeom>
        </p:spPr>
      </p:pic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5284965" y="1734273"/>
            <a:ext cx="6388504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Go to Lab 1B – Introduction to Autodesk 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Create a 350 – 400 square foot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Must have adequate lighting (at least one window) and space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A049D6-63D7-EEE5-827F-B065ECFFC062}"/>
              </a:ext>
            </a:extLst>
          </p:cNvPr>
          <p:cNvSpPr/>
          <p:nvPr/>
        </p:nvSpPr>
        <p:spPr>
          <a:xfrm>
            <a:off x="518531" y="5368543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6: Small apartment in Revit courtesy of Balkan Architect</a:t>
            </a:r>
          </a:p>
        </p:txBody>
      </p:sp>
      <p:pic>
        <p:nvPicPr>
          <p:cNvPr id="13" name="Picture 12" descr="A 3d model of a house&#10;&#10;Description automatically generated">
            <a:extLst>
              <a:ext uri="{FF2B5EF4-FFF2-40B4-BE49-F238E27FC236}">
                <a16:creationId xmlns:a16="http://schemas.microsoft.com/office/drawing/2014/main" id="{0764CE20-8463-095A-1530-BE10BE59CF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94" y="2860257"/>
            <a:ext cx="2705100" cy="2235200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EC57EEB3-2B3B-CD52-0EFB-03A011D1F534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D1AE985D-ACC3-B8F6-876B-9CC1C1AF5CB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16D6FCBE-7D3A-D6CD-29AF-58AFF841A080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009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769</Words>
  <Application>Microsoft Macintosh PowerPoint</Application>
  <PresentationFormat>Widescreen</PresentationFormat>
  <Paragraphs>205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Proxima Nova Rg</vt:lpstr>
      <vt:lpstr>Proxima Nova</vt:lpstr>
      <vt:lpstr>Montserrat Black</vt:lpstr>
      <vt:lpstr>Quattrocento Sans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General Engineering</cp:lastModifiedBy>
  <cp:revision>183</cp:revision>
  <dcterms:created xsi:type="dcterms:W3CDTF">2019-06-25T23:10:16Z</dcterms:created>
  <dcterms:modified xsi:type="dcterms:W3CDTF">2023-11-01T20:48:57Z</dcterms:modified>
</cp:coreProperties>
</file>