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70" r:id="rId7"/>
    <p:sldId id="272" r:id="rId8"/>
    <p:sldId id="271" r:id="rId9"/>
    <p:sldId id="269" r:id="rId10"/>
    <p:sldId id="273" r:id="rId11"/>
    <p:sldId id="274" r:id="rId12"/>
    <p:sldId id="275" r:id="rId13"/>
    <p:sldId id="261" r:id="rId14"/>
    <p:sldId id="276" r:id="rId15"/>
    <p:sldId id="277" r:id="rId16"/>
    <p:sldId id="278" r:id="rId17"/>
    <p:sldId id="279" r:id="rId18"/>
    <p:sldId id="280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3030000020004" pitchFamily="2" charset="0"/>
      <p:regular r:id="rId28"/>
      <p:italic r:id="rId29"/>
    </p:embeddedFont>
    <p:embeddedFont>
      <p:font typeface="Proxima Nova Lt" panose="02000506030000020004" pitchFamily="50" charset="0"/>
      <p:bold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8/82/Lab_3_Product_Evaluation.zip" TargetMode="External"/><Relationship Id="rId2" Type="http://schemas.openxmlformats.org/officeDocument/2006/relationships/hyperlink" Target="https://manual.eg.poly.edu/images/6/69/EG_Lab_3_data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Sensor </a:t>
            </a:r>
            <a:r>
              <a:rPr lang="en-US" dirty="0">
                <a:latin typeface="Proxima Nova Rg" panose="02000506030000020004" pitchFamily="2" charset="0"/>
              </a:rPr>
              <a:t>-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measures a physical property and records, indicates, or responds to the measured value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AC8399-1757-4F32-94DD-CCB9F6E08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257030" y="2861039"/>
            <a:ext cx="2803975" cy="2689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96AE3D-2B90-4C24-9FDB-886CB9A611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874926" y="2868773"/>
            <a:ext cx="2754679" cy="2687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9874B-3FDC-4E56-B59D-BBAC01F991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443526" y="2868773"/>
            <a:ext cx="2726575" cy="2542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C3220D-F320-42D9-9995-C8B90A9D8625}"/>
              </a:ext>
            </a:extLst>
          </p:cNvPr>
          <p:cNvSpPr/>
          <p:nvPr/>
        </p:nvSpPr>
        <p:spPr>
          <a:xfrm>
            <a:off x="699103" y="5411549"/>
            <a:ext cx="1082109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Light sensor, gyro sensor, and ultrasonic sensor blocks (left to right) in EV3 Mindstorms</a:t>
            </a:r>
          </a:p>
        </p:txBody>
      </p:sp>
    </p:spTree>
    <p:extLst>
      <p:ext uri="{BB962C8B-B14F-4D97-AF65-F5344CB8AC3E}">
        <p14:creationId xmlns:p14="http://schemas.microsoft.com/office/powerpoint/2010/main" val="51245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Switch</a:t>
            </a:r>
            <a:r>
              <a:rPr lang="en-US" dirty="0">
                <a:latin typeface="Proxima Nova Rg" panose="02000506030000020004" pitchFamily="2" charset="0"/>
              </a:rPr>
              <a:t> – perform certain actions depending on the input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</a:t>
            </a:r>
            <a:r>
              <a:rPr lang="en-US" dirty="0">
                <a:latin typeface="Proxima Nova Rg" panose="02000506030000020004" pitchFamily="2" charset="0"/>
              </a:rPr>
              <a:t> – repeat an action until an end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AF06A-8DA9-458D-BA4A-0ECFB4648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93" y="2805925"/>
            <a:ext cx="2768468" cy="3006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EA8FA-755F-440B-8699-DF8B3CD85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53" y="3376748"/>
            <a:ext cx="2768468" cy="19232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8123E5-95D6-4FC0-8F4D-8BD0D60116F7}"/>
              </a:ext>
            </a:extLst>
          </p:cNvPr>
          <p:cNvSpPr/>
          <p:nvPr/>
        </p:nvSpPr>
        <p:spPr>
          <a:xfrm>
            <a:off x="685454" y="5712191"/>
            <a:ext cx="1082109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Switch block (left) and loop block (right) in EV3 Mindstorms</a:t>
            </a:r>
          </a:p>
        </p:txBody>
      </p:sp>
    </p:spTree>
    <p:extLst>
      <p:ext uri="{BB962C8B-B14F-4D97-AF65-F5344CB8AC3E}">
        <p14:creationId xmlns:p14="http://schemas.microsoft.com/office/powerpoint/2010/main" val="212702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EV3 Mindstorms kit with robot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Mindstorms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Mini-course with accuracy markings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Datasheet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Mindstorms program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5375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73113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Product Evaluation lab mini-course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688E68-30E2-40D4-9F17-B368C1B6E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1" y="2002381"/>
            <a:ext cx="7316958" cy="37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Two parts:</a:t>
            </a:r>
            <a:r>
              <a:rPr lang="en-US" dirty="0">
                <a:latin typeface="Proxima Nova Rg" panose="02000506030000020004" pitchFamily="2" charset="0"/>
              </a:rPr>
              <a:t> hardcode and sensors code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Attempt to achieve within 80% of EG1003 standard values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Conduct </a:t>
            </a:r>
            <a:r>
              <a:rPr lang="en-US" sz="2400" dirty="0">
                <a:latin typeface="Proxima Nova Lt" panose="02000506030000020004" pitchFamily="50" charset="0"/>
              </a:rPr>
              <a:t>distance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angle of deviation</a:t>
            </a:r>
            <a:r>
              <a:rPr lang="en-US" sz="2400" dirty="0">
                <a:latin typeface="Proxima Nova Rg" panose="02000506030000020004" pitchFamily="2" charset="0"/>
              </a:rPr>
              <a:t> tests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Fix Mindstorms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</a:t>
            </a:r>
            <a:r>
              <a:rPr lang="en-US" sz="2400" dirty="0">
                <a:latin typeface="Proxima Nova Lt" panose="02000506030000020004" pitchFamily="50" charset="0"/>
              </a:rPr>
              <a:t>four trials each</a:t>
            </a:r>
            <a:r>
              <a:rPr lang="en-US" sz="2400" dirty="0">
                <a:latin typeface="Proxima Nova Rg" panose="02000506030000020004" pitchFamily="2" charset="0"/>
              </a:rPr>
              <a:t> of Section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different values to find optimal setting (power, rotations,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datasheet and take screenshots of 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7801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Tabulate data into </a:t>
            </a:r>
            <a:r>
              <a:rPr lang="en-US" dirty="0">
                <a:latin typeface="Proxima Nova Lt" panose="02000506030000020004" pitchFamily="50" charset="0"/>
              </a:rPr>
              <a:t>two charts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DC45F-B01F-469C-BD0B-0ED75D9E1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89" y="2697298"/>
            <a:ext cx="6799822" cy="185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17101-EF9D-4A87-AD33-05C29E9B7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683" y="4956352"/>
            <a:ext cx="6799822" cy="11013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EB634C-640B-4E52-B714-3DFC4ADF9F70}"/>
              </a:ext>
            </a:extLst>
          </p:cNvPr>
          <p:cNvSpPr/>
          <p:nvPr/>
        </p:nvSpPr>
        <p:spPr>
          <a:xfrm>
            <a:off x="2061242" y="238803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Hardcode and sensors code results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8B2E83-320A-491D-8C3D-A8C74B884204}"/>
              </a:ext>
            </a:extLst>
          </p:cNvPr>
          <p:cNvSpPr/>
          <p:nvPr/>
        </p:nvSpPr>
        <p:spPr>
          <a:xfrm>
            <a:off x="2008990" y="466108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Accuracy and precision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59304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Extra credit portion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Robot traverses entire course (Sections 1 and 2)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Stops within 10 cm of wall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Awarded extra credit only if robot completes entire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0C99-B0DA-408D-BF37-EA202D184E63}"/>
              </a:ext>
            </a:extLst>
          </p:cNvPr>
          <p:cNvSpPr/>
          <p:nvPr/>
        </p:nvSpPr>
        <p:spPr>
          <a:xfrm>
            <a:off x="3518393" y="584870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Product Evaluation lab mini-course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7D201C-DFF3-47E4-A681-AE0258016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38" y="3635429"/>
            <a:ext cx="4343121" cy="22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8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tables from datasheet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code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data from trials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Share tasks </a:t>
            </a:r>
            <a:r>
              <a:rPr lang="en-US" sz="2400" dirty="0">
                <a:latin typeface="Proxima Nova Rg" panose="02000506030000020004" pitchFamily="2" charset="0"/>
              </a:rPr>
              <a:t>– each team member should take a turn building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3473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1D809B-95AA-4FA4-A951-BD70A20196D9}"/>
              </a:ext>
            </a:extLst>
          </p:cNvPr>
          <p:cNvGrpSpPr/>
          <p:nvPr/>
        </p:nvGrpSpPr>
        <p:grpSpPr>
          <a:xfrm>
            <a:off x="6475687" y="1869330"/>
            <a:ext cx="4205961" cy="3753820"/>
            <a:chOff x="7167172" y="2087422"/>
            <a:chExt cx="4205961" cy="3753820"/>
          </a:xfrm>
        </p:grpSpPr>
        <p:pic>
          <p:nvPicPr>
            <p:cNvPr id="13" name="Picture 12" descr="A close up of a camera&#10;&#10;Description automatically generated">
              <a:extLst>
                <a:ext uri="{FF2B5EF4-FFF2-40B4-BE49-F238E27FC236}">
                  <a16:creationId xmlns:a16="http://schemas.microsoft.com/office/drawing/2014/main" id="{08BC1175-7475-452A-8D73-6789A76B7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172" y="2087422"/>
              <a:ext cx="4205961" cy="37538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929477-5831-4B26-B702-7F9A25818C90}"/>
                </a:ext>
              </a:extLst>
            </p:cNvPr>
            <p:cNvSpPr/>
            <p:nvPr/>
          </p:nvSpPr>
          <p:spPr>
            <a:xfrm>
              <a:off x="7167172" y="5288185"/>
              <a:ext cx="901337" cy="51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389E1-A834-48AF-A270-CF337CCADF76}"/>
              </a:ext>
            </a:extLst>
          </p:cNvPr>
          <p:cNvSpPr/>
          <p:nvPr/>
        </p:nvSpPr>
        <p:spPr>
          <a:xfrm>
            <a:off x="6001060" y="553438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EV3 sensors courtesy of </a:t>
            </a:r>
            <a:r>
              <a:rPr lang="en-US" sz="1600" dirty="0" err="1">
                <a:latin typeface="Proxima Nova Rg" panose="02000506030000020004" pitchFamily="2" charset="0"/>
              </a:rPr>
              <a:t>PicClick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3725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two codes for an EV3 Mindstorms robot, with and without sensors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the codes against the EG1003 standards for accuracy and precision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Emphasize the importance of product 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39183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evaluation </a:t>
            </a:r>
            <a:r>
              <a:rPr lang="en-US" dirty="0">
                <a:latin typeface="Proxima Nova Rg" panose="02000506030000020004" pitchFamily="2" charset="0"/>
              </a:rPr>
              <a:t>occurs during the “test” phase of the 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Highly iterative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Constantly looking for improvements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Tests are performed to a company </a:t>
            </a:r>
            <a:r>
              <a:rPr lang="en-US" dirty="0">
                <a:latin typeface="Proxima Nova Lt" panose="02000506030000020004" pitchFamily="50" charset="0"/>
              </a:rPr>
              <a:t>standard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 standard is met, the product is acceptable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 standard is not met, the product may be redesigned or withdrawn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89266" y="548019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1" name="Picture 10" descr="Image result for engineering design process">
            <a:extLst>
              <a:ext uri="{FF2B5EF4-FFF2-40B4-BE49-F238E27FC236}">
                <a16:creationId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58" y="1787317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8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Accuracy</a:t>
                </a:r>
                <a:r>
                  <a:rPr lang="en-US" dirty="0">
                    <a:latin typeface="Proxima Nova Rg" panose="02000506030000020004" pitchFamily="2" charset="0"/>
                  </a:rPr>
                  <a:t> – comparison of the average of the results to the standard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Quantified by </a:t>
                </a:r>
                <a:r>
                  <a:rPr lang="en-US" dirty="0">
                    <a:latin typeface="Proxima Nova Lt" panose="02000506030000020004" pitchFamily="50" charset="0"/>
                  </a:rPr>
                  <a:t>percent accuracy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𝐴𝑐𝑐</m:t>
                    </m:r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Percent Accuracy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Standard Value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Average of Measured Values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6554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Precision</a:t>
                </a:r>
                <a:r>
                  <a:rPr lang="en-US" dirty="0">
                    <a:latin typeface="Proxima Nova Rg" panose="02000506030000020004" pitchFamily="2" charset="0"/>
                  </a:rPr>
                  <a:t> – repeatability of the results, how close they are to each other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Highest Data Value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Lowest Data Value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246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E9B1D-C97E-4248-829F-96EB944BC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65" y="1738847"/>
            <a:ext cx="9998307" cy="41639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73DC69-1644-4B39-A3D7-EEEAC2A87A26}"/>
              </a:ext>
            </a:extLst>
          </p:cNvPr>
          <p:cNvSpPr/>
          <p:nvPr/>
        </p:nvSpPr>
        <p:spPr>
          <a:xfrm>
            <a:off x="2636805" y="5779512"/>
            <a:ext cx="644032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Accuracy vs. Precision</a:t>
            </a:r>
          </a:p>
        </p:txBody>
      </p:sp>
    </p:spTree>
    <p:extLst>
      <p:ext uri="{BB962C8B-B14F-4D97-AF65-F5344CB8AC3E}">
        <p14:creationId xmlns:p14="http://schemas.microsoft.com/office/powerpoint/2010/main" val="356899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594180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EG1003 Standard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Distance test: 5 cm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Angle of deviation test: 360˚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Obtain within 80% of standard values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Tolerance</a:t>
            </a:r>
            <a:r>
              <a:rPr lang="en-US" dirty="0">
                <a:latin typeface="Proxima Nova Rg" panose="02000506030000020004" pitchFamily="2" charset="0"/>
              </a:rPr>
              <a:t> – the precision standard set by the manufacturer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Distance test: T = ± 1 cm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Angle of deviation test: T = ± 10˚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A67C37-C89B-4C6F-B001-C9609AE3324F}"/>
              </a:ext>
            </a:extLst>
          </p:cNvPr>
          <p:cNvGrpSpPr/>
          <p:nvPr/>
        </p:nvGrpSpPr>
        <p:grpSpPr>
          <a:xfrm>
            <a:off x="6949443" y="2397799"/>
            <a:ext cx="4728973" cy="2819897"/>
            <a:chOff x="6754497" y="2299163"/>
            <a:chExt cx="4728973" cy="28198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6F7683-9542-41AB-9E1F-5B0E1563AC41}"/>
                </a:ext>
              </a:extLst>
            </p:cNvPr>
            <p:cNvSpPr/>
            <p:nvPr/>
          </p:nvSpPr>
          <p:spPr>
            <a:xfrm>
              <a:off x="10681843" y="2651904"/>
              <a:ext cx="200927" cy="246715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709AEA-2CE4-4131-82C9-C9F9810566F0}"/>
                </a:ext>
              </a:extLst>
            </p:cNvPr>
            <p:cNvSpPr/>
            <p:nvPr/>
          </p:nvSpPr>
          <p:spPr>
            <a:xfrm>
              <a:off x="7890191" y="2651905"/>
              <a:ext cx="2777705" cy="246715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7B263C-0C89-4217-84A0-0188418DD486}"/>
                </a:ext>
              </a:extLst>
            </p:cNvPr>
            <p:cNvSpPr/>
            <p:nvPr/>
          </p:nvSpPr>
          <p:spPr>
            <a:xfrm>
              <a:off x="7864838" y="3754600"/>
              <a:ext cx="2828409" cy="26176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42CD55-1616-4023-8B9D-1629F6E5EAB2}"/>
                </a:ext>
              </a:extLst>
            </p:cNvPr>
            <p:cNvCxnSpPr>
              <a:stCxn id="14" idx="1"/>
            </p:cNvCxnSpPr>
            <p:nvPr/>
          </p:nvCxnSpPr>
          <p:spPr>
            <a:xfrm>
              <a:off x="7864838" y="3885482"/>
              <a:ext cx="23904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2999A55-4210-4899-BA1A-EF10A1214F71}"/>
                </a:ext>
              </a:extLst>
            </p:cNvPr>
            <p:cNvCxnSpPr>
              <a:stCxn id="14" idx="1"/>
            </p:cNvCxnSpPr>
            <p:nvPr/>
          </p:nvCxnSpPr>
          <p:spPr>
            <a:xfrm flipV="1">
              <a:off x="7864838" y="3253166"/>
              <a:ext cx="2212628" cy="63231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3FF216-C83E-4EF5-97C8-1BE0BB233AFC}"/>
                </a:ext>
              </a:extLst>
            </p:cNvPr>
            <p:cNvCxnSpPr/>
            <p:nvPr/>
          </p:nvCxnSpPr>
          <p:spPr>
            <a:xfrm>
              <a:off x="10255266" y="2651905"/>
              <a:ext cx="0" cy="2467155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91AA63-1144-40A1-9576-DA960B8DC575}"/>
                </a:ext>
              </a:extLst>
            </p:cNvPr>
            <p:cNvCxnSpPr/>
            <p:nvPr/>
          </p:nvCxnSpPr>
          <p:spPr>
            <a:xfrm>
              <a:off x="10077466" y="3258246"/>
              <a:ext cx="62484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46">
              <a:extLst>
                <a:ext uri="{FF2B5EF4-FFF2-40B4-BE49-F238E27FC236}">
                  <a16:creationId xmlns:a16="http://schemas.microsoft.com/office/drawing/2014/main" id="{6067C748-7868-495D-960E-296AFB1F528E}"/>
                </a:ext>
              </a:extLst>
            </p:cNvPr>
            <p:cNvSpPr txBox="1"/>
            <p:nvPr/>
          </p:nvSpPr>
          <p:spPr>
            <a:xfrm>
              <a:off x="9185128" y="4790303"/>
              <a:ext cx="111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FFFF00"/>
                  </a:solidFill>
                  <a:latin typeface="Proxima Nova Rg" panose="02000506030000020004" pitchFamily="2" charset="0"/>
                </a:rPr>
                <a:t>Target = 5 cm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:a16="http://schemas.microsoft.com/office/drawing/2014/main" id="{0FF398A5-3909-4D56-825E-CEC9FDBB867A}"/>
                </a:ext>
              </a:extLst>
            </p:cNvPr>
            <p:cNvSpPr txBox="1"/>
            <p:nvPr/>
          </p:nvSpPr>
          <p:spPr>
            <a:xfrm>
              <a:off x="6754497" y="3514567"/>
              <a:ext cx="10631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200" dirty="0">
                  <a:latin typeface="Proxima Nova Rg" panose="02000506030000020004" pitchFamily="2" charset="0"/>
                </a:rPr>
                <a:t>θ</a:t>
              </a:r>
              <a:r>
                <a:rPr lang="en-US" sz="1200" dirty="0">
                  <a:latin typeface="Proxima Nova Rg" panose="02000506030000020004" pitchFamily="2" charset="0"/>
                </a:rPr>
                <a:t> in degrees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F8B80B2-49D8-4E91-BA92-94291578593E}"/>
                </a:ext>
              </a:extLst>
            </p:cNvPr>
            <p:cNvCxnSpPr/>
            <p:nvPr/>
          </p:nvCxnSpPr>
          <p:spPr>
            <a:xfrm>
              <a:off x="7778419" y="3672924"/>
              <a:ext cx="652756" cy="14964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CC9E09A3-CE74-4D38-94DA-E3663CC9E252}"/>
                </a:ext>
              </a:extLst>
            </p:cNvPr>
            <p:cNvSpPr/>
            <p:nvPr/>
          </p:nvSpPr>
          <p:spPr>
            <a:xfrm>
              <a:off x="8299466" y="3715445"/>
              <a:ext cx="279400" cy="228601"/>
            </a:xfrm>
            <a:prstGeom prst="arc">
              <a:avLst>
                <a:gd name="adj1" fmla="val 17227316"/>
                <a:gd name="adj2" fmla="val 1150708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46256-A9A2-47EE-9E2A-7CC2865B0A0F}"/>
                </a:ext>
              </a:extLst>
            </p:cNvPr>
            <p:cNvCxnSpPr>
              <a:endCxn id="10" idx="0"/>
            </p:cNvCxnSpPr>
            <p:nvPr/>
          </p:nvCxnSpPr>
          <p:spPr>
            <a:xfrm flipH="1">
              <a:off x="10782307" y="2469025"/>
              <a:ext cx="208583" cy="182879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2B26995A-043E-4F31-B6B5-D4349FA41F31}"/>
                </a:ext>
              </a:extLst>
            </p:cNvPr>
            <p:cNvSpPr txBox="1"/>
            <p:nvPr/>
          </p:nvSpPr>
          <p:spPr>
            <a:xfrm>
              <a:off x="10950854" y="2299163"/>
              <a:ext cx="532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Proxima Nova Rg" panose="02000506030000020004" pitchFamily="2" charset="0"/>
                </a:rPr>
                <a:t>Wall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D696105-EDE1-4731-87DC-83193205A455}"/>
              </a:ext>
            </a:extLst>
          </p:cNvPr>
          <p:cNvSpPr/>
          <p:nvPr/>
        </p:nvSpPr>
        <p:spPr>
          <a:xfrm>
            <a:off x="7262952" y="5255856"/>
            <a:ext cx="464166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Product evaluation test</a:t>
            </a:r>
          </a:p>
        </p:txBody>
      </p:sp>
    </p:spTree>
    <p:extLst>
      <p:ext uri="{BB962C8B-B14F-4D97-AF65-F5344CB8AC3E}">
        <p14:creationId xmlns:p14="http://schemas.microsoft.com/office/powerpoint/2010/main" val="28255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Quality improvement </a:t>
            </a:r>
            <a:r>
              <a:rPr lang="en-US" dirty="0">
                <a:latin typeface="Proxima Nova Rg" panose="02000506030000020004" pitchFamily="2" charset="0"/>
              </a:rPr>
              <a:t>- process of analyzing a design and testing it through physical modeling, computer simulation, or mathematical modeling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the robot perform to standard?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no, what can be done to improve its functionality?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yes, what can be done to improve its performance beyond the standard?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891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629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Gotham Medium</vt:lpstr>
      <vt:lpstr>Calibri</vt:lpstr>
      <vt:lpstr>Calibri Light</vt:lpstr>
      <vt:lpstr>Arial</vt:lpstr>
      <vt:lpstr>Cambria Math</vt:lpstr>
      <vt:lpstr>Proxima Nova Lt</vt:lpstr>
      <vt:lpstr>Proxima Nova Rg</vt:lpstr>
      <vt:lpstr>Office Theme</vt:lpstr>
      <vt:lpstr>PRODUCT EVALUATION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48</cp:revision>
  <dcterms:created xsi:type="dcterms:W3CDTF">2019-06-25T23:10:16Z</dcterms:created>
  <dcterms:modified xsi:type="dcterms:W3CDTF">2020-02-27T15:59:17Z</dcterms:modified>
</cp:coreProperties>
</file>