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iLhPaOQXio382fpzhKiMds5Rx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snapToGrid="0">
      <p:cViewPr varScale="1">
        <p:scale>
          <a:sx n="104" d="100"/>
          <a:sy n="104" d="100"/>
        </p:scale>
        <p:origin x="89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42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13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0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
        <p:nvSpPr>
          <p:cNvPr id="12" name="Google Shape;12;p14"/>
          <p:cNvSpPr/>
          <p:nvPr/>
        </p:nvSpPr>
        <p:spPr>
          <a:xfrm>
            <a:off x="0" y="0"/>
            <a:ext cx="12192000" cy="6858000"/>
          </a:xfrm>
          <a:prstGeom prst="rect">
            <a:avLst/>
          </a:prstGeom>
          <a:noFill/>
          <a:ln w="28575" cap="flat" cmpd="sng">
            <a:solidFill>
              <a:srgbClr val="5706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4"/>
          <p:cNvSpPr>
            <a:spLocks noGrp="1"/>
          </p:cNvSpPr>
          <p:nvPr>
            <p:ph type="pic" idx="2"/>
          </p:nvPr>
        </p:nvSpPr>
        <p:spPr>
          <a:xfrm>
            <a:off x="4240924" y="3543300"/>
            <a:ext cx="3710152" cy="2743200"/>
          </a:xfrm>
          <a:prstGeom prst="rect">
            <a:avLst/>
          </a:prstGeom>
          <a:noFill/>
          <a:ln>
            <a:noFill/>
          </a:ln>
        </p:spPr>
      </p:sp>
      <p:sp>
        <p:nvSpPr>
          <p:cNvPr id="14" name="Google Shape;14;p14"/>
          <p:cNvSpPr/>
          <p:nvPr/>
        </p:nvSpPr>
        <p:spPr>
          <a:xfrm>
            <a:off x="0" y="6405319"/>
            <a:ext cx="12192000"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15" name="Google Shape;15;p14"/>
          <p:cNvSpPr txBox="1">
            <a:spLocks noGrp="1"/>
          </p:cNvSpPr>
          <p:nvPr>
            <p:ph type="title"/>
          </p:nvPr>
        </p:nvSpPr>
        <p:spPr>
          <a:xfrm>
            <a:off x="0" y="228600"/>
            <a:ext cx="12192000" cy="319588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14"/>
          <p:cNvPicPr preferRelativeResize="0"/>
          <p:nvPr/>
        </p:nvPicPr>
        <p:blipFill rotWithShape="1">
          <a:blip r:embed="rId2">
            <a:alphaModFix/>
          </a:blip>
          <a:srcRect/>
          <a:stretch/>
        </p:blipFill>
        <p:spPr>
          <a:xfrm>
            <a:off x="118872" y="6517360"/>
            <a:ext cx="1464469" cy="228600"/>
          </a:xfrm>
          <a:prstGeom prst="rect">
            <a:avLst/>
          </a:prstGeom>
          <a:noFill/>
          <a:ln>
            <a:noFill/>
          </a:ln>
        </p:spPr>
      </p:pic>
      <p:grpSp>
        <p:nvGrpSpPr>
          <p:cNvPr id="17" name="Google Shape;17;p14"/>
          <p:cNvGrpSpPr/>
          <p:nvPr/>
        </p:nvGrpSpPr>
        <p:grpSpPr>
          <a:xfrm>
            <a:off x="10884023" y="6417486"/>
            <a:ext cx="1118587" cy="457200"/>
            <a:chOff x="10884023" y="6417486"/>
            <a:chExt cx="1118587" cy="457200"/>
          </a:xfrm>
        </p:grpSpPr>
        <p:sp>
          <p:nvSpPr>
            <p:cNvPr id="18" name="Google Shape;18;p14"/>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pic>
          <p:nvPicPr>
            <p:cNvPr id="19" name="Google Shape;19;p14" descr="A picture containing drawing&#10;&#10;Description automatically generated"/>
            <p:cNvPicPr preferRelativeResize="0"/>
            <p:nvPr/>
          </p:nvPicPr>
          <p:blipFill rotWithShape="1">
            <a:blip r:embed="rId3">
              <a:alphaModFix/>
            </a:blip>
            <a:srcRect/>
            <a:stretch/>
          </p:blipFill>
          <p:spPr>
            <a:xfrm>
              <a:off x="10963862" y="6501632"/>
              <a:ext cx="949972" cy="26005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4"/>
          <p:cNvSpPr>
            <a:spLocks noGrp="1"/>
          </p:cNvSpPr>
          <p:nvPr>
            <p:ph type="pic" idx="2"/>
          </p:nvPr>
        </p:nvSpPr>
        <p:spPr>
          <a:xfrm>
            <a:off x="5183188" y="987425"/>
            <a:ext cx="6172200" cy="4873625"/>
          </a:xfrm>
          <a:prstGeom prst="rect">
            <a:avLst/>
          </a:prstGeom>
          <a:noFill/>
          <a:ln>
            <a:noFill/>
          </a:ln>
        </p:spPr>
      </p:sp>
      <p:sp>
        <p:nvSpPr>
          <p:cNvPr id="84" name="Google Shape;8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grpSp>
        <p:nvGrpSpPr>
          <p:cNvPr id="21" name="Google Shape;21;p15"/>
          <p:cNvGrpSpPr/>
          <p:nvPr/>
        </p:nvGrpSpPr>
        <p:grpSpPr>
          <a:xfrm>
            <a:off x="0" y="0"/>
            <a:ext cx="12192000" cy="6858000"/>
            <a:chOff x="0" y="0"/>
            <a:chExt cx="12192000" cy="6858000"/>
          </a:xfrm>
        </p:grpSpPr>
        <p:sp>
          <p:nvSpPr>
            <p:cNvPr id="22" name="Google Shape;22;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5"/>
            <p:cNvSpPr/>
            <p:nvPr/>
          </p:nvSpPr>
          <p:spPr>
            <a:xfrm>
              <a:off x="0" y="0"/>
              <a:ext cx="12192000" cy="73152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pic>
          <p:nvPicPr>
            <p:cNvPr id="24" name="Google Shape;24;p15" descr="C:\Users\Rondell\Desktop\Benchmark A\EG newlogo v4 2048x789.png"/>
            <p:cNvPicPr preferRelativeResize="0"/>
            <p:nvPr/>
          </p:nvPicPr>
          <p:blipFill rotWithShape="1">
            <a:blip r:embed="rId2">
              <a:alphaModFix/>
            </a:blip>
            <a:srcRect l="6361" t="16378" r="6138" b="16361"/>
            <a:stretch/>
          </p:blipFill>
          <p:spPr>
            <a:xfrm>
              <a:off x="11140006" y="6400800"/>
              <a:ext cx="772759" cy="228600"/>
            </a:xfrm>
            <a:prstGeom prst="rect">
              <a:avLst/>
            </a:prstGeom>
            <a:noFill/>
            <a:ln>
              <a:noFill/>
            </a:ln>
          </p:spPr>
        </p:pic>
      </p:grpSp>
      <p:sp>
        <p:nvSpPr>
          <p:cNvPr id="25" name="Google Shape;25;p15"/>
          <p:cNvSpPr txBox="1">
            <a:spLocks noGrp="1"/>
          </p:cNvSpPr>
          <p:nvPr>
            <p:ph type="body" idx="1"/>
          </p:nvPr>
        </p:nvSpPr>
        <p:spPr>
          <a:xfrm>
            <a:off x="0" y="0"/>
            <a:ext cx="12192000" cy="73152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100000"/>
              </a:lnSpc>
              <a:spcBef>
                <a:spcPts val="0"/>
              </a:spcBef>
              <a:spcAft>
                <a:spcPts val="0"/>
              </a:spcAft>
              <a:buClr>
                <a:schemeClr val="lt1"/>
              </a:buClr>
              <a:buSzPts val="4400"/>
              <a:buFont typeface="Calibri"/>
              <a:buNone/>
              <a:defRPr sz="44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5"/>
          <p:cNvSpPr/>
          <p:nvPr/>
        </p:nvSpPr>
        <p:spPr>
          <a:xfrm>
            <a:off x="0" y="0"/>
            <a:ext cx="12192000" cy="6858000"/>
          </a:xfrm>
          <a:prstGeom prst="rect">
            <a:avLst/>
          </a:prstGeom>
          <a:noFill/>
          <a:ln w="28575" cap="flat" cmpd="sng">
            <a:solidFill>
              <a:srgbClr val="5706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5"/>
          <p:cNvSpPr txBox="1">
            <a:spLocks noGrp="1"/>
          </p:cNvSpPr>
          <p:nvPr>
            <p:ph type="body" idx="2"/>
          </p:nvPr>
        </p:nvSpPr>
        <p:spPr>
          <a:xfrm>
            <a:off x="0" y="914399"/>
            <a:ext cx="12192000" cy="5339751"/>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sz="3600"/>
            </a:lvl1pPr>
            <a:lvl2pPr marL="914400" lvl="1" indent="-431800" algn="l">
              <a:lnSpc>
                <a:spcPct val="90000"/>
              </a:lnSpc>
              <a:spcBef>
                <a:spcPts val="500"/>
              </a:spcBef>
              <a:spcAft>
                <a:spcPts val="0"/>
              </a:spcAft>
              <a:buClr>
                <a:schemeClr val="dk1"/>
              </a:buClr>
              <a:buSzPts val="3200"/>
              <a:buChar char="•"/>
              <a:defRPr sz="3200"/>
            </a:lvl2pPr>
            <a:lvl3pPr marL="1371600" lvl="2" indent="-228600" algn="l">
              <a:lnSpc>
                <a:spcPct val="90000"/>
              </a:lnSpc>
              <a:spcBef>
                <a:spcPts val="500"/>
              </a:spcBef>
              <a:spcAft>
                <a:spcPts val="0"/>
              </a:spcAft>
              <a:buClr>
                <a:schemeClr val="dk1"/>
              </a:buClr>
              <a:buSzPts val="20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p:nvPr/>
        </p:nvSpPr>
        <p:spPr>
          <a:xfrm>
            <a:off x="0" y="6405319"/>
            <a:ext cx="12192000"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pic>
        <p:nvPicPr>
          <p:cNvPr id="29" name="Google Shape;29;p15"/>
          <p:cNvPicPr preferRelativeResize="0"/>
          <p:nvPr/>
        </p:nvPicPr>
        <p:blipFill rotWithShape="1">
          <a:blip r:embed="rId3">
            <a:alphaModFix/>
          </a:blip>
          <a:srcRect/>
          <a:stretch/>
        </p:blipFill>
        <p:spPr>
          <a:xfrm>
            <a:off x="118872" y="6517360"/>
            <a:ext cx="1464469" cy="228600"/>
          </a:xfrm>
          <a:prstGeom prst="rect">
            <a:avLst/>
          </a:prstGeom>
          <a:noFill/>
          <a:ln>
            <a:noFill/>
          </a:ln>
        </p:spPr>
      </p:pic>
      <p:pic>
        <p:nvPicPr>
          <p:cNvPr id="30" name="Google Shape;30;p15"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hyperlink" Target="http://www.youtube.com/watch?v=qxTCrXUrPz0"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hyperlink" Target="http://www.youtube.com/watch?v=0ByAnvgcRV8"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www.youtube.com/watch?v=TcbhyPq65dk"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title"/>
          </p:nvPr>
        </p:nvSpPr>
        <p:spPr>
          <a:xfrm>
            <a:off x="0" y="1355942"/>
            <a:ext cx="12192000" cy="319588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0"/>
              <a:buFont typeface="Arial"/>
              <a:buNone/>
            </a:pPr>
            <a:r>
              <a:rPr lang="en-US" sz="8000" b="1">
                <a:latin typeface="Arial"/>
                <a:ea typeface="Arial"/>
                <a:cs typeface="Arial"/>
                <a:sym typeface="Arial"/>
              </a:rPr>
              <a:t>Introduction to </a:t>
            </a:r>
            <a:br>
              <a:rPr lang="en-US" sz="8000" b="1">
                <a:latin typeface="Arial"/>
                <a:ea typeface="Arial"/>
                <a:cs typeface="Arial"/>
                <a:sym typeface="Arial"/>
              </a:rPr>
            </a:br>
            <a:r>
              <a:rPr lang="en-US" sz="8000" b="1">
                <a:latin typeface="Arial"/>
                <a:ea typeface="Arial"/>
                <a:cs typeface="Arial"/>
                <a:sym typeface="Arial"/>
              </a:rPr>
              <a:t>Fusion 360</a:t>
            </a:r>
            <a:br>
              <a:rPr lang="en-US" sz="8000" b="1">
                <a:latin typeface="Arial"/>
                <a:ea typeface="Arial"/>
                <a:cs typeface="Arial"/>
                <a:sym typeface="Arial"/>
              </a:rPr>
            </a:br>
            <a:r>
              <a:rPr lang="en-US" sz="4400" b="1">
                <a:latin typeface="Arial"/>
                <a:ea typeface="Arial"/>
                <a:cs typeface="Arial"/>
                <a:sym typeface="Arial"/>
              </a:rPr>
              <a:t>Guides/Tips/Walkthrough</a:t>
            </a:r>
            <a:endParaRPr sz="8000" b="1">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9" name="Google Shape;199;p10"/>
          <p:cNvSpPr txBox="1">
            <a:spLocks noGrp="1"/>
          </p:cNvSpPr>
          <p:nvPr>
            <p:ph type="title"/>
          </p:nvPr>
        </p:nvSpPr>
        <p:spPr>
          <a:xfrm>
            <a:off x="838200" y="-25417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Read Stress Test Results</a:t>
            </a:r>
            <a:endParaRPr/>
          </a:p>
        </p:txBody>
      </p:sp>
      <p:sp>
        <p:nvSpPr>
          <p:cNvPr id="200" name="Google Shape;200;p10"/>
          <p:cNvSpPr txBox="1"/>
          <p:nvPr/>
        </p:nvSpPr>
        <p:spPr>
          <a:xfrm>
            <a:off x="8227130" y="1256053"/>
            <a:ext cx="3287538"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The </a:t>
            </a:r>
            <a:r>
              <a:rPr lang="en-US" sz="1800">
                <a:solidFill>
                  <a:srgbClr val="0000FF"/>
                </a:solidFill>
                <a:latin typeface="Arial"/>
                <a:ea typeface="Arial"/>
                <a:cs typeface="Arial"/>
                <a:sym typeface="Arial"/>
              </a:rPr>
              <a:t>blue</a:t>
            </a:r>
            <a:r>
              <a:rPr lang="en-US" sz="1800">
                <a:solidFill>
                  <a:schemeClr val="dk1"/>
                </a:solidFill>
                <a:latin typeface="Arial"/>
                <a:ea typeface="Arial"/>
                <a:cs typeface="Arial"/>
                <a:sym typeface="Arial"/>
              </a:rPr>
              <a:t> represents a safety factor of 8+, which means it can easily sustain the force being applied to it.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a:t>
            </a:r>
            <a:r>
              <a:rPr lang="en-US" sz="1800">
                <a:solidFill>
                  <a:srgbClr val="00FF00"/>
                </a:solidFill>
                <a:latin typeface="Arial"/>
                <a:ea typeface="Arial"/>
                <a:cs typeface="Arial"/>
                <a:sym typeface="Arial"/>
              </a:rPr>
              <a:t>green</a:t>
            </a:r>
            <a:r>
              <a:rPr lang="en-US" sz="1800">
                <a:solidFill>
                  <a:schemeClr val="dk1"/>
                </a:solidFill>
                <a:latin typeface="Arial"/>
                <a:ea typeface="Arial"/>
                <a:cs typeface="Arial"/>
                <a:sym typeface="Arial"/>
              </a:rPr>
              <a:t> means it can sustain the load but it can border being unsafe.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a:t>
            </a:r>
            <a:r>
              <a:rPr lang="en-US" sz="1800">
                <a:solidFill>
                  <a:srgbClr val="FFFF00"/>
                </a:solidFill>
                <a:latin typeface="Arial"/>
                <a:ea typeface="Arial"/>
                <a:cs typeface="Arial"/>
                <a:sym typeface="Arial"/>
              </a:rPr>
              <a:t>yellow</a:t>
            </a:r>
            <a:r>
              <a:rPr lang="en-US" sz="1800">
                <a:solidFill>
                  <a:schemeClr val="dk1"/>
                </a:solidFill>
                <a:latin typeface="Arial"/>
                <a:ea typeface="Arial"/>
                <a:cs typeface="Arial"/>
                <a:sym typeface="Arial"/>
              </a:rPr>
              <a:t> means it can barely sustain the load and will start bending in that region.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rgbClr val="FF0000"/>
                </a:solidFill>
                <a:latin typeface="Arial"/>
                <a:ea typeface="Arial"/>
                <a:cs typeface="Arial"/>
                <a:sym typeface="Arial"/>
              </a:rPr>
              <a:t>Red</a:t>
            </a:r>
            <a:r>
              <a:rPr lang="en-US" sz="1800">
                <a:solidFill>
                  <a:schemeClr val="dk1"/>
                </a:solidFill>
                <a:latin typeface="Arial"/>
                <a:ea typeface="Arial"/>
                <a:cs typeface="Arial"/>
                <a:sym typeface="Arial"/>
              </a:rPr>
              <a:t> means it will fracture and fail at that location.</a:t>
            </a:r>
            <a:endParaRPr/>
          </a:p>
        </p:txBody>
      </p:sp>
      <p:grpSp>
        <p:nvGrpSpPr>
          <p:cNvPr id="201" name="Google Shape;201;p10"/>
          <p:cNvGrpSpPr/>
          <p:nvPr/>
        </p:nvGrpSpPr>
        <p:grpSpPr>
          <a:xfrm>
            <a:off x="10983352" y="6400800"/>
            <a:ext cx="1118587" cy="457200"/>
            <a:chOff x="10884023" y="6417486"/>
            <a:chExt cx="1118587" cy="457200"/>
          </a:xfrm>
        </p:grpSpPr>
        <p:sp>
          <p:nvSpPr>
            <p:cNvPr id="202" name="Google Shape;202;p10"/>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203" name="Google Shape;203;p10"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sp>
        <p:nvSpPr>
          <p:cNvPr id="204" name="Google Shape;204;p10"/>
          <p:cNvSpPr txBox="1"/>
          <p:nvPr/>
        </p:nvSpPr>
        <p:spPr>
          <a:xfrm>
            <a:off x="186266" y="886721"/>
            <a:ext cx="5147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dirty="0">
                <a:solidFill>
                  <a:srgbClr val="333333"/>
                </a:solidFill>
                <a:latin typeface="Arial"/>
                <a:ea typeface="Arial"/>
                <a:cs typeface="Arial"/>
                <a:sym typeface="Arial"/>
              </a:rPr>
              <a:t>In the </a:t>
            </a:r>
            <a:r>
              <a:rPr lang="en-US" sz="1800" b="1" i="0" u="none" strike="noStrike" dirty="0">
                <a:solidFill>
                  <a:srgbClr val="333333"/>
                </a:solidFill>
                <a:latin typeface="Arial"/>
                <a:ea typeface="Arial"/>
                <a:cs typeface="Arial"/>
                <a:sym typeface="Arial"/>
              </a:rPr>
              <a:t>Browser</a:t>
            </a:r>
            <a:r>
              <a:rPr lang="en-US" sz="1800" b="0" i="0" u="none" strike="noStrike" dirty="0">
                <a:solidFill>
                  <a:srgbClr val="333333"/>
                </a:solidFill>
                <a:latin typeface="Arial"/>
                <a:ea typeface="Arial"/>
                <a:cs typeface="Arial"/>
                <a:sym typeface="Arial"/>
              </a:rPr>
              <a:t>, select </a:t>
            </a:r>
            <a:r>
              <a:rPr lang="en-US" sz="1800" b="1" i="0" u="none" strike="noStrike" dirty="0">
                <a:solidFill>
                  <a:srgbClr val="333333"/>
                </a:solidFill>
                <a:latin typeface="Arial"/>
                <a:ea typeface="Arial"/>
                <a:cs typeface="Arial"/>
                <a:sym typeface="Arial"/>
              </a:rPr>
              <a:t>Mesh → Generate Mesh</a:t>
            </a:r>
            <a:endParaRPr sz="1800" dirty="0">
              <a:solidFill>
                <a:schemeClr val="dk1"/>
              </a:solidFill>
              <a:latin typeface="Calibri"/>
              <a:ea typeface="Calibri"/>
              <a:cs typeface="Calibri"/>
              <a:sym typeface="Calibri"/>
            </a:endParaRPr>
          </a:p>
        </p:txBody>
      </p:sp>
      <p:pic>
        <p:nvPicPr>
          <p:cNvPr id="205" name="Google Shape;205;p10"/>
          <p:cNvPicPr preferRelativeResize="0"/>
          <p:nvPr/>
        </p:nvPicPr>
        <p:blipFill rotWithShape="1">
          <a:blip r:embed="rId5">
            <a:alphaModFix/>
          </a:blip>
          <a:srcRect b="7791"/>
          <a:stretch/>
        </p:blipFill>
        <p:spPr>
          <a:xfrm>
            <a:off x="186275" y="1438913"/>
            <a:ext cx="8021377" cy="4158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1" name="Google Shape;211;p11"/>
          <p:cNvSpPr txBox="1">
            <a:spLocks noGrp="1"/>
          </p:cNvSpPr>
          <p:nvPr>
            <p:ph type="title"/>
          </p:nvPr>
        </p:nvSpPr>
        <p:spPr>
          <a:xfrm>
            <a:off x="838200" y="-22201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Start a Project</a:t>
            </a:r>
            <a:endParaRPr b="1">
              <a:solidFill>
                <a:schemeClr val="lt1"/>
              </a:solidFill>
              <a:latin typeface="Arial"/>
              <a:ea typeface="Arial"/>
              <a:cs typeface="Arial"/>
              <a:sym typeface="Arial"/>
            </a:endParaRPr>
          </a:p>
        </p:txBody>
      </p:sp>
      <p:grpSp>
        <p:nvGrpSpPr>
          <p:cNvPr id="212" name="Google Shape;212;p11"/>
          <p:cNvGrpSpPr/>
          <p:nvPr/>
        </p:nvGrpSpPr>
        <p:grpSpPr>
          <a:xfrm>
            <a:off x="10983352" y="6400800"/>
            <a:ext cx="1118587" cy="457200"/>
            <a:chOff x="10884023" y="6417486"/>
            <a:chExt cx="1118587" cy="457200"/>
          </a:xfrm>
        </p:grpSpPr>
        <p:sp>
          <p:nvSpPr>
            <p:cNvPr id="213" name="Google Shape;213;p11"/>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214" name="Google Shape;214;p11"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215" name="Google Shape;215;p11" descr="Fusion 360 is the first 3D CAD, CAM, and CAE tool of its kind. It connects your entire product development process in a single cloud-based platform that works on both Mac and PC.&#10;&#10;Download Fusion 360 here.&#10;https://www.anrdoezrs.net/links/8134627/type/dlg/https://www.autodesk.com/products/fusion-360/free-trial&#10;&#10;Like our Page&#10;https://www.facebook.com/autodeskcommunityphilippines/&#10;Join our Group&#10;https://www.facebook.com/groups/autodeskcommunityphilippines/" title="Creating a New Project in Fusion 360">
            <a:hlinkClick r:id="rId5"/>
          </p:cNvPr>
          <p:cNvPicPr preferRelativeResize="0"/>
          <p:nvPr/>
        </p:nvPicPr>
        <p:blipFill>
          <a:blip r:embed="rId6">
            <a:alphaModFix/>
          </a:blip>
          <a:stretch>
            <a:fillRect/>
          </a:stretch>
        </p:blipFill>
        <p:spPr>
          <a:xfrm>
            <a:off x="2321463" y="739001"/>
            <a:ext cx="7549085" cy="566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2" descr="Shape, rectang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12"/>
          <p:cNvSpPr txBox="1">
            <a:spLocks noGrp="1"/>
          </p:cNvSpPr>
          <p:nvPr>
            <p:ph type="title"/>
          </p:nvPr>
        </p:nvSpPr>
        <p:spPr>
          <a:xfrm>
            <a:off x="838200" y="-25052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Open Properties Tab</a:t>
            </a:r>
            <a:endParaRPr b="1">
              <a:solidFill>
                <a:schemeClr val="lt1"/>
              </a:solidFill>
              <a:latin typeface="Arial"/>
              <a:ea typeface="Arial"/>
              <a:cs typeface="Arial"/>
              <a:sym typeface="Arial"/>
            </a:endParaRPr>
          </a:p>
        </p:txBody>
      </p:sp>
      <p:sp>
        <p:nvSpPr>
          <p:cNvPr id="222" name="Google Shape;222;p12"/>
          <p:cNvSpPr txBox="1"/>
          <p:nvPr/>
        </p:nvSpPr>
        <p:spPr>
          <a:xfrm>
            <a:off x="7450667" y="2439981"/>
            <a:ext cx="4032188" cy="341627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212121"/>
              </a:buClr>
              <a:buSzPts val="1800"/>
              <a:buFont typeface="Calibri"/>
              <a:buAutoNum type="arabicPeriod"/>
            </a:pPr>
            <a:r>
              <a:rPr lang="en-US" sz="1800" b="0" i="0" dirty="0">
                <a:solidFill>
                  <a:srgbClr val="212121"/>
                </a:solidFill>
                <a:latin typeface="Arial"/>
                <a:ea typeface="Arial"/>
                <a:cs typeface="Arial"/>
                <a:sym typeface="Arial"/>
              </a:rPr>
              <a:t>Right-click the model name at the top of the browser tree or a specific component of an assembly.</a:t>
            </a:r>
            <a:endParaRPr dirty="0"/>
          </a:p>
          <a:p>
            <a:pPr marL="457200" marR="0" lvl="0" indent="-342900" algn="l" rtl="0">
              <a:spcBef>
                <a:spcPts val="0"/>
              </a:spcBef>
              <a:spcAft>
                <a:spcPts val="0"/>
              </a:spcAft>
              <a:buClr>
                <a:schemeClr val="dk1"/>
              </a:buClr>
              <a:buSzPts val="1800"/>
              <a:buFont typeface="+mj-lt"/>
              <a:buAutoNum type="arabicPeriod"/>
            </a:pPr>
            <a:endParaRPr sz="1800" b="0" i="0" dirty="0">
              <a:solidFill>
                <a:srgbClr val="212121"/>
              </a:solidFill>
              <a:latin typeface="Arial"/>
              <a:ea typeface="Arial"/>
              <a:cs typeface="Arial"/>
              <a:sym typeface="Arial"/>
            </a:endParaRPr>
          </a:p>
          <a:p>
            <a:pPr marL="342900" marR="0" lvl="0" indent="-342900" algn="l" rtl="0">
              <a:spcBef>
                <a:spcPts val="0"/>
              </a:spcBef>
              <a:spcAft>
                <a:spcPts val="0"/>
              </a:spcAft>
              <a:buClr>
                <a:srgbClr val="212121"/>
              </a:buClr>
              <a:buSzPts val="1800"/>
              <a:buFont typeface="Calibri"/>
              <a:buAutoNum type="arabicPeriod"/>
            </a:pPr>
            <a:r>
              <a:rPr lang="en-US" sz="1800" b="0" i="0" dirty="0">
                <a:solidFill>
                  <a:srgbClr val="212121"/>
                </a:solidFill>
                <a:latin typeface="Arial"/>
                <a:ea typeface="Arial"/>
                <a:cs typeface="Arial"/>
                <a:sym typeface="Arial"/>
              </a:rPr>
              <a:t>Select Properties.</a:t>
            </a:r>
            <a:endParaRPr dirty="0"/>
          </a:p>
          <a:p>
            <a:pPr marL="457200" marR="0" lvl="0" indent="-342900" algn="l" rtl="0">
              <a:spcBef>
                <a:spcPts val="0"/>
              </a:spcBef>
              <a:spcAft>
                <a:spcPts val="0"/>
              </a:spcAft>
              <a:buClr>
                <a:schemeClr val="dk1"/>
              </a:buClr>
              <a:buSzPts val="1800"/>
              <a:buFont typeface="+mj-lt"/>
              <a:buAutoNum type="arabicPeriod"/>
            </a:pPr>
            <a:endParaRPr sz="1800" dirty="0">
              <a:solidFill>
                <a:srgbClr val="212121"/>
              </a:solidFill>
              <a:latin typeface="Arial"/>
              <a:ea typeface="Arial"/>
              <a:cs typeface="Arial"/>
              <a:sym typeface="Arial"/>
            </a:endParaRPr>
          </a:p>
          <a:p>
            <a:pPr marL="342900" marR="0" lvl="0" indent="-342900" algn="l" rtl="0">
              <a:spcBef>
                <a:spcPts val="0"/>
              </a:spcBef>
              <a:spcAft>
                <a:spcPts val="0"/>
              </a:spcAft>
              <a:buClr>
                <a:srgbClr val="212121"/>
              </a:buClr>
              <a:buSzPts val="1800"/>
              <a:buFont typeface="Calibri"/>
              <a:buAutoNum type="arabicPeriod"/>
            </a:pPr>
            <a:r>
              <a:rPr lang="en-US" sz="1800" b="0" i="0" dirty="0">
                <a:solidFill>
                  <a:srgbClr val="212121"/>
                </a:solidFill>
                <a:latin typeface="Arial"/>
                <a:ea typeface="Arial"/>
                <a:cs typeface="Arial"/>
                <a:sym typeface="Arial"/>
              </a:rPr>
              <a:t>Scroll down and expand the Physical section.</a:t>
            </a:r>
            <a:endParaRPr dirty="0"/>
          </a:p>
          <a:p>
            <a:pPr marL="0" marR="0" lvl="0" indent="0" algn="l" rtl="0">
              <a:spcBef>
                <a:spcPts val="0"/>
              </a:spcBef>
              <a:spcAft>
                <a:spcPts val="0"/>
              </a:spcAft>
              <a:buClr>
                <a:schemeClr val="dk1"/>
              </a:buClr>
              <a:buSzPts val="1800"/>
              <a:buFont typeface="Calibri"/>
              <a:buNone/>
            </a:pPr>
            <a:endParaRPr sz="1800" b="0" i="0" dirty="0">
              <a:solidFill>
                <a:srgbClr val="212121"/>
              </a:solidFill>
              <a:latin typeface="Arial"/>
              <a:ea typeface="Arial"/>
              <a:cs typeface="Arial"/>
              <a:sym typeface="Arial"/>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Arial"/>
              <a:ea typeface="Arial"/>
              <a:cs typeface="Arial"/>
              <a:sym typeface="Arial"/>
            </a:endParaRPr>
          </a:p>
        </p:txBody>
      </p:sp>
      <p:grpSp>
        <p:nvGrpSpPr>
          <p:cNvPr id="223" name="Google Shape;223;p12"/>
          <p:cNvGrpSpPr/>
          <p:nvPr/>
        </p:nvGrpSpPr>
        <p:grpSpPr>
          <a:xfrm>
            <a:off x="10983352" y="6400800"/>
            <a:ext cx="1118587" cy="457200"/>
            <a:chOff x="10884023" y="6417486"/>
            <a:chExt cx="1118587" cy="457200"/>
          </a:xfrm>
        </p:grpSpPr>
        <p:sp>
          <p:nvSpPr>
            <p:cNvPr id="224" name="Google Shape;224;p12"/>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225" name="Google Shape;225;p12"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226" name="Google Shape;226;p12" descr="Graphical user interface, application&#10;&#10;Description automatically generated"/>
          <p:cNvPicPr preferRelativeResize="0"/>
          <p:nvPr/>
        </p:nvPicPr>
        <p:blipFill rotWithShape="1">
          <a:blip r:embed="rId5">
            <a:alphaModFix/>
          </a:blip>
          <a:srcRect/>
          <a:stretch/>
        </p:blipFill>
        <p:spPr>
          <a:xfrm>
            <a:off x="465801" y="795640"/>
            <a:ext cx="3696315" cy="5469691"/>
          </a:xfrm>
          <a:prstGeom prst="rect">
            <a:avLst/>
          </a:prstGeom>
          <a:noFill/>
          <a:ln>
            <a:noFill/>
          </a:ln>
        </p:spPr>
      </p:pic>
      <p:pic>
        <p:nvPicPr>
          <p:cNvPr id="227" name="Google Shape;227;p12" descr="Table&#10;&#10;Description automatically generated"/>
          <p:cNvPicPr preferRelativeResize="0"/>
          <p:nvPr/>
        </p:nvPicPr>
        <p:blipFill rotWithShape="1">
          <a:blip r:embed="rId6">
            <a:alphaModFix/>
          </a:blip>
          <a:srcRect/>
          <a:stretch/>
        </p:blipFill>
        <p:spPr>
          <a:xfrm>
            <a:off x="4441718" y="1617018"/>
            <a:ext cx="2729347" cy="3826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2" descr="Shape, rectang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12"/>
          <p:cNvSpPr txBox="1">
            <a:spLocks noGrp="1"/>
          </p:cNvSpPr>
          <p:nvPr>
            <p:ph type="title"/>
          </p:nvPr>
        </p:nvSpPr>
        <p:spPr>
          <a:xfrm>
            <a:off x="336721" y="-271854"/>
            <a:ext cx="1151855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dirty="0">
                <a:solidFill>
                  <a:schemeClr val="lt1"/>
                </a:solidFill>
                <a:latin typeface="Arial"/>
                <a:ea typeface="Arial"/>
                <a:cs typeface="Arial"/>
                <a:sym typeface="Arial"/>
              </a:rPr>
              <a:t>How to: Fixing Designs Made as Surfaces</a:t>
            </a:r>
            <a:endParaRPr b="1" dirty="0">
              <a:solidFill>
                <a:schemeClr val="lt1"/>
              </a:solidFill>
              <a:latin typeface="Arial"/>
              <a:ea typeface="Arial"/>
              <a:cs typeface="Arial"/>
              <a:sym typeface="Arial"/>
            </a:endParaRPr>
          </a:p>
        </p:txBody>
      </p:sp>
      <p:grpSp>
        <p:nvGrpSpPr>
          <p:cNvPr id="223" name="Google Shape;223;p12"/>
          <p:cNvGrpSpPr/>
          <p:nvPr/>
        </p:nvGrpSpPr>
        <p:grpSpPr>
          <a:xfrm>
            <a:off x="10983352" y="6400800"/>
            <a:ext cx="1118587" cy="457200"/>
            <a:chOff x="10884023" y="6417486"/>
            <a:chExt cx="1118587" cy="457200"/>
          </a:xfrm>
        </p:grpSpPr>
        <p:sp>
          <p:nvSpPr>
            <p:cNvPr id="224" name="Google Shape;224;p12"/>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225" name="Google Shape;225;p12"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sp>
        <p:nvSpPr>
          <p:cNvPr id="3" name="Google Shape;204;p10">
            <a:extLst>
              <a:ext uri="{FF2B5EF4-FFF2-40B4-BE49-F238E27FC236}">
                <a16:creationId xmlns:a16="http://schemas.microsoft.com/office/drawing/2014/main" id="{44AD0564-143C-609F-8EF4-C1D9CE601418}"/>
              </a:ext>
            </a:extLst>
          </p:cNvPr>
          <p:cNvSpPr txBox="1"/>
          <p:nvPr/>
        </p:nvSpPr>
        <p:spPr>
          <a:xfrm>
            <a:off x="186266" y="886721"/>
            <a:ext cx="1166901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dirty="0">
                <a:solidFill>
                  <a:srgbClr val="333333"/>
                </a:solidFill>
                <a:effectLst/>
                <a:latin typeface="Helvetica Neue" panose="02000503000000020004" pitchFamily="2" charset="0"/>
              </a:rPr>
              <a:t>Surface bodies can be made using the tools under the Surface tab indicated by the orange icons.</a:t>
            </a:r>
            <a:endParaRPr lang="en-US" sz="1600" dirty="0">
              <a:solidFill>
                <a:schemeClr val="dk1"/>
              </a:solidFill>
              <a:latin typeface="Calibri"/>
              <a:ea typeface="Calibri"/>
              <a:cs typeface="Calibri"/>
              <a:sym typeface="Calibri"/>
            </a:endParaRPr>
          </a:p>
        </p:txBody>
      </p:sp>
      <p:pic>
        <p:nvPicPr>
          <p:cNvPr id="5" name="Picture 4" descr="A screenshot of a computer&#10;&#10;Description automatically generated">
            <a:extLst>
              <a:ext uri="{FF2B5EF4-FFF2-40B4-BE49-F238E27FC236}">
                <a16:creationId xmlns:a16="http://schemas.microsoft.com/office/drawing/2014/main" id="{4AB10C28-FE83-4D9A-A938-B10814F88F9C}"/>
              </a:ext>
            </a:extLst>
          </p:cNvPr>
          <p:cNvPicPr>
            <a:picLocks noChangeAspect="1"/>
          </p:cNvPicPr>
          <p:nvPr/>
        </p:nvPicPr>
        <p:blipFill>
          <a:blip r:embed="rId5"/>
          <a:stretch>
            <a:fillRect/>
          </a:stretch>
        </p:blipFill>
        <p:spPr>
          <a:xfrm>
            <a:off x="2833072" y="1464180"/>
            <a:ext cx="6375400" cy="952500"/>
          </a:xfrm>
          <a:prstGeom prst="rect">
            <a:avLst/>
          </a:prstGeom>
        </p:spPr>
      </p:pic>
      <p:sp>
        <p:nvSpPr>
          <p:cNvPr id="6" name="Google Shape;204;p10">
            <a:extLst>
              <a:ext uri="{FF2B5EF4-FFF2-40B4-BE49-F238E27FC236}">
                <a16:creationId xmlns:a16="http://schemas.microsoft.com/office/drawing/2014/main" id="{D4D7DA4B-9CFC-46E9-2FB8-C0EE610CFD01}"/>
              </a:ext>
            </a:extLst>
          </p:cNvPr>
          <p:cNvSpPr txBox="1"/>
          <p:nvPr/>
        </p:nvSpPr>
        <p:spPr>
          <a:xfrm>
            <a:off x="338666" y="2460152"/>
            <a:ext cx="1166901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dirty="0">
                <a:solidFill>
                  <a:srgbClr val="333333"/>
                </a:solidFill>
                <a:effectLst/>
                <a:latin typeface="Helvetica Neue" panose="02000503000000020004" pitchFamily="2" charset="0"/>
              </a:rPr>
              <a:t>Below is an example of a surface extrude where the sides are </a:t>
            </a:r>
            <a:r>
              <a:rPr lang="en-US" sz="1800" dirty="0">
                <a:solidFill>
                  <a:srgbClr val="333333"/>
                </a:solidFill>
                <a:latin typeface="Helvetica Neue" panose="02000503000000020004" pitchFamily="2" charset="0"/>
              </a:rPr>
              <a:t>e</a:t>
            </a:r>
            <a:r>
              <a:rPr lang="en-US" sz="1800" b="0" i="0" dirty="0">
                <a:solidFill>
                  <a:srgbClr val="333333"/>
                </a:solidFill>
                <a:effectLst/>
                <a:latin typeface="Helvetica Neue" panose="02000503000000020004" pitchFamily="2" charset="0"/>
              </a:rPr>
              <a:t>xtruded but there is no top or base closing the feature</a:t>
            </a:r>
            <a:endParaRPr lang="en-US" dirty="0">
              <a:solidFill>
                <a:schemeClr val="dk1"/>
              </a:solidFill>
              <a:latin typeface="Calibri"/>
              <a:ea typeface="Calibri"/>
              <a:cs typeface="Calibri"/>
              <a:sym typeface="Calibri"/>
            </a:endParaRPr>
          </a:p>
        </p:txBody>
      </p:sp>
      <p:pic>
        <p:nvPicPr>
          <p:cNvPr id="8" name="Picture 7" descr="A black box with a square inside&#10;&#10;Description automatically generated with medium confidence">
            <a:extLst>
              <a:ext uri="{FF2B5EF4-FFF2-40B4-BE49-F238E27FC236}">
                <a16:creationId xmlns:a16="http://schemas.microsoft.com/office/drawing/2014/main" id="{67872B51-5446-2D88-A3A6-2A8012A1FEC7}"/>
              </a:ext>
            </a:extLst>
          </p:cNvPr>
          <p:cNvPicPr>
            <a:picLocks noChangeAspect="1"/>
          </p:cNvPicPr>
          <p:nvPr/>
        </p:nvPicPr>
        <p:blipFill rotWithShape="1">
          <a:blip r:embed="rId6"/>
          <a:srcRect t="4528" b="4695"/>
          <a:stretch/>
        </p:blipFill>
        <p:spPr>
          <a:xfrm>
            <a:off x="4187053" y="3015050"/>
            <a:ext cx="2826780" cy="3299254"/>
          </a:xfrm>
          <a:prstGeom prst="rect">
            <a:avLst/>
          </a:prstGeom>
        </p:spPr>
      </p:pic>
    </p:spTree>
    <p:extLst>
      <p:ext uri="{BB962C8B-B14F-4D97-AF65-F5344CB8AC3E}">
        <p14:creationId xmlns:p14="http://schemas.microsoft.com/office/powerpoint/2010/main" val="297521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2" descr="Shape, rectang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12"/>
          <p:cNvSpPr txBox="1">
            <a:spLocks noGrp="1"/>
          </p:cNvSpPr>
          <p:nvPr>
            <p:ph type="title"/>
          </p:nvPr>
        </p:nvSpPr>
        <p:spPr>
          <a:xfrm>
            <a:off x="336721" y="-271854"/>
            <a:ext cx="1151855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dirty="0">
                <a:solidFill>
                  <a:schemeClr val="lt1"/>
                </a:solidFill>
                <a:latin typeface="Arial"/>
                <a:ea typeface="Arial"/>
                <a:cs typeface="Arial"/>
                <a:sym typeface="Arial"/>
              </a:rPr>
              <a:t>How to: Fixing Designs Made as Surfaces</a:t>
            </a:r>
            <a:endParaRPr b="1" dirty="0">
              <a:solidFill>
                <a:schemeClr val="lt1"/>
              </a:solidFill>
              <a:latin typeface="Arial"/>
              <a:ea typeface="Arial"/>
              <a:cs typeface="Arial"/>
              <a:sym typeface="Arial"/>
            </a:endParaRPr>
          </a:p>
        </p:txBody>
      </p:sp>
      <p:grpSp>
        <p:nvGrpSpPr>
          <p:cNvPr id="223" name="Google Shape;223;p12"/>
          <p:cNvGrpSpPr/>
          <p:nvPr/>
        </p:nvGrpSpPr>
        <p:grpSpPr>
          <a:xfrm>
            <a:off x="10983352" y="6400800"/>
            <a:ext cx="1118587" cy="457200"/>
            <a:chOff x="10884023" y="6417486"/>
            <a:chExt cx="1118587" cy="457200"/>
          </a:xfrm>
        </p:grpSpPr>
        <p:sp>
          <p:nvSpPr>
            <p:cNvPr id="224" name="Google Shape;224;p12"/>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225" name="Google Shape;225;p12"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sp>
        <p:nvSpPr>
          <p:cNvPr id="2" name="Google Shape;204;p10">
            <a:extLst>
              <a:ext uri="{FF2B5EF4-FFF2-40B4-BE49-F238E27FC236}">
                <a16:creationId xmlns:a16="http://schemas.microsoft.com/office/drawing/2014/main" id="{E6BA32EF-D5BE-40FB-C2D5-967E04B4479A}"/>
              </a:ext>
            </a:extLst>
          </p:cNvPr>
          <p:cNvSpPr txBox="1"/>
          <p:nvPr/>
        </p:nvSpPr>
        <p:spPr>
          <a:xfrm>
            <a:off x="186266" y="886721"/>
            <a:ext cx="1166901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dirty="0">
                <a:solidFill>
                  <a:srgbClr val="333333"/>
                </a:solidFill>
                <a:effectLst/>
                <a:latin typeface="Helvetica Neue" panose="02000503000000020004" pitchFamily="2" charset="0"/>
              </a:rPr>
              <a:t>The following steps will convert a surface body into a solid body.</a:t>
            </a:r>
            <a:endParaRPr lang="en-US" sz="1100" dirty="0">
              <a:solidFill>
                <a:schemeClr val="dk1"/>
              </a:solidFill>
              <a:latin typeface="Calibri"/>
              <a:ea typeface="Calibri"/>
              <a:cs typeface="Calibri"/>
              <a:sym typeface="Calibri"/>
            </a:endParaRPr>
          </a:p>
        </p:txBody>
      </p:sp>
      <p:sp>
        <p:nvSpPr>
          <p:cNvPr id="3" name="Google Shape;204;p10">
            <a:extLst>
              <a:ext uri="{FF2B5EF4-FFF2-40B4-BE49-F238E27FC236}">
                <a16:creationId xmlns:a16="http://schemas.microsoft.com/office/drawing/2014/main" id="{B1A44811-08A2-4964-E03D-81A7D9AC7B16}"/>
              </a:ext>
            </a:extLst>
          </p:cNvPr>
          <p:cNvSpPr txBox="1"/>
          <p:nvPr/>
        </p:nvSpPr>
        <p:spPr>
          <a:xfrm>
            <a:off x="186266" y="1788385"/>
            <a:ext cx="5670837" cy="923289"/>
          </a:xfrm>
          <a:prstGeom prst="rect">
            <a:avLst/>
          </a:prstGeom>
          <a:noFill/>
          <a:ln>
            <a:noFill/>
          </a:ln>
        </p:spPr>
        <p:txBody>
          <a:bodyPr spcFirstLastPara="1" wrap="square" lIns="91425" tIns="45700" rIns="91425" bIns="45700" anchor="t" anchorCtr="0">
            <a:spAutoFit/>
          </a:bodyPr>
          <a:lstStyle/>
          <a:p>
            <a:r>
              <a:rPr lang="en-US" sz="1800" b="0" i="0" dirty="0">
                <a:solidFill>
                  <a:srgbClr val="333333"/>
                </a:solidFill>
                <a:effectLst/>
                <a:latin typeface="Helvetica Neue" panose="02000503000000020004" pitchFamily="2" charset="0"/>
              </a:rPr>
              <a:t>1. Using the </a:t>
            </a:r>
            <a:r>
              <a:rPr lang="en-US" sz="1800" b="1" i="0" dirty="0">
                <a:solidFill>
                  <a:srgbClr val="333333"/>
                </a:solidFill>
                <a:effectLst/>
                <a:latin typeface="Helvetica Neue" panose="02000503000000020004" pitchFamily="2" charset="0"/>
              </a:rPr>
              <a:t>Patch</a:t>
            </a:r>
            <a:r>
              <a:rPr lang="en-US" sz="1800" b="0" i="0" dirty="0">
                <a:solidFill>
                  <a:srgbClr val="333333"/>
                </a:solidFill>
                <a:effectLst/>
                <a:latin typeface="Helvetica Neue" panose="02000503000000020004" pitchFamily="2" charset="0"/>
              </a:rPr>
              <a:t> under create, select an edge on one of the open faces and press </a:t>
            </a:r>
            <a:r>
              <a:rPr lang="en-US" sz="1800" b="1" i="0" dirty="0">
                <a:solidFill>
                  <a:srgbClr val="333333"/>
                </a:solidFill>
                <a:effectLst/>
                <a:latin typeface="Helvetica Neue" panose="02000503000000020004" pitchFamily="2" charset="0"/>
              </a:rPr>
              <a:t>OK</a:t>
            </a:r>
            <a:r>
              <a:rPr lang="en-US" sz="1800" b="0" i="0" dirty="0">
                <a:solidFill>
                  <a:srgbClr val="333333"/>
                </a:solidFill>
                <a:effectLst/>
                <a:latin typeface="Helvetica Neue" panose="02000503000000020004" pitchFamily="2" charset="0"/>
              </a:rPr>
              <a:t> on the window that appears on the right hand side.</a:t>
            </a:r>
            <a:endParaRPr lang="en-US" sz="1100" dirty="0">
              <a:solidFill>
                <a:schemeClr val="dk1"/>
              </a:solidFill>
              <a:latin typeface="Calibri"/>
              <a:ea typeface="Calibri"/>
              <a:cs typeface="Calibri"/>
              <a:sym typeface="Calibri"/>
            </a:endParaRPr>
          </a:p>
        </p:txBody>
      </p:sp>
      <p:pic>
        <p:nvPicPr>
          <p:cNvPr id="5" name="Picture 4" descr="A screenshot of a computer&#10;&#10;Description automatically generated">
            <a:extLst>
              <a:ext uri="{FF2B5EF4-FFF2-40B4-BE49-F238E27FC236}">
                <a16:creationId xmlns:a16="http://schemas.microsoft.com/office/drawing/2014/main" id="{7C1D391F-085F-7B9B-745D-6DC72EAF5666}"/>
              </a:ext>
            </a:extLst>
          </p:cNvPr>
          <p:cNvPicPr>
            <a:picLocks noChangeAspect="1"/>
          </p:cNvPicPr>
          <p:nvPr/>
        </p:nvPicPr>
        <p:blipFill>
          <a:blip r:embed="rId5"/>
          <a:stretch>
            <a:fillRect/>
          </a:stretch>
        </p:blipFill>
        <p:spPr>
          <a:xfrm>
            <a:off x="7262113" y="836669"/>
            <a:ext cx="4067228" cy="2773849"/>
          </a:xfrm>
          <a:prstGeom prst="rect">
            <a:avLst/>
          </a:prstGeom>
        </p:spPr>
      </p:pic>
      <p:sp>
        <p:nvSpPr>
          <p:cNvPr id="6" name="Google Shape;204;p10">
            <a:extLst>
              <a:ext uri="{FF2B5EF4-FFF2-40B4-BE49-F238E27FC236}">
                <a16:creationId xmlns:a16="http://schemas.microsoft.com/office/drawing/2014/main" id="{D45EF744-10C4-ECE6-F224-A53CBC76A0B6}"/>
              </a:ext>
            </a:extLst>
          </p:cNvPr>
          <p:cNvSpPr txBox="1"/>
          <p:nvPr/>
        </p:nvSpPr>
        <p:spPr>
          <a:xfrm>
            <a:off x="186265" y="3861547"/>
            <a:ext cx="5670837" cy="369291"/>
          </a:xfrm>
          <a:prstGeom prst="rect">
            <a:avLst/>
          </a:prstGeom>
          <a:noFill/>
          <a:ln>
            <a:noFill/>
          </a:ln>
        </p:spPr>
        <p:txBody>
          <a:bodyPr spcFirstLastPara="1" wrap="square" lIns="91425" tIns="45700" rIns="91425" bIns="45700" anchor="t" anchorCtr="0">
            <a:spAutoFit/>
          </a:bodyPr>
          <a:lstStyle/>
          <a:p>
            <a:r>
              <a:rPr lang="en-US" sz="1800" b="0" i="0" dirty="0">
                <a:solidFill>
                  <a:srgbClr val="333333"/>
                </a:solidFill>
                <a:effectLst/>
                <a:latin typeface="Helvetica Neue" panose="02000503000000020004" pitchFamily="2" charset="0"/>
              </a:rPr>
              <a:t>2. Repeat Step 1 for the other open face</a:t>
            </a:r>
            <a:r>
              <a:rPr lang="en-US" sz="1400" b="0" i="0" dirty="0">
                <a:solidFill>
                  <a:srgbClr val="333333"/>
                </a:solidFill>
                <a:effectLst/>
                <a:latin typeface="Helvetica Neue" panose="02000503000000020004" pitchFamily="2" charset="0"/>
              </a:rPr>
              <a:t>.</a:t>
            </a:r>
            <a:endParaRPr lang="en-US" sz="1100" dirty="0">
              <a:solidFill>
                <a:schemeClr val="dk1"/>
              </a:solidFill>
              <a:latin typeface="Calibri"/>
              <a:ea typeface="Calibri"/>
              <a:cs typeface="Calibri"/>
              <a:sym typeface="Calibri"/>
            </a:endParaRPr>
          </a:p>
        </p:txBody>
      </p:sp>
      <p:pic>
        <p:nvPicPr>
          <p:cNvPr id="8" name="Picture 7" descr="A screenshot of a computer&#10;&#10;Description automatically generated">
            <a:extLst>
              <a:ext uri="{FF2B5EF4-FFF2-40B4-BE49-F238E27FC236}">
                <a16:creationId xmlns:a16="http://schemas.microsoft.com/office/drawing/2014/main" id="{5E84FF84-3568-CBAA-C4A5-F441F3E4868E}"/>
              </a:ext>
            </a:extLst>
          </p:cNvPr>
          <p:cNvPicPr>
            <a:picLocks noChangeAspect="1"/>
          </p:cNvPicPr>
          <p:nvPr/>
        </p:nvPicPr>
        <p:blipFill>
          <a:blip r:embed="rId6"/>
          <a:stretch>
            <a:fillRect/>
          </a:stretch>
        </p:blipFill>
        <p:spPr>
          <a:xfrm>
            <a:off x="7742532" y="3752781"/>
            <a:ext cx="3586809" cy="2505755"/>
          </a:xfrm>
          <a:prstGeom prst="rect">
            <a:avLst/>
          </a:prstGeom>
        </p:spPr>
      </p:pic>
    </p:spTree>
    <p:extLst>
      <p:ext uri="{BB962C8B-B14F-4D97-AF65-F5344CB8AC3E}">
        <p14:creationId xmlns:p14="http://schemas.microsoft.com/office/powerpoint/2010/main" val="372260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2" descr="Shape, rectang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1" name="Google Shape;221;p12"/>
          <p:cNvSpPr txBox="1">
            <a:spLocks noGrp="1"/>
          </p:cNvSpPr>
          <p:nvPr>
            <p:ph type="title"/>
          </p:nvPr>
        </p:nvSpPr>
        <p:spPr>
          <a:xfrm>
            <a:off x="336721" y="-271854"/>
            <a:ext cx="1151855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dirty="0">
                <a:solidFill>
                  <a:schemeClr val="lt1"/>
                </a:solidFill>
                <a:latin typeface="Arial"/>
                <a:ea typeface="Arial"/>
                <a:cs typeface="Arial"/>
                <a:sym typeface="Arial"/>
              </a:rPr>
              <a:t>How to: Fixing Designs Made as Surfaces</a:t>
            </a:r>
            <a:endParaRPr b="1" dirty="0">
              <a:solidFill>
                <a:schemeClr val="lt1"/>
              </a:solidFill>
              <a:latin typeface="Arial"/>
              <a:ea typeface="Arial"/>
              <a:cs typeface="Arial"/>
              <a:sym typeface="Arial"/>
            </a:endParaRPr>
          </a:p>
        </p:txBody>
      </p:sp>
      <p:grpSp>
        <p:nvGrpSpPr>
          <p:cNvPr id="223" name="Google Shape;223;p12"/>
          <p:cNvGrpSpPr/>
          <p:nvPr/>
        </p:nvGrpSpPr>
        <p:grpSpPr>
          <a:xfrm>
            <a:off x="10983352" y="6400800"/>
            <a:ext cx="1118587" cy="457200"/>
            <a:chOff x="10884023" y="6417486"/>
            <a:chExt cx="1118587" cy="457200"/>
          </a:xfrm>
        </p:grpSpPr>
        <p:sp>
          <p:nvSpPr>
            <p:cNvPr id="224" name="Google Shape;224;p12"/>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225" name="Google Shape;225;p12"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sp>
        <p:nvSpPr>
          <p:cNvPr id="3" name="Google Shape;204;p10">
            <a:extLst>
              <a:ext uri="{FF2B5EF4-FFF2-40B4-BE49-F238E27FC236}">
                <a16:creationId xmlns:a16="http://schemas.microsoft.com/office/drawing/2014/main" id="{B1A44811-08A2-4964-E03D-81A7D9AC7B16}"/>
              </a:ext>
            </a:extLst>
          </p:cNvPr>
          <p:cNvSpPr txBox="1"/>
          <p:nvPr/>
        </p:nvSpPr>
        <p:spPr>
          <a:xfrm>
            <a:off x="186266" y="1788385"/>
            <a:ext cx="5670837" cy="1200288"/>
          </a:xfrm>
          <a:prstGeom prst="rect">
            <a:avLst/>
          </a:prstGeom>
          <a:noFill/>
          <a:ln>
            <a:noFill/>
          </a:ln>
        </p:spPr>
        <p:txBody>
          <a:bodyPr spcFirstLastPara="1" wrap="square" lIns="91425" tIns="45700" rIns="91425" bIns="45700" anchor="t" anchorCtr="0">
            <a:spAutoFit/>
          </a:bodyPr>
          <a:lstStyle/>
          <a:p>
            <a:r>
              <a:rPr lang="en-US" sz="1800" b="0" i="0" dirty="0">
                <a:solidFill>
                  <a:srgbClr val="333333"/>
                </a:solidFill>
                <a:effectLst/>
                <a:latin typeface="Helvetica Neue" panose="02000503000000020004" pitchFamily="2" charset="0"/>
              </a:rPr>
              <a:t>3. Once all the sides have been fully enclosed, select the </a:t>
            </a:r>
            <a:r>
              <a:rPr lang="en-US" sz="1800" b="1" i="0" dirty="0">
                <a:solidFill>
                  <a:srgbClr val="333333"/>
                </a:solidFill>
                <a:effectLst/>
                <a:latin typeface="Helvetica Neue" panose="02000503000000020004" pitchFamily="2" charset="0"/>
              </a:rPr>
              <a:t>Stitch</a:t>
            </a:r>
            <a:r>
              <a:rPr lang="en-US" sz="1800" b="0" i="0" dirty="0">
                <a:solidFill>
                  <a:srgbClr val="333333"/>
                </a:solidFill>
                <a:effectLst/>
                <a:latin typeface="Helvetica Neue" panose="02000503000000020004" pitchFamily="2" charset="0"/>
              </a:rPr>
              <a:t> tool under modify and select all the faces. For </a:t>
            </a:r>
            <a:r>
              <a:rPr lang="en-US" sz="1800" b="1" i="0" dirty="0">
                <a:solidFill>
                  <a:srgbClr val="333333"/>
                </a:solidFill>
                <a:effectLst/>
                <a:latin typeface="Helvetica Neue" panose="02000503000000020004" pitchFamily="2" charset="0"/>
              </a:rPr>
              <a:t>Operation</a:t>
            </a:r>
            <a:r>
              <a:rPr lang="en-US" sz="1800" b="0" i="0" dirty="0">
                <a:solidFill>
                  <a:srgbClr val="333333"/>
                </a:solidFill>
                <a:effectLst/>
                <a:latin typeface="Helvetica Neue" panose="02000503000000020004" pitchFamily="2" charset="0"/>
              </a:rPr>
              <a:t>, select </a:t>
            </a:r>
            <a:r>
              <a:rPr lang="en-US" sz="1800" b="1" i="0" dirty="0">
                <a:solidFill>
                  <a:srgbClr val="333333"/>
                </a:solidFill>
                <a:effectLst/>
                <a:latin typeface="Helvetica Neue" panose="02000503000000020004" pitchFamily="2" charset="0"/>
              </a:rPr>
              <a:t>Join</a:t>
            </a:r>
            <a:r>
              <a:rPr lang="en-US" sz="1800" b="0" i="0" dirty="0">
                <a:solidFill>
                  <a:srgbClr val="333333"/>
                </a:solidFill>
                <a:effectLst/>
                <a:latin typeface="Helvetica Neue" panose="02000503000000020004" pitchFamily="2" charset="0"/>
              </a:rPr>
              <a:t> to combine the faces into a solid body and then select </a:t>
            </a:r>
            <a:r>
              <a:rPr lang="en-US" sz="1800" b="1" i="0" dirty="0">
                <a:solidFill>
                  <a:srgbClr val="333333"/>
                </a:solidFill>
                <a:effectLst/>
                <a:latin typeface="Helvetica Neue" panose="02000503000000020004" pitchFamily="2" charset="0"/>
              </a:rPr>
              <a:t>OK</a:t>
            </a:r>
            <a:r>
              <a:rPr lang="en-US" sz="1800" b="0" i="0" dirty="0">
                <a:solidFill>
                  <a:srgbClr val="333333"/>
                </a:solidFill>
                <a:effectLst/>
                <a:latin typeface="Helvetica Neue" panose="02000503000000020004" pitchFamily="2" charset="0"/>
              </a:rPr>
              <a:t>. </a:t>
            </a:r>
            <a:endParaRPr lang="en-US" sz="1100" dirty="0">
              <a:solidFill>
                <a:schemeClr val="dk1"/>
              </a:solidFill>
              <a:latin typeface="Calibri"/>
              <a:ea typeface="Calibri"/>
              <a:cs typeface="Calibri"/>
              <a:sym typeface="Calibri"/>
            </a:endParaRPr>
          </a:p>
        </p:txBody>
      </p:sp>
      <p:sp>
        <p:nvSpPr>
          <p:cNvPr id="6" name="Google Shape;204;p10">
            <a:extLst>
              <a:ext uri="{FF2B5EF4-FFF2-40B4-BE49-F238E27FC236}">
                <a16:creationId xmlns:a16="http://schemas.microsoft.com/office/drawing/2014/main" id="{D45EF744-10C4-ECE6-F224-A53CBC76A0B6}"/>
              </a:ext>
            </a:extLst>
          </p:cNvPr>
          <p:cNvSpPr txBox="1"/>
          <p:nvPr/>
        </p:nvSpPr>
        <p:spPr>
          <a:xfrm>
            <a:off x="186265" y="3861547"/>
            <a:ext cx="5670837" cy="646290"/>
          </a:xfrm>
          <a:prstGeom prst="rect">
            <a:avLst/>
          </a:prstGeom>
          <a:noFill/>
          <a:ln>
            <a:noFill/>
          </a:ln>
        </p:spPr>
        <p:txBody>
          <a:bodyPr spcFirstLastPara="1" wrap="square" lIns="91425" tIns="45700" rIns="91425" bIns="45700" anchor="t" anchorCtr="0">
            <a:spAutoFit/>
          </a:bodyPr>
          <a:lstStyle/>
          <a:p>
            <a:r>
              <a:rPr lang="en-US" sz="1800" b="0" i="0" dirty="0">
                <a:solidFill>
                  <a:srgbClr val="333333"/>
                </a:solidFill>
                <a:effectLst/>
                <a:latin typeface="Helvetica Neue" panose="02000503000000020004" pitchFamily="2" charset="0"/>
              </a:rPr>
              <a:t>4. The changes can be confirmed by looking at the bodies in the file</a:t>
            </a:r>
            <a:r>
              <a:rPr lang="en-US" sz="1400" b="0" i="0" dirty="0">
                <a:solidFill>
                  <a:srgbClr val="333333"/>
                </a:solidFill>
                <a:effectLst/>
                <a:latin typeface="Helvetica Neue" panose="02000503000000020004" pitchFamily="2" charset="0"/>
              </a:rPr>
              <a:t>.</a:t>
            </a:r>
            <a:endParaRPr lang="en-US" sz="1100" dirty="0">
              <a:solidFill>
                <a:schemeClr val="dk1"/>
              </a:solidFill>
              <a:latin typeface="Calibri"/>
              <a:ea typeface="Calibri"/>
              <a:cs typeface="Calibri"/>
              <a:sym typeface="Calibri"/>
            </a:endParaRPr>
          </a:p>
        </p:txBody>
      </p:sp>
      <p:pic>
        <p:nvPicPr>
          <p:cNvPr id="7" name="Picture 6" descr="A screen shot of a blue box&#10;&#10;Description automatically generated">
            <a:extLst>
              <a:ext uri="{FF2B5EF4-FFF2-40B4-BE49-F238E27FC236}">
                <a16:creationId xmlns:a16="http://schemas.microsoft.com/office/drawing/2014/main" id="{7F84994B-88C1-BB47-8077-FB208024FF72}"/>
              </a:ext>
            </a:extLst>
          </p:cNvPr>
          <p:cNvPicPr>
            <a:picLocks noChangeAspect="1"/>
          </p:cNvPicPr>
          <p:nvPr/>
        </p:nvPicPr>
        <p:blipFill>
          <a:blip r:embed="rId5"/>
          <a:stretch>
            <a:fillRect/>
          </a:stretch>
        </p:blipFill>
        <p:spPr>
          <a:xfrm>
            <a:off x="6992895" y="840083"/>
            <a:ext cx="3578311" cy="3096892"/>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DBDEBA9-B2F3-53DC-D2A6-01898AF2BCFB}"/>
              </a:ext>
            </a:extLst>
          </p:cNvPr>
          <p:cNvPicPr>
            <a:picLocks noChangeAspect="1"/>
          </p:cNvPicPr>
          <p:nvPr/>
        </p:nvPicPr>
        <p:blipFill>
          <a:blip r:embed="rId6"/>
          <a:stretch>
            <a:fillRect/>
          </a:stretch>
        </p:blipFill>
        <p:spPr>
          <a:xfrm>
            <a:off x="7188602" y="4104048"/>
            <a:ext cx="3186895" cy="1913869"/>
          </a:xfrm>
          <a:prstGeom prst="rect">
            <a:avLst/>
          </a:prstGeom>
        </p:spPr>
      </p:pic>
    </p:spTree>
    <p:extLst>
      <p:ext uri="{BB962C8B-B14F-4D97-AF65-F5344CB8AC3E}">
        <p14:creationId xmlns:p14="http://schemas.microsoft.com/office/powerpoint/2010/main" val="42001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body" idx="1"/>
          </p:nvPr>
        </p:nvSpPr>
        <p:spPr>
          <a:xfrm>
            <a:off x="1163528" y="0"/>
            <a:ext cx="9571789" cy="731520"/>
          </a:xfrm>
          <a:prstGeom prst="rect">
            <a:avLst/>
          </a:prstGeom>
          <a:no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chemeClr val="lt1"/>
              </a:buClr>
              <a:buSzPts val="4400"/>
              <a:buFont typeface="Arial"/>
              <a:buNone/>
            </a:pPr>
            <a:r>
              <a:rPr lang="en-US">
                <a:latin typeface="Arial"/>
                <a:ea typeface="Arial"/>
                <a:cs typeface="Arial"/>
                <a:sym typeface="Arial"/>
              </a:rPr>
              <a:t>Overview</a:t>
            </a:r>
            <a:endParaRPr/>
          </a:p>
        </p:txBody>
      </p:sp>
      <p:sp>
        <p:nvSpPr>
          <p:cNvPr id="110" name="Google Shape;110;p2"/>
          <p:cNvSpPr txBox="1">
            <a:spLocks noGrp="1"/>
          </p:cNvSpPr>
          <p:nvPr>
            <p:ph type="body" idx="2"/>
          </p:nvPr>
        </p:nvSpPr>
        <p:spPr>
          <a:xfrm>
            <a:off x="364041" y="861140"/>
            <a:ext cx="11463900" cy="5135700"/>
          </a:xfrm>
          <a:prstGeom prst="rect">
            <a:avLst/>
          </a:prstGeom>
          <a:noFill/>
          <a:ln>
            <a:noFill/>
          </a:ln>
        </p:spPr>
        <p:txBody>
          <a:bodyPr spcFirstLastPara="1" wrap="square" lIns="91425" tIns="45700" rIns="91425" bIns="45700" anchor="ctr" anchorCtr="0">
            <a:normAutofit fontScale="92500" lnSpcReduction="20000"/>
          </a:bodyPr>
          <a:lstStyle/>
          <a:p>
            <a:pPr marL="1143000" lvl="1" indent="-216852" algn="l" rtl="0">
              <a:lnSpc>
                <a:spcPct val="150000"/>
              </a:lnSpc>
              <a:spcBef>
                <a:spcPts val="0"/>
              </a:spcBef>
              <a:spcAft>
                <a:spcPts val="0"/>
              </a:spcAft>
              <a:buClr>
                <a:schemeClr val="dk1"/>
              </a:buClr>
              <a:buSzPct val="100000"/>
              <a:buChar char="•"/>
            </a:pPr>
            <a:r>
              <a:rPr lang="en-US" sz="3000">
                <a:latin typeface="Arial"/>
                <a:ea typeface="Arial"/>
                <a:cs typeface="Arial"/>
                <a:sym typeface="Arial"/>
              </a:rPr>
              <a:t>Workspace</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Sketch</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Fillet</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Model</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Loft/Sweep</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Read Stress Test Results</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Start a Project</a:t>
            </a:r>
            <a:endParaRPr sz="3000"/>
          </a:p>
          <a:p>
            <a:pPr marL="1143000" lvl="1" indent="-216852" algn="l" rtl="0">
              <a:lnSpc>
                <a:spcPct val="150000"/>
              </a:lnSpc>
              <a:spcBef>
                <a:spcPts val="500"/>
              </a:spcBef>
              <a:spcAft>
                <a:spcPts val="0"/>
              </a:spcAft>
              <a:buClr>
                <a:schemeClr val="dk1"/>
              </a:buClr>
              <a:buSzPct val="100000"/>
              <a:buChar char="•"/>
            </a:pPr>
            <a:r>
              <a:rPr lang="en-US" sz="3000">
                <a:latin typeface="Arial"/>
                <a:ea typeface="Arial"/>
                <a:cs typeface="Arial"/>
                <a:sym typeface="Arial"/>
              </a:rPr>
              <a:t>Open Properties Tab</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5723" y="0"/>
            <a:ext cx="12192000" cy="6858000"/>
          </a:xfrm>
          <a:prstGeom prst="rect">
            <a:avLst/>
          </a:prstGeom>
          <a:noFill/>
          <a:ln>
            <a:noFill/>
          </a:ln>
        </p:spPr>
      </p:pic>
      <p:sp>
        <p:nvSpPr>
          <p:cNvPr id="116" name="Google Shape;116;p3"/>
          <p:cNvSpPr txBox="1">
            <a:spLocks noGrp="1"/>
          </p:cNvSpPr>
          <p:nvPr>
            <p:ph type="title"/>
          </p:nvPr>
        </p:nvSpPr>
        <p:spPr>
          <a:xfrm>
            <a:off x="832477" y="-75762"/>
            <a:ext cx="10515600" cy="9331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Intro to Workspace</a:t>
            </a:r>
            <a:endParaRPr/>
          </a:p>
        </p:txBody>
      </p:sp>
      <p:sp>
        <p:nvSpPr>
          <p:cNvPr id="117" name="Google Shape;117;p3"/>
          <p:cNvSpPr txBox="1"/>
          <p:nvPr/>
        </p:nvSpPr>
        <p:spPr>
          <a:xfrm>
            <a:off x="2700098" y="1208871"/>
            <a:ext cx="9218898" cy="47705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333333"/>
                </a:solidFill>
                <a:latin typeface="Arial"/>
                <a:ea typeface="Arial"/>
                <a:cs typeface="Arial"/>
                <a:sym typeface="Arial"/>
              </a:rPr>
              <a:t>7 Workspaces:</a:t>
            </a:r>
            <a:endParaRPr/>
          </a:p>
          <a:p>
            <a:pPr marL="285750" marR="0" lvl="0" indent="-285750" algn="l" rtl="0">
              <a:spcBef>
                <a:spcPts val="0"/>
              </a:spcBef>
              <a:spcAft>
                <a:spcPts val="0"/>
              </a:spcAft>
              <a:buClr>
                <a:srgbClr val="000000"/>
              </a:buClr>
              <a:buSzPts val="2400"/>
              <a:buFont typeface="Arial"/>
              <a:buChar char="•"/>
            </a:pPr>
            <a:r>
              <a:rPr lang="en-US" sz="2400" b="1" i="0" u="sng">
                <a:solidFill>
                  <a:srgbClr val="000000"/>
                </a:solidFill>
                <a:latin typeface="Arial"/>
                <a:ea typeface="Arial"/>
                <a:cs typeface="Arial"/>
                <a:sym typeface="Arial"/>
              </a:rPr>
              <a:t>Design: </a:t>
            </a:r>
            <a:r>
              <a:rPr lang="en-US" sz="2400" b="0" i="0">
                <a:solidFill>
                  <a:srgbClr val="000000"/>
                </a:solidFill>
                <a:latin typeface="Arial"/>
                <a:ea typeface="Arial"/>
                <a:cs typeface="Arial"/>
                <a:sym typeface="Arial"/>
              </a:rPr>
              <a:t>For drawing 3D models and surfaces</a:t>
            </a:r>
            <a:endParaRPr/>
          </a:p>
          <a:p>
            <a:pPr marL="285750" marR="0" lvl="0" indent="-285750" algn="l" rtl="0">
              <a:spcBef>
                <a:spcPts val="0"/>
              </a:spcBef>
              <a:spcAft>
                <a:spcPts val="0"/>
              </a:spcAft>
              <a:buClr>
                <a:srgbClr val="000000"/>
              </a:buClr>
              <a:buSzPts val="2400"/>
              <a:buFont typeface="Arial"/>
              <a:buChar char="•"/>
            </a:pPr>
            <a:r>
              <a:rPr lang="en-US" sz="2400" b="1" i="0" u="sng">
                <a:solidFill>
                  <a:srgbClr val="000000"/>
                </a:solidFill>
                <a:latin typeface="Arial"/>
                <a:ea typeface="Arial"/>
                <a:cs typeface="Arial"/>
                <a:sym typeface="Arial"/>
              </a:rPr>
              <a:t>Generative Design: </a:t>
            </a:r>
            <a:r>
              <a:rPr lang="en-US" sz="2400" i="0">
                <a:solidFill>
                  <a:srgbClr val="000000"/>
                </a:solidFill>
                <a:latin typeface="Arial"/>
                <a:ea typeface="Arial"/>
                <a:cs typeface="Arial"/>
                <a:sym typeface="Arial"/>
              </a:rPr>
              <a:t>A f</a:t>
            </a:r>
            <a:r>
              <a:rPr lang="en-US" sz="2400" b="0" i="0">
                <a:solidFill>
                  <a:srgbClr val="000000"/>
                </a:solidFill>
                <a:latin typeface="Arial"/>
                <a:ea typeface="Arial"/>
                <a:cs typeface="Arial"/>
                <a:sym typeface="Arial"/>
              </a:rPr>
              <a:t>orm of artificial intelligence to output efficient design</a:t>
            </a:r>
            <a:endParaRPr/>
          </a:p>
          <a:p>
            <a:pPr marL="285750" marR="0" lvl="0" indent="-285750" algn="l" rtl="0">
              <a:spcBef>
                <a:spcPts val="0"/>
              </a:spcBef>
              <a:spcAft>
                <a:spcPts val="0"/>
              </a:spcAft>
              <a:buClr>
                <a:srgbClr val="000000"/>
              </a:buClr>
              <a:buSzPts val="2400"/>
              <a:buFont typeface="Arial"/>
              <a:buChar char="•"/>
            </a:pPr>
            <a:r>
              <a:rPr lang="en-US" sz="2400" b="1" i="0" u="sng">
                <a:solidFill>
                  <a:srgbClr val="000000"/>
                </a:solidFill>
                <a:latin typeface="Arial"/>
                <a:ea typeface="Arial"/>
                <a:cs typeface="Arial"/>
                <a:sym typeface="Arial"/>
              </a:rPr>
              <a:t>Render:</a:t>
            </a:r>
            <a:r>
              <a:rPr lang="en-US" sz="2400" b="0" i="0">
                <a:solidFill>
                  <a:srgbClr val="000000"/>
                </a:solidFill>
                <a:latin typeface="Arial"/>
                <a:ea typeface="Arial"/>
                <a:cs typeface="Arial"/>
                <a:sym typeface="Arial"/>
              </a:rPr>
              <a:t> Create photorealistic renderings of components and products.</a:t>
            </a:r>
            <a:endParaRPr/>
          </a:p>
          <a:p>
            <a:pPr marL="285750" marR="0" lvl="0" indent="-285750" algn="l" rtl="0">
              <a:spcBef>
                <a:spcPts val="0"/>
              </a:spcBef>
              <a:spcAft>
                <a:spcPts val="0"/>
              </a:spcAft>
              <a:buClr>
                <a:srgbClr val="000000"/>
              </a:buClr>
              <a:buSzPts val="2400"/>
              <a:buFont typeface="Arial"/>
              <a:buChar char="•"/>
            </a:pPr>
            <a:r>
              <a:rPr lang="en-US" sz="2400" b="1" i="0" u="sng">
                <a:solidFill>
                  <a:srgbClr val="000000"/>
                </a:solidFill>
                <a:latin typeface="Arial"/>
                <a:ea typeface="Arial"/>
                <a:cs typeface="Arial"/>
                <a:sym typeface="Arial"/>
              </a:rPr>
              <a:t>Animation:</a:t>
            </a:r>
            <a:r>
              <a:rPr lang="en-US" sz="2400" b="0" i="0">
                <a:solidFill>
                  <a:srgbClr val="000000"/>
                </a:solidFill>
                <a:latin typeface="Arial"/>
                <a:ea typeface="Arial"/>
                <a:cs typeface="Arial"/>
                <a:sym typeface="Arial"/>
              </a:rPr>
              <a:t> Animate assemblies to see if they function as expected or to show functionality</a:t>
            </a:r>
            <a:endParaRPr/>
          </a:p>
          <a:p>
            <a:pPr marL="285750" marR="0" lvl="0" indent="-285750" algn="l" rtl="0">
              <a:spcBef>
                <a:spcPts val="0"/>
              </a:spcBef>
              <a:spcAft>
                <a:spcPts val="0"/>
              </a:spcAft>
              <a:buClr>
                <a:srgbClr val="000000"/>
              </a:buClr>
              <a:buSzPts val="2400"/>
              <a:buFont typeface="Arial"/>
              <a:buChar char="•"/>
            </a:pPr>
            <a:r>
              <a:rPr lang="en-US" sz="2400" b="1" i="0" u="sng">
                <a:solidFill>
                  <a:srgbClr val="000000"/>
                </a:solidFill>
                <a:latin typeface="Arial"/>
                <a:ea typeface="Arial"/>
                <a:cs typeface="Arial"/>
                <a:sym typeface="Arial"/>
              </a:rPr>
              <a:t>Simulation:</a:t>
            </a:r>
            <a:r>
              <a:rPr lang="en-US" sz="2400" b="1" i="0">
                <a:solidFill>
                  <a:srgbClr val="000000"/>
                </a:solidFill>
                <a:latin typeface="Arial"/>
                <a:ea typeface="Arial"/>
                <a:cs typeface="Arial"/>
                <a:sym typeface="Arial"/>
              </a:rPr>
              <a:t> </a:t>
            </a:r>
            <a:r>
              <a:rPr lang="en-US" sz="2400" b="0" i="0">
                <a:solidFill>
                  <a:srgbClr val="000000"/>
                </a:solidFill>
                <a:latin typeface="Arial"/>
                <a:ea typeface="Arial"/>
                <a:cs typeface="Arial"/>
                <a:sym typeface="Arial"/>
              </a:rPr>
              <a:t>to perform various stress analyses on the designs</a:t>
            </a:r>
            <a:endParaRPr/>
          </a:p>
          <a:p>
            <a:pPr marL="285750" marR="0" lvl="0" indent="-285750" algn="l" rtl="0">
              <a:spcBef>
                <a:spcPts val="0"/>
              </a:spcBef>
              <a:spcAft>
                <a:spcPts val="0"/>
              </a:spcAft>
              <a:buClr>
                <a:srgbClr val="000000"/>
              </a:buClr>
              <a:buSzPts val="2400"/>
              <a:buFont typeface="Arial"/>
              <a:buChar char="•"/>
            </a:pPr>
            <a:r>
              <a:rPr lang="en-US" sz="2400" b="1" i="0" u="sng">
                <a:solidFill>
                  <a:srgbClr val="000000"/>
                </a:solidFill>
                <a:latin typeface="Arial"/>
                <a:ea typeface="Arial"/>
                <a:cs typeface="Arial"/>
                <a:sym typeface="Arial"/>
              </a:rPr>
              <a:t>Manufacture:</a:t>
            </a:r>
            <a:r>
              <a:rPr lang="en-US" sz="2400" b="0" i="0" u="sng">
                <a:solidFill>
                  <a:srgbClr val="000000"/>
                </a:solidFill>
                <a:latin typeface="Arial"/>
                <a:ea typeface="Arial"/>
                <a:cs typeface="Arial"/>
                <a:sym typeface="Arial"/>
              </a:rPr>
              <a:t> </a:t>
            </a:r>
            <a:r>
              <a:rPr lang="en-US" sz="2400" b="0" i="0">
                <a:solidFill>
                  <a:srgbClr val="000000"/>
                </a:solidFill>
                <a:latin typeface="Arial"/>
                <a:ea typeface="Arial"/>
                <a:cs typeface="Arial"/>
                <a:sym typeface="Arial"/>
              </a:rPr>
              <a:t>to assist with manufacturing the part on </a:t>
            </a:r>
            <a:r>
              <a:rPr lang="en-US" sz="2400" b="0" i="0">
                <a:solidFill>
                  <a:schemeClr val="dk1"/>
                </a:solidFill>
                <a:latin typeface="Arial"/>
                <a:ea typeface="Arial"/>
                <a:cs typeface="Arial"/>
                <a:sym typeface="Arial"/>
              </a:rPr>
              <a:t>various </a:t>
            </a:r>
            <a:r>
              <a:rPr lang="en-US" sz="2400" i="0" u="none" strike="noStrike">
                <a:solidFill>
                  <a:schemeClr val="dk1"/>
                </a:solidFill>
                <a:latin typeface="Arial"/>
                <a:ea typeface="Arial"/>
                <a:cs typeface="Arial"/>
                <a:sym typeface="Arial"/>
              </a:rPr>
              <a:t>digital fabrication tools</a:t>
            </a:r>
            <a:endParaRPr sz="2400" i="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n-US" sz="2400" b="1" i="0" u="sng">
                <a:solidFill>
                  <a:schemeClr val="dk1"/>
                </a:solidFill>
                <a:latin typeface="Arial"/>
                <a:ea typeface="Arial"/>
                <a:cs typeface="Arial"/>
                <a:sym typeface="Arial"/>
              </a:rPr>
              <a:t>Drawing:</a:t>
            </a:r>
            <a:r>
              <a:rPr lang="en-US" sz="2400" b="0" i="0" u="sng">
                <a:solidFill>
                  <a:schemeClr val="dk1"/>
                </a:solidFill>
                <a:latin typeface="Arial"/>
                <a:ea typeface="Arial"/>
                <a:cs typeface="Arial"/>
                <a:sym typeface="Arial"/>
              </a:rPr>
              <a:t> </a:t>
            </a:r>
            <a:r>
              <a:rPr lang="en-US" sz="2400" b="0" i="0">
                <a:solidFill>
                  <a:schemeClr val="dk1"/>
                </a:solidFill>
                <a:latin typeface="Arial"/>
                <a:ea typeface="Arial"/>
                <a:cs typeface="Arial"/>
                <a:sym typeface="Arial"/>
              </a:rPr>
              <a:t>Create shop drawings of designs for manufacturing</a:t>
            </a:r>
            <a:endParaRPr sz="2400" b="0" i="0">
              <a:solidFill>
                <a:srgbClr val="000000"/>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p:txBody>
      </p:sp>
      <p:grpSp>
        <p:nvGrpSpPr>
          <p:cNvPr id="118" name="Google Shape;118;p3"/>
          <p:cNvGrpSpPr/>
          <p:nvPr/>
        </p:nvGrpSpPr>
        <p:grpSpPr>
          <a:xfrm>
            <a:off x="10983352" y="6400800"/>
            <a:ext cx="1118587" cy="457200"/>
            <a:chOff x="10884023" y="6417486"/>
            <a:chExt cx="1118587" cy="457200"/>
          </a:xfrm>
        </p:grpSpPr>
        <p:sp>
          <p:nvSpPr>
            <p:cNvPr id="119" name="Google Shape;119;p3"/>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20" name="Google Shape;120;p3"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121" name="Google Shape;121;p3"/>
          <p:cNvPicPr preferRelativeResize="0"/>
          <p:nvPr/>
        </p:nvPicPr>
        <p:blipFill rotWithShape="1">
          <a:blip r:embed="rId5">
            <a:alphaModFix/>
          </a:blip>
          <a:srcRect r="74232"/>
          <a:stretch/>
        </p:blipFill>
        <p:spPr>
          <a:xfrm>
            <a:off x="376450" y="900788"/>
            <a:ext cx="1892426" cy="5386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a:stretch/>
        </p:blipFill>
        <p:spPr>
          <a:xfrm>
            <a:off x="-5723" y="0"/>
            <a:ext cx="12192000" cy="6858000"/>
          </a:xfrm>
          <a:prstGeom prst="rect">
            <a:avLst/>
          </a:prstGeom>
          <a:noFill/>
          <a:ln>
            <a:noFill/>
          </a:ln>
        </p:spPr>
      </p:pic>
      <p:sp>
        <p:nvSpPr>
          <p:cNvPr id="127" name="Google Shape;127;p4"/>
          <p:cNvSpPr txBox="1">
            <a:spLocks noGrp="1"/>
          </p:cNvSpPr>
          <p:nvPr>
            <p:ph type="title"/>
          </p:nvPr>
        </p:nvSpPr>
        <p:spPr>
          <a:xfrm>
            <a:off x="832477" y="-75762"/>
            <a:ext cx="10515600" cy="9331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Sketch</a:t>
            </a:r>
            <a:endParaRPr/>
          </a:p>
        </p:txBody>
      </p:sp>
      <p:pic>
        <p:nvPicPr>
          <p:cNvPr id="128" name="Google Shape;128;p4"/>
          <p:cNvPicPr preferRelativeResize="0"/>
          <p:nvPr/>
        </p:nvPicPr>
        <p:blipFill rotWithShape="1">
          <a:blip r:embed="rId4">
            <a:alphaModFix/>
          </a:blip>
          <a:srcRect/>
          <a:stretch/>
        </p:blipFill>
        <p:spPr>
          <a:xfrm>
            <a:off x="143608" y="829196"/>
            <a:ext cx="9916465" cy="5569748"/>
          </a:xfrm>
          <a:prstGeom prst="rect">
            <a:avLst/>
          </a:prstGeom>
          <a:noFill/>
          <a:ln>
            <a:noFill/>
          </a:ln>
        </p:spPr>
      </p:pic>
      <p:grpSp>
        <p:nvGrpSpPr>
          <p:cNvPr id="129" name="Google Shape;129;p4"/>
          <p:cNvGrpSpPr/>
          <p:nvPr/>
        </p:nvGrpSpPr>
        <p:grpSpPr>
          <a:xfrm>
            <a:off x="10983352" y="6400800"/>
            <a:ext cx="1118587" cy="457200"/>
            <a:chOff x="10884023" y="6417486"/>
            <a:chExt cx="1118587" cy="457200"/>
          </a:xfrm>
        </p:grpSpPr>
        <p:sp>
          <p:nvSpPr>
            <p:cNvPr id="130" name="Google Shape;130;p4"/>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31" name="Google Shape;131;p4" descr="A picture containing drawing&#10;&#10;Description automatically generated"/>
            <p:cNvPicPr preferRelativeResize="0"/>
            <p:nvPr/>
          </p:nvPicPr>
          <p:blipFill rotWithShape="1">
            <a:blip r:embed="rId5">
              <a:alphaModFix/>
            </a:blip>
            <a:srcRect/>
            <a:stretch/>
          </p:blipFill>
          <p:spPr>
            <a:xfrm>
              <a:off x="10963862" y="6501632"/>
              <a:ext cx="949972" cy="260056"/>
            </a:xfrm>
            <a:prstGeom prst="rect">
              <a:avLst/>
            </a:prstGeom>
            <a:noFill/>
            <a:ln>
              <a:noFill/>
            </a:ln>
          </p:spPr>
        </p:pic>
      </p:grpSp>
      <p:sp>
        <p:nvSpPr>
          <p:cNvPr id="132" name="Google Shape;132;p4"/>
          <p:cNvSpPr txBox="1"/>
          <p:nvPr/>
        </p:nvSpPr>
        <p:spPr>
          <a:xfrm>
            <a:off x="7202257" y="3311740"/>
            <a:ext cx="444532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333333"/>
                </a:solidFill>
                <a:latin typeface="Arial"/>
                <a:ea typeface="Arial"/>
                <a:cs typeface="Arial"/>
                <a:sym typeface="Arial"/>
              </a:rPr>
              <a:t>Start a 2D Sketch by clicking</a:t>
            </a:r>
            <a:r>
              <a:rPr lang="en-US" sz="1800" b="1" i="0" u="none" strike="noStrike">
                <a:solidFill>
                  <a:srgbClr val="333333"/>
                </a:solidFill>
                <a:latin typeface="Arial"/>
                <a:ea typeface="Arial"/>
                <a:cs typeface="Arial"/>
                <a:sym typeface="Arial"/>
              </a:rPr>
              <a:t> Create Sketch</a:t>
            </a:r>
            <a:endParaRPr/>
          </a:p>
          <a:p>
            <a:pPr marL="0" marR="0" lvl="0" indent="0" algn="l" rtl="0">
              <a:spcBef>
                <a:spcPts val="0"/>
              </a:spcBef>
              <a:spcAft>
                <a:spcPts val="0"/>
              </a:spcAft>
              <a:buNone/>
            </a:pPr>
            <a:endParaRPr sz="1800" b="1">
              <a:solidFill>
                <a:srgbClr val="333333"/>
              </a:solidFill>
              <a:latin typeface="Arial"/>
              <a:ea typeface="Arial"/>
              <a:cs typeface="Arial"/>
              <a:sym typeface="Arial"/>
            </a:endParaRPr>
          </a:p>
          <a:p>
            <a:pPr marL="0" marR="0" lvl="0" indent="0" algn="l" rtl="0">
              <a:spcBef>
                <a:spcPts val="0"/>
              </a:spcBef>
              <a:spcAft>
                <a:spcPts val="0"/>
              </a:spcAft>
              <a:buNone/>
            </a:pPr>
            <a:r>
              <a:rPr lang="en-US" sz="1800" b="0" i="0" u="none" strike="noStrike">
                <a:solidFill>
                  <a:srgbClr val="333333"/>
                </a:solidFill>
                <a:latin typeface="Arial"/>
                <a:ea typeface="Arial"/>
                <a:cs typeface="Arial"/>
                <a:sym typeface="Arial"/>
              </a:rPr>
              <a:t>Using the </a:t>
            </a:r>
            <a:r>
              <a:rPr lang="en-US" sz="1800" b="1" i="0" u="none" strike="noStrike">
                <a:solidFill>
                  <a:srgbClr val="333333"/>
                </a:solidFill>
                <a:latin typeface="Arial"/>
                <a:ea typeface="Arial"/>
                <a:cs typeface="Arial"/>
                <a:sym typeface="Arial"/>
              </a:rPr>
              <a:t>Sketch Dimension</a:t>
            </a:r>
            <a:r>
              <a:rPr lang="en-US" sz="1800" b="0" i="0" u="none" strike="noStrike">
                <a:solidFill>
                  <a:srgbClr val="333333"/>
                </a:solidFill>
                <a:latin typeface="Arial"/>
                <a:ea typeface="Arial"/>
                <a:cs typeface="Arial"/>
                <a:sym typeface="Arial"/>
              </a:rPr>
              <a:t> tool and the </a:t>
            </a:r>
            <a:r>
              <a:rPr lang="en-US" sz="1800" b="1" i="0" u="none" strike="noStrike">
                <a:solidFill>
                  <a:srgbClr val="333333"/>
                </a:solidFill>
                <a:latin typeface="Arial"/>
                <a:ea typeface="Arial"/>
                <a:cs typeface="Arial"/>
                <a:sym typeface="Arial"/>
              </a:rPr>
              <a:t>Constraints</a:t>
            </a:r>
            <a:r>
              <a:rPr lang="en-US" sz="1800" b="0" i="0" u="none" strike="noStrike">
                <a:solidFill>
                  <a:srgbClr val="333333"/>
                </a:solidFill>
                <a:latin typeface="Arial"/>
                <a:ea typeface="Arial"/>
                <a:cs typeface="Arial"/>
                <a:sym typeface="Arial"/>
              </a:rPr>
              <a:t> functions, the base shape and 3D model can be edited without starting over </a:t>
            </a:r>
            <a:endParaRPr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a:stretch/>
        </p:blipFill>
        <p:spPr>
          <a:xfrm>
            <a:off x="-5723" y="0"/>
            <a:ext cx="12192000" cy="6858000"/>
          </a:xfrm>
          <a:prstGeom prst="rect">
            <a:avLst/>
          </a:prstGeom>
          <a:noFill/>
          <a:ln>
            <a:noFill/>
          </a:ln>
        </p:spPr>
      </p:pic>
      <p:sp>
        <p:nvSpPr>
          <p:cNvPr id="138" name="Google Shape;138;p5"/>
          <p:cNvSpPr txBox="1">
            <a:spLocks noGrp="1"/>
          </p:cNvSpPr>
          <p:nvPr>
            <p:ph type="title"/>
          </p:nvPr>
        </p:nvSpPr>
        <p:spPr>
          <a:xfrm>
            <a:off x="832477" y="-75762"/>
            <a:ext cx="10515600" cy="9331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Sketch</a:t>
            </a:r>
            <a:endParaRPr/>
          </a:p>
        </p:txBody>
      </p:sp>
      <p:sp>
        <p:nvSpPr>
          <p:cNvPr id="139" name="Google Shape;139;p5"/>
          <p:cNvSpPr txBox="1"/>
          <p:nvPr/>
        </p:nvSpPr>
        <p:spPr>
          <a:xfrm>
            <a:off x="1004625" y="4184084"/>
            <a:ext cx="397361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a:solidFill>
                  <a:srgbClr val="333333"/>
                </a:solidFill>
                <a:latin typeface="Arial"/>
                <a:ea typeface="Arial"/>
                <a:cs typeface="Arial"/>
                <a:sym typeface="Arial"/>
              </a:rPr>
              <a:t>Select the XZ plane</a:t>
            </a:r>
            <a:endParaRPr sz="1200">
              <a:solidFill>
                <a:schemeClr val="dk1"/>
              </a:solidFill>
              <a:latin typeface="Arial"/>
              <a:ea typeface="Arial"/>
              <a:cs typeface="Arial"/>
              <a:sym typeface="Arial"/>
            </a:endParaRPr>
          </a:p>
        </p:txBody>
      </p:sp>
      <p:grpSp>
        <p:nvGrpSpPr>
          <p:cNvPr id="140" name="Google Shape;140;p5"/>
          <p:cNvGrpSpPr/>
          <p:nvPr/>
        </p:nvGrpSpPr>
        <p:grpSpPr>
          <a:xfrm>
            <a:off x="10983352" y="6400800"/>
            <a:ext cx="1118587" cy="457200"/>
            <a:chOff x="10884023" y="6417486"/>
            <a:chExt cx="1118587" cy="457200"/>
          </a:xfrm>
        </p:grpSpPr>
        <p:sp>
          <p:nvSpPr>
            <p:cNvPr id="141" name="Google Shape;141;p5"/>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42" name="Google Shape;142;p5"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143" name="Google Shape;143;p5"/>
          <p:cNvPicPr preferRelativeResize="0"/>
          <p:nvPr/>
        </p:nvPicPr>
        <p:blipFill rotWithShape="1">
          <a:blip r:embed="rId5">
            <a:alphaModFix/>
          </a:blip>
          <a:srcRect/>
          <a:stretch/>
        </p:blipFill>
        <p:spPr>
          <a:xfrm>
            <a:off x="-1" y="747947"/>
            <a:ext cx="5982863" cy="3360375"/>
          </a:xfrm>
          <a:prstGeom prst="rect">
            <a:avLst/>
          </a:prstGeom>
          <a:noFill/>
          <a:ln>
            <a:noFill/>
          </a:ln>
        </p:spPr>
      </p:pic>
      <p:pic>
        <p:nvPicPr>
          <p:cNvPr id="144" name="Google Shape;144;p5"/>
          <p:cNvPicPr preferRelativeResize="0"/>
          <p:nvPr/>
        </p:nvPicPr>
        <p:blipFill rotWithShape="1">
          <a:blip r:embed="rId6">
            <a:alphaModFix/>
          </a:blip>
          <a:srcRect/>
          <a:stretch/>
        </p:blipFill>
        <p:spPr>
          <a:xfrm>
            <a:off x="6119075" y="747947"/>
            <a:ext cx="5982864" cy="3360375"/>
          </a:xfrm>
          <a:prstGeom prst="rect">
            <a:avLst/>
          </a:prstGeom>
          <a:noFill/>
          <a:ln>
            <a:noFill/>
          </a:ln>
        </p:spPr>
      </p:pic>
      <p:sp>
        <p:nvSpPr>
          <p:cNvPr id="145" name="Google Shape;145;p5"/>
          <p:cNvSpPr txBox="1"/>
          <p:nvPr/>
        </p:nvSpPr>
        <p:spPr>
          <a:xfrm>
            <a:off x="6443099" y="4184084"/>
            <a:ext cx="62314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a:solidFill>
                  <a:srgbClr val="333333"/>
                </a:solidFill>
                <a:latin typeface="Arial"/>
                <a:ea typeface="Arial"/>
                <a:cs typeface="Arial"/>
                <a:sym typeface="Arial"/>
              </a:rPr>
              <a:t>Sketch</a:t>
            </a:r>
            <a:r>
              <a:rPr lang="en-US" sz="1800" b="0" i="0" u="none" strike="noStrike">
                <a:solidFill>
                  <a:srgbClr val="333333"/>
                </a:solidFill>
                <a:latin typeface="Arial"/>
                <a:ea typeface="Arial"/>
                <a:cs typeface="Arial"/>
                <a:sym typeface="Arial"/>
              </a:rPr>
              <a:t> section of the toolbar</a:t>
            </a:r>
            <a:endParaRPr sz="1800">
              <a:solidFill>
                <a:schemeClr val="dk1"/>
              </a:solidFill>
              <a:latin typeface="Calibri"/>
              <a:ea typeface="Calibri"/>
              <a:cs typeface="Calibri"/>
              <a:sym typeface="Calibri"/>
            </a:endParaRPr>
          </a:p>
        </p:txBody>
      </p:sp>
      <p:pic>
        <p:nvPicPr>
          <p:cNvPr id="146" name="Google Shape;146;p5"/>
          <p:cNvPicPr preferRelativeResize="0"/>
          <p:nvPr/>
        </p:nvPicPr>
        <p:blipFill rotWithShape="1">
          <a:blip r:embed="rId7">
            <a:alphaModFix/>
          </a:blip>
          <a:srcRect/>
          <a:stretch/>
        </p:blipFill>
        <p:spPr>
          <a:xfrm>
            <a:off x="3994377" y="4184083"/>
            <a:ext cx="3943736" cy="2215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a:stretch/>
        </p:blipFill>
        <p:spPr>
          <a:xfrm>
            <a:off x="-5723" y="0"/>
            <a:ext cx="12192000" cy="6858000"/>
          </a:xfrm>
          <a:prstGeom prst="rect">
            <a:avLst/>
          </a:prstGeom>
          <a:noFill/>
          <a:ln>
            <a:noFill/>
          </a:ln>
        </p:spPr>
      </p:pic>
      <p:sp>
        <p:nvSpPr>
          <p:cNvPr id="152" name="Google Shape;152;p6"/>
          <p:cNvSpPr txBox="1">
            <a:spLocks noGrp="1"/>
          </p:cNvSpPr>
          <p:nvPr>
            <p:ph type="title"/>
          </p:nvPr>
        </p:nvSpPr>
        <p:spPr>
          <a:xfrm>
            <a:off x="832477" y="-75762"/>
            <a:ext cx="10515600" cy="9331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Fillet</a:t>
            </a:r>
            <a:endParaRPr/>
          </a:p>
        </p:txBody>
      </p:sp>
      <p:grpSp>
        <p:nvGrpSpPr>
          <p:cNvPr id="153" name="Google Shape;153;p6"/>
          <p:cNvGrpSpPr/>
          <p:nvPr/>
        </p:nvGrpSpPr>
        <p:grpSpPr>
          <a:xfrm>
            <a:off x="10983352" y="6400800"/>
            <a:ext cx="1118587" cy="457200"/>
            <a:chOff x="10884023" y="6417486"/>
            <a:chExt cx="1118587" cy="457200"/>
          </a:xfrm>
        </p:grpSpPr>
        <p:sp>
          <p:nvSpPr>
            <p:cNvPr id="154" name="Google Shape;154;p6"/>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55" name="Google Shape;155;p6"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156" name="Google Shape;156;p6"/>
          <p:cNvPicPr preferRelativeResize="0"/>
          <p:nvPr/>
        </p:nvPicPr>
        <p:blipFill rotWithShape="1">
          <a:blip r:embed="rId5">
            <a:alphaModFix/>
          </a:blip>
          <a:srcRect/>
          <a:stretch/>
        </p:blipFill>
        <p:spPr>
          <a:xfrm>
            <a:off x="162221" y="857427"/>
            <a:ext cx="7620000" cy="4279900"/>
          </a:xfrm>
          <a:prstGeom prst="rect">
            <a:avLst/>
          </a:prstGeom>
          <a:noFill/>
          <a:ln>
            <a:noFill/>
          </a:ln>
        </p:spPr>
      </p:pic>
      <p:sp>
        <p:nvSpPr>
          <p:cNvPr id="157" name="Google Shape;157;p6"/>
          <p:cNvSpPr txBox="1"/>
          <p:nvPr/>
        </p:nvSpPr>
        <p:spPr>
          <a:xfrm>
            <a:off x="7950165" y="2048647"/>
            <a:ext cx="41232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333333"/>
                </a:solidFill>
                <a:latin typeface="Arial"/>
                <a:ea typeface="Arial"/>
                <a:cs typeface="Arial"/>
                <a:sym typeface="Arial"/>
              </a:rPr>
              <a:t>Select the </a:t>
            </a:r>
            <a:r>
              <a:rPr lang="en-US" sz="1800" b="1" i="0" u="none" strike="noStrike">
                <a:solidFill>
                  <a:srgbClr val="333333"/>
                </a:solidFill>
                <a:latin typeface="Arial"/>
                <a:ea typeface="Arial"/>
                <a:cs typeface="Arial"/>
                <a:sym typeface="Arial"/>
              </a:rPr>
              <a:t>Fillet</a:t>
            </a:r>
            <a:r>
              <a:rPr lang="en-US" sz="1800" b="0" i="0" u="none" strike="noStrike">
                <a:solidFill>
                  <a:srgbClr val="333333"/>
                </a:solidFill>
                <a:latin typeface="Arial"/>
                <a:ea typeface="Arial"/>
                <a:cs typeface="Arial"/>
                <a:sym typeface="Arial"/>
              </a:rPr>
              <a:t> tool from the </a:t>
            </a:r>
            <a:r>
              <a:rPr lang="en-US" sz="1800" b="1" i="0" u="none" strike="noStrike">
                <a:solidFill>
                  <a:srgbClr val="333333"/>
                </a:solidFill>
                <a:latin typeface="Arial"/>
                <a:ea typeface="Arial"/>
                <a:cs typeface="Arial"/>
                <a:sym typeface="Arial"/>
              </a:rPr>
              <a:t>Modify</a:t>
            </a:r>
            <a:r>
              <a:rPr lang="en-US" sz="1800" b="0" i="0" u="none" strike="noStrike">
                <a:solidFill>
                  <a:srgbClr val="333333"/>
                </a:solidFill>
                <a:latin typeface="Arial"/>
                <a:ea typeface="Arial"/>
                <a:cs typeface="Arial"/>
                <a:sym typeface="Arial"/>
              </a:rPr>
              <a:t> section of the toolbar and select one of the two intersecting lines</a:t>
            </a:r>
            <a:endParaRPr sz="1800">
              <a:solidFill>
                <a:schemeClr val="dk1"/>
              </a:solidFill>
              <a:latin typeface="Calibri"/>
              <a:ea typeface="Calibri"/>
              <a:cs typeface="Calibri"/>
              <a:sym typeface="Calibri"/>
            </a:endParaRPr>
          </a:p>
        </p:txBody>
      </p:sp>
      <p:pic>
        <p:nvPicPr>
          <p:cNvPr id="158" name="Google Shape;158;p6" descr="Fusion 360 Help | Fillet reference | Autodesk"/>
          <p:cNvPicPr preferRelativeResize="0"/>
          <p:nvPr/>
        </p:nvPicPr>
        <p:blipFill rotWithShape="1">
          <a:blip r:embed="rId6">
            <a:alphaModFix/>
          </a:blip>
          <a:srcRect/>
          <a:stretch/>
        </p:blipFill>
        <p:spPr>
          <a:xfrm>
            <a:off x="6228436" y="3829978"/>
            <a:ext cx="4183142" cy="2164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4" name="Google Shape;164;p7"/>
          <p:cNvSpPr txBox="1">
            <a:spLocks noGrp="1"/>
          </p:cNvSpPr>
          <p:nvPr>
            <p:ph type="title"/>
          </p:nvPr>
        </p:nvSpPr>
        <p:spPr>
          <a:xfrm>
            <a:off x="838200" y="-26152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Model- Extrude</a:t>
            </a:r>
            <a:endParaRPr/>
          </a:p>
        </p:txBody>
      </p:sp>
      <p:grpSp>
        <p:nvGrpSpPr>
          <p:cNvPr id="165" name="Google Shape;165;p7"/>
          <p:cNvGrpSpPr/>
          <p:nvPr/>
        </p:nvGrpSpPr>
        <p:grpSpPr>
          <a:xfrm>
            <a:off x="10983352" y="6400800"/>
            <a:ext cx="1118587" cy="457200"/>
            <a:chOff x="10884023" y="6417486"/>
            <a:chExt cx="1118587" cy="457200"/>
          </a:xfrm>
        </p:grpSpPr>
        <p:sp>
          <p:nvSpPr>
            <p:cNvPr id="166" name="Google Shape;166;p7"/>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67" name="Google Shape;167;p7"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sp>
        <p:nvSpPr>
          <p:cNvPr id="168" name="Google Shape;168;p7"/>
          <p:cNvSpPr txBox="1"/>
          <p:nvPr/>
        </p:nvSpPr>
        <p:spPr>
          <a:xfrm>
            <a:off x="97245" y="1998133"/>
            <a:ext cx="1082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0:44-1:00</a:t>
            </a:r>
            <a:endParaRPr/>
          </a:p>
        </p:txBody>
      </p:sp>
      <p:pic>
        <p:nvPicPr>
          <p:cNvPr id="169" name="Google Shape;169;p7" descr="Fusion 360 Modeling for Beginners | Fusion 360 Practice Exercises for Beginners - 4. This tutorial shows how to do 3D modeling in Fusion 360 step by step from scratch. Fusion 360 tools used in this tutorial are rectangle, dimension, extrude, extrude cut, fillet, chamfer. Fusion 360 tutorial for absolute beginners— part 4&#10;&#10;#CADCAMTutorials #CADCAMFusion360 #CADCAM3D #CADTutorials &#10;#Fusion360Tips #Autodesk #Fusion360Tutorials&#10;#Fusion360&#10;&#10;Follow us on:&#10;Facebook: &#10;https://www.facebook.com/Fusion360Tutorials/&#10;Twitter:&#10;https://twitter.com/CADCAMTutorials&#10;https://twitter.com/Fusion360Tutor" title="Fusion 360 Modeling for Beginners | Fusion 360 Practice Exercises for Beginners - 4">
            <a:hlinkClick r:id="rId5"/>
          </p:cNvPr>
          <p:cNvPicPr preferRelativeResize="0"/>
          <p:nvPr/>
        </p:nvPicPr>
        <p:blipFill>
          <a:blip r:embed="rId6">
            <a:alphaModFix/>
          </a:blip>
          <a:stretch>
            <a:fillRect/>
          </a:stretch>
        </p:blipFill>
        <p:spPr>
          <a:xfrm>
            <a:off x="2298625" y="726525"/>
            <a:ext cx="7565700" cy="567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5" name="Google Shape;175;p8"/>
          <p:cNvSpPr txBox="1">
            <a:spLocks noGrp="1"/>
          </p:cNvSpPr>
          <p:nvPr>
            <p:ph type="title"/>
          </p:nvPr>
        </p:nvSpPr>
        <p:spPr>
          <a:xfrm>
            <a:off x="838200" y="-19415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Loft/Sweep</a:t>
            </a:r>
            <a:endParaRPr b="1">
              <a:solidFill>
                <a:schemeClr val="lt1"/>
              </a:solidFill>
              <a:latin typeface="Arial"/>
              <a:ea typeface="Arial"/>
              <a:cs typeface="Arial"/>
              <a:sym typeface="Arial"/>
            </a:endParaRPr>
          </a:p>
        </p:txBody>
      </p:sp>
      <p:sp>
        <p:nvSpPr>
          <p:cNvPr id="176" name="Google Shape;176;p8"/>
          <p:cNvSpPr txBox="1"/>
          <p:nvPr/>
        </p:nvSpPr>
        <p:spPr>
          <a:xfrm>
            <a:off x="9094745" y="1471886"/>
            <a:ext cx="3007194"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Loft</a:t>
            </a:r>
            <a:r>
              <a:rPr lang="en-US" sz="1800">
                <a:solidFill>
                  <a:schemeClr val="dk1"/>
                </a:solidFill>
                <a:latin typeface="Arial"/>
                <a:ea typeface="Arial"/>
                <a:cs typeface="Arial"/>
                <a:sym typeface="Arial"/>
              </a:rPr>
              <a:t> </a:t>
            </a:r>
            <a:r>
              <a:rPr lang="en-US" sz="1800" i="1" u="sng">
                <a:solidFill>
                  <a:schemeClr val="dk1"/>
                </a:solidFill>
                <a:latin typeface="Arial"/>
                <a:ea typeface="Arial"/>
                <a:cs typeface="Arial"/>
                <a:sym typeface="Arial"/>
              </a:rPr>
              <a:t>(0:18-0:55) </a:t>
            </a:r>
            <a:r>
              <a:rPr lang="en-US" sz="1800">
                <a:solidFill>
                  <a:schemeClr val="dk1"/>
                </a:solidFill>
                <a:latin typeface="Arial"/>
                <a:ea typeface="Arial"/>
                <a:cs typeface="Arial"/>
                <a:sym typeface="Arial"/>
              </a:rPr>
              <a:t>is used to create a 3D extrusion in any direction to connect two profiles of any shape. </a:t>
            </a:r>
            <a:r>
              <a:rPr lang="en-US" sz="1800" b="1">
                <a:solidFill>
                  <a:schemeClr val="dk1"/>
                </a:solidFill>
                <a:latin typeface="Arial"/>
                <a:ea typeface="Arial"/>
                <a:cs typeface="Arial"/>
                <a:sym typeface="Arial"/>
              </a:rPr>
              <a:t>Sweep</a:t>
            </a:r>
            <a:r>
              <a:rPr lang="en-US" sz="1800">
                <a:solidFill>
                  <a:schemeClr val="dk1"/>
                </a:solidFill>
                <a:latin typeface="Arial"/>
                <a:ea typeface="Arial"/>
                <a:cs typeface="Arial"/>
                <a:sym typeface="Arial"/>
              </a:rPr>
              <a:t> is similar except it only requires one profile and a path line.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These are useful for creating rectangular extrusions at an angle or circular extrusions in multiple directions (for any extrusions at an angle this is recommended).</a:t>
            </a:r>
            <a:endParaRPr/>
          </a:p>
        </p:txBody>
      </p:sp>
      <p:grpSp>
        <p:nvGrpSpPr>
          <p:cNvPr id="177" name="Google Shape;177;p8"/>
          <p:cNvGrpSpPr/>
          <p:nvPr/>
        </p:nvGrpSpPr>
        <p:grpSpPr>
          <a:xfrm>
            <a:off x="10983352" y="6400800"/>
            <a:ext cx="1118587" cy="457200"/>
            <a:chOff x="10884023" y="6417486"/>
            <a:chExt cx="1118587" cy="457200"/>
          </a:xfrm>
        </p:grpSpPr>
        <p:sp>
          <p:nvSpPr>
            <p:cNvPr id="178" name="Google Shape;178;p8"/>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79" name="Google Shape;179;p8"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180" name="Google Shape;180;p8" descr="In today’s video, we’re going to check out Fusion 360’s Loft Tool. This tool is designed to help you create skins from profiles and rails that you have inside your models. &#10;&#10;This is a very powerful tool that can be used to create some pretty complex shapes.&#10;&#10;In its simplest form, the loft tool basically takes two closed profiles and creates a skin across them. This is known as lofting. Basically, the program takes the two shapes and figures out mathematically how to fill the shape in. &#10;This can be used by itself to create some fairly complex shapes. I’ve seen a lot of people use a number of simple shapes, like these circles, to create something far more complex. &#10;&#10;You can use either just multiple profiles, or you can also create a guide with lines, or in lofting terms – rails.&#10;&#10;Let’s start with a simple shape – let’s say we wanted to loft a shape across these profiles. To do this, we’d click the little plus button and select our circles. Notice Fusion 360 automatically creates a shape that fits along these profiles. &#10;&#10;You can also affect the way the shape is created by adding a direction. This can affect the strength of the loft effect from either shape. &#10;&#10;Notice that your selection is going to affect your final shape. For example – you get a significantly different shape if you set all 3 profiles as your selection, as opposed to 2 profiles and a point. By selecting a point, you can make a lofted shape got to a point rather than being dictated by a sketch perimeter.&#10;&#10;One of the really helpful features in Fusion 360 is the ability to dictate the direction of your lofted faces using a rail. This is fairly simple – you just draw a line that connects the objects you want to loft that follows the path you’d like the loft to follow. This can be used to create objects that follow paths with the centerline function, or you can use the “rails” feature to actually dictate the deformation of the shape edges. This is especially helpful for things like handles and other objects that have grooves you need to follow." title="Using the LOFT TOOL in Autodesk Fusion 360">
            <a:hlinkClick r:id="rId5"/>
          </p:cNvPr>
          <p:cNvPicPr preferRelativeResize="0"/>
          <p:nvPr/>
        </p:nvPicPr>
        <p:blipFill>
          <a:blip r:embed="rId6">
            <a:alphaModFix/>
          </a:blip>
          <a:stretch>
            <a:fillRect/>
          </a:stretch>
        </p:blipFill>
        <p:spPr>
          <a:xfrm>
            <a:off x="838200" y="714700"/>
            <a:ext cx="7483350" cy="568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6" name="Google Shape;186;p9"/>
          <p:cNvSpPr txBox="1">
            <a:spLocks noGrp="1"/>
          </p:cNvSpPr>
          <p:nvPr>
            <p:ph type="title"/>
          </p:nvPr>
        </p:nvSpPr>
        <p:spPr>
          <a:xfrm>
            <a:off x="838200" y="-26949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b="1">
                <a:solidFill>
                  <a:schemeClr val="lt1"/>
                </a:solidFill>
                <a:latin typeface="Arial"/>
                <a:ea typeface="Arial"/>
                <a:cs typeface="Arial"/>
                <a:sym typeface="Arial"/>
              </a:rPr>
              <a:t>How to: Read Stress Test Results</a:t>
            </a:r>
            <a:endParaRPr/>
          </a:p>
        </p:txBody>
      </p:sp>
      <p:sp>
        <p:nvSpPr>
          <p:cNvPr id="187" name="Google Shape;187;p9"/>
          <p:cNvSpPr txBox="1"/>
          <p:nvPr/>
        </p:nvSpPr>
        <p:spPr>
          <a:xfrm>
            <a:off x="8354933" y="1056066"/>
            <a:ext cx="365823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In this image, you can see the direction of the force and the location of the constraints.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By double clicking the blue force arrow, you can </a:t>
            </a:r>
            <a:r>
              <a:rPr lang="en-US" sz="1800">
                <a:solidFill>
                  <a:srgbClr val="333333"/>
                </a:solidFill>
                <a:latin typeface="Arial"/>
                <a:ea typeface="Arial"/>
                <a:cs typeface="Arial"/>
                <a:sym typeface="Arial"/>
              </a:rPr>
              <a:t>d</a:t>
            </a:r>
            <a:r>
              <a:rPr lang="en-US" sz="1800" b="0" i="0" u="none" strike="noStrike">
                <a:solidFill>
                  <a:srgbClr val="333333"/>
                </a:solidFill>
                <a:latin typeface="Arial"/>
                <a:ea typeface="Arial"/>
                <a:cs typeface="Arial"/>
                <a:sym typeface="Arial"/>
              </a:rPr>
              <a:t>etermine the location of the load being applied </a:t>
            </a:r>
            <a:r>
              <a:rPr lang="en-US" sz="1800">
                <a:solidFill>
                  <a:schemeClr val="dk1"/>
                </a:solidFill>
                <a:latin typeface="Arial"/>
                <a:ea typeface="Arial"/>
                <a:cs typeface="Arial"/>
                <a:sym typeface="Arial"/>
              </a:rPr>
              <a:t>and the magnitude of the force in Newtons. </a:t>
            </a:r>
            <a:endParaRPr/>
          </a:p>
        </p:txBody>
      </p:sp>
      <p:grpSp>
        <p:nvGrpSpPr>
          <p:cNvPr id="188" name="Google Shape;188;p9"/>
          <p:cNvGrpSpPr/>
          <p:nvPr/>
        </p:nvGrpSpPr>
        <p:grpSpPr>
          <a:xfrm>
            <a:off x="10983352" y="6400800"/>
            <a:ext cx="1118587" cy="457200"/>
            <a:chOff x="10884023" y="6417486"/>
            <a:chExt cx="1118587" cy="457200"/>
          </a:xfrm>
        </p:grpSpPr>
        <p:sp>
          <p:nvSpPr>
            <p:cNvPr id="189" name="Google Shape;189;p9"/>
            <p:cNvSpPr/>
            <p:nvPr/>
          </p:nvSpPr>
          <p:spPr>
            <a:xfrm>
              <a:off x="10884023" y="6417486"/>
              <a:ext cx="1118587" cy="457200"/>
            </a:xfrm>
            <a:prstGeom prst="rect">
              <a:avLst/>
            </a:prstGeom>
            <a:solidFill>
              <a:srgbClr val="57068C"/>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90" name="Google Shape;190;p9" descr="A picture containing drawing&#10;&#10;Description automatically generated"/>
            <p:cNvPicPr preferRelativeResize="0"/>
            <p:nvPr/>
          </p:nvPicPr>
          <p:blipFill rotWithShape="1">
            <a:blip r:embed="rId4">
              <a:alphaModFix/>
            </a:blip>
            <a:srcRect/>
            <a:stretch/>
          </p:blipFill>
          <p:spPr>
            <a:xfrm>
              <a:off x="10963862" y="6501632"/>
              <a:ext cx="949972" cy="260056"/>
            </a:xfrm>
            <a:prstGeom prst="rect">
              <a:avLst/>
            </a:prstGeom>
            <a:noFill/>
            <a:ln>
              <a:noFill/>
            </a:ln>
          </p:spPr>
        </p:pic>
      </p:grpSp>
      <p:pic>
        <p:nvPicPr>
          <p:cNvPr id="191" name="Google Shape;191;p9"/>
          <p:cNvPicPr preferRelativeResize="0"/>
          <p:nvPr/>
        </p:nvPicPr>
        <p:blipFill rotWithShape="1">
          <a:blip r:embed="rId5">
            <a:alphaModFix/>
          </a:blip>
          <a:srcRect l="15920" r="17874"/>
          <a:stretch/>
        </p:blipFill>
        <p:spPr>
          <a:xfrm>
            <a:off x="4356707" y="2511182"/>
            <a:ext cx="3998226" cy="3419856"/>
          </a:xfrm>
          <a:prstGeom prst="rect">
            <a:avLst/>
          </a:prstGeom>
          <a:noFill/>
          <a:ln>
            <a:noFill/>
          </a:ln>
        </p:spPr>
      </p:pic>
      <p:sp>
        <p:nvSpPr>
          <p:cNvPr id="192" name="Google Shape;192;p9"/>
          <p:cNvSpPr txBox="1"/>
          <p:nvPr/>
        </p:nvSpPr>
        <p:spPr>
          <a:xfrm>
            <a:off x="2885449" y="926962"/>
            <a:ext cx="2942516"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333333"/>
                </a:solidFill>
                <a:latin typeface="Arial"/>
                <a:ea typeface="Arial"/>
                <a:cs typeface="Arial"/>
                <a:sym typeface="Arial"/>
              </a:rPr>
              <a:t>To see the material of the model, open the </a:t>
            </a:r>
            <a:r>
              <a:rPr lang="en-US" sz="1800" b="1" i="0" u="none" strike="noStrike">
                <a:solidFill>
                  <a:srgbClr val="333333"/>
                </a:solidFill>
                <a:latin typeface="Arial"/>
                <a:ea typeface="Arial"/>
                <a:cs typeface="Arial"/>
                <a:sym typeface="Arial"/>
              </a:rPr>
              <a:t>Static Stress</a:t>
            </a:r>
            <a:r>
              <a:rPr lang="en-US" sz="1800" b="0" i="0" u="none" strike="noStrike">
                <a:solidFill>
                  <a:srgbClr val="333333"/>
                </a:solidFill>
                <a:latin typeface="Arial"/>
                <a:ea typeface="Arial"/>
                <a:cs typeface="Arial"/>
                <a:sym typeface="Arial"/>
              </a:rPr>
              <a:t> study in the </a:t>
            </a:r>
            <a:r>
              <a:rPr lang="en-US" sz="1800" b="1" i="0" u="none" strike="noStrike">
                <a:solidFill>
                  <a:srgbClr val="333333"/>
                </a:solidFill>
                <a:latin typeface="Arial"/>
                <a:ea typeface="Arial"/>
                <a:cs typeface="Arial"/>
                <a:sym typeface="Arial"/>
              </a:rPr>
              <a:t>Browser</a:t>
            </a:r>
            <a:r>
              <a:rPr lang="en-US" sz="1800" b="0" i="0" u="none" strike="noStrike">
                <a:solidFill>
                  <a:srgbClr val="333333"/>
                </a:solidFill>
                <a:latin typeface="Arial"/>
                <a:ea typeface="Arial"/>
                <a:cs typeface="Arial"/>
                <a:sym typeface="Arial"/>
              </a:rPr>
              <a:t>, and open the </a:t>
            </a:r>
            <a:r>
              <a:rPr lang="en-US" sz="1800" b="1" i="0" u="none" strike="noStrike">
                <a:solidFill>
                  <a:srgbClr val="333333"/>
                </a:solidFill>
                <a:latin typeface="Arial"/>
                <a:ea typeface="Arial"/>
                <a:cs typeface="Arial"/>
                <a:sym typeface="Arial"/>
              </a:rPr>
              <a:t>Study Materials</a:t>
            </a:r>
            <a:r>
              <a:rPr lang="en-US" sz="1800" b="0" i="0" u="none" strike="noStrike">
                <a:solidFill>
                  <a:srgbClr val="333333"/>
                </a:solidFill>
                <a:latin typeface="Arial"/>
                <a:ea typeface="Arial"/>
                <a:cs typeface="Arial"/>
                <a:sym typeface="Arial"/>
              </a:rPr>
              <a:t> tab.</a:t>
            </a:r>
            <a:endParaRPr sz="1800">
              <a:solidFill>
                <a:schemeClr val="dk1"/>
              </a:solidFill>
              <a:latin typeface="Calibri"/>
              <a:ea typeface="Calibri"/>
              <a:cs typeface="Calibri"/>
              <a:sym typeface="Calibri"/>
            </a:endParaRPr>
          </a:p>
        </p:txBody>
      </p:sp>
      <p:pic>
        <p:nvPicPr>
          <p:cNvPr id="193" name="Google Shape;193;p9"/>
          <p:cNvPicPr preferRelativeResize="0"/>
          <p:nvPr/>
        </p:nvPicPr>
        <p:blipFill rotWithShape="1">
          <a:blip r:embed="rId6">
            <a:alphaModFix/>
          </a:blip>
          <a:srcRect r="80930" b="44478"/>
          <a:stretch/>
        </p:blipFill>
        <p:spPr>
          <a:xfrm>
            <a:off x="201375" y="805475"/>
            <a:ext cx="2684074" cy="43959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635</Words>
  <Application>Microsoft Macintosh PowerPoint</Application>
  <PresentationFormat>Widescreen</PresentationFormat>
  <Paragraphs>67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Office Theme</vt:lpstr>
      <vt:lpstr>Introduction to  Fusion 360 Guides/Tips/Walkthrough</vt:lpstr>
      <vt:lpstr>PowerPoint Presentation</vt:lpstr>
      <vt:lpstr>Intro to Workspace</vt:lpstr>
      <vt:lpstr>How to: Sketch</vt:lpstr>
      <vt:lpstr>How to: Sketch</vt:lpstr>
      <vt:lpstr>How to: Fillet</vt:lpstr>
      <vt:lpstr>How to: Model- Extrude</vt:lpstr>
      <vt:lpstr>How to: Loft/Sweep</vt:lpstr>
      <vt:lpstr>How to: Read Stress Test Results</vt:lpstr>
      <vt:lpstr>How to: Read Stress Test Results</vt:lpstr>
      <vt:lpstr>How to: Start a Project</vt:lpstr>
      <vt:lpstr>How to: Open Properties Tab</vt:lpstr>
      <vt:lpstr>How to: Fixing Designs Made as Surfaces</vt:lpstr>
      <vt:lpstr>How to: Fixing Designs Made as Surfaces</vt:lpstr>
      <vt:lpstr>How to: Fixing Designs Made as Surfaces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Fusion 360 Guides/Tips/Walkthrough</dc:title>
  <dc:creator>Ariel Reyes</dc:creator>
  <cp:lastModifiedBy>EG</cp:lastModifiedBy>
  <cp:revision>1</cp:revision>
  <dcterms:created xsi:type="dcterms:W3CDTF">2018-06-22T14:09:29Z</dcterms:created>
  <dcterms:modified xsi:type="dcterms:W3CDTF">2023-09-30T19:34:32Z</dcterms:modified>
</cp:coreProperties>
</file>