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7" r:id="rId3"/>
    <p:sldId id="261" r:id="rId4"/>
    <p:sldId id="266" r:id="rId5"/>
    <p:sldId id="265" r:id="rId6"/>
    <p:sldId id="268" r:id="rId7"/>
    <p:sldId id="267" r:id="rId8"/>
    <p:sldId id="269" r:id="rId9"/>
    <p:sldId id="271" r:id="rId10"/>
    <p:sldId id="264" r:id="rId11"/>
  </p:sldIdLst>
  <p:sldSz cx="12192000" cy="6858000"/>
  <p:notesSz cx="6858000" cy="9144000"/>
  <p:embeddedFontLst>
    <p:embeddedFont>
      <p:font typeface="Gotham Medium" pitchFamily="50" charset="0"/>
      <p:regular r:id="rId12"/>
      <p:italic r:id="rId13"/>
    </p:embeddedFont>
    <p:embeddedFont>
      <p:font typeface="Gotham Book" pitchFamily="50" charset="0"/>
      <p:regular r:id="rId14"/>
      <p:italic r:id="rId15"/>
    </p:embeddedFont>
    <p:embeddedFont>
      <p:font typeface="Proxima Nova Lt" panose="02000506030000020004" charset="0"/>
      <p:regular r:id="rId16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Proxima Nova Rg" panose="02000506030000020004" pitchFamily="2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=""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3.fntdata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887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4575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142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9360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5772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2022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0326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162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4677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2096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375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/>
              <a:t>9/3/2022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0008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ibguides.com.edu/c.php?g=649172&amp;p=4554037" TargetMode="External"/><Relationship Id="rId2" Type="http://schemas.openxmlformats.org/officeDocument/2006/relationships/hyperlink" Target="https://library.nyu.edu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hyperlink" Target="https://manual.eg.poly.edu/images/a/a7/EG_1003_Sample_Lab_Report_Hot_Air_Baloon.docx" TargetMode="External"/><Relationship Id="rId7" Type="http://schemas.openxmlformats.org/officeDocument/2006/relationships/hyperlink" Target="https://cas.nyu.edu/ewp/writing-center/peer-tutoring-programs/writing-partners-program.html" TargetMode="External"/><Relationship Id="rId2" Type="http://schemas.openxmlformats.org/officeDocument/2006/relationships/hyperlink" Target="https://manual.eg.poly.edu/images/9/9e/EG_1004_Writing_Style_Guide.pdf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cas.nyu.edu/ewp/writing-center.html" TargetMode="External"/><Relationship Id="rId5" Type="http://schemas.openxmlformats.org/officeDocument/2006/relationships/hyperlink" Target="https://nyupoly.mywconline.com/" TargetMode="External"/><Relationship Id="rId4" Type="http://schemas.openxmlformats.org/officeDocument/2006/relationships/hyperlink" Target="https://manual.eg.poly.edu/images/7/74/WC_Grading_Rubric_1004.docx" TargetMode="External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109303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WRITING </a:t>
            </a:r>
            <a:r>
              <a:rPr lang="en-US" sz="5400" dirty="0" smtClean="0">
                <a:latin typeface="Gotham Medium" pitchFamily="2" charset="-128"/>
                <a:ea typeface="Gotham Medium" pitchFamily="2" charset="-128"/>
              </a:rPr>
              <a:t>BEYOND EG 1004</a:t>
            </a:r>
            <a:endParaRPr lang="en-US" sz="5400" dirty="0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6993"/>
            <a:ext cx="9144000" cy="473561"/>
          </a:xfrm>
        </p:spPr>
        <p:txBody>
          <a:bodyPr/>
          <a:lstStyle/>
          <a:p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</a:rPr>
              <a:t>EG1004  </a:t>
            </a: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|  RECITATION </a:t>
            </a: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</a:rPr>
              <a:t>12</a:t>
            </a:r>
            <a:endParaRPr lang="en-US" dirty="0">
              <a:latin typeface="Proxima Nova Rg" panose="02000506030000020004" pitchFamily="2" charset="0"/>
              <a:ea typeface="Gotham Book" pitchFamily="2" charset="-128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68890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327E95BD-FE46-434D-AFC9-4EEC44CAD4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3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2038927"/>
            <a:ext cx="10809026" cy="693241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As a </a:t>
            </a: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</a:rPr>
              <a:t>NYU </a:t>
            </a:r>
            <a:r>
              <a:rPr lang="en-US" dirty="0" err="1" smtClean="0">
                <a:latin typeface="Proxima Nova Rg" panose="02000506030000020004" pitchFamily="2" charset="0"/>
                <a:ea typeface="Gotham Book" pitchFamily="2" charset="-128"/>
              </a:rPr>
              <a:t>Tandon</a:t>
            </a: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</a:rPr>
              <a:t> </a:t>
            </a: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student, </a:t>
            </a: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</a:rPr>
              <a:t>you will be practicing technical </a:t>
            </a: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writing in: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3B97FFC-C0A6-6845-AB16-35D690BAAD6B}"/>
              </a:ext>
            </a:extLst>
          </p:cNvPr>
          <p:cNvSpPr txBox="1"/>
          <p:nvPr/>
        </p:nvSpPr>
        <p:spPr>
          <a:xfrm>
            <a:off x="818867" y="2732168"/>
            <a:ext cx="46065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Physics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Chemistry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Biology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Statics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Dynamics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Fluid Mechanics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Materials Science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Thermodynamics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0433D3E-E83A-FB46-8016-B88A80F7AE38}"/>
              </a:ext>
            </a:extLst>
          </p:cNvPr>
          <p:cNvSpPr txBox="1"/>
          <p:nvPr/>
        </p:nvSpPr>
        <p:spPr>
          <a:xfrm>
            <a:off x="6223379" y="2732167"/>
            <a:ext cx="46065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Mechanics of Materials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Measurement Systems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Automatic Control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2" charset="0"/>
                <a:ea typeface="Gotham Book" pitchFamily="2" charset="-128"/>
              </a:rPr>
              <a:t>Transport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2" charset="0"/>
                <a:ea typeface="Gotham Book" pitchFamily="2" charset="-128"/>
              </a:rPr>
              <a:t>Circuits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2" charset="0"/>
                <a:ea typeface="Gotham Book" pitchFamily="2" charset="-128"/>
              </a:rPr>
              <a:t>Electronics</a:t>
            </a:r>
            <a:endParaRPr lang="en-US" sz="2400" dirty="0">
              <a:latin typeface="Proxima Nova Rg" panose="02000506030000020004" pitchFamily="2" charset="0"/>
              <a:ea typeface="Gotham Book" pitchFamily="2" charset="-128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2" charset="0"/>
                <a:ea typeface="Gotham Book" pitchFamily="2" charset="-128"/>
              </a:rPr>
              <a:t>Humanities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2" charset="0"/>
                <a:ea typeface="Gotham Book" pitchFamily="2" charset="-128"/>
              </a:rPr>
              <a:t>Senior Design</a:t>
            </a:r>
            <a:endParaRPr lang="en-US" sz="2400" dirty="0">
              <a:latin typeface="Proxima Nova Rg" panose="02000506030000020004" pitchFamily="2" charset="0"/>
              <a:ea typeface="Gotham Book" pitchFamily="2" charset="-12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1FCBBAF-D2EB-4BCB-8C7C-A81769C8FB75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sp>
        <p:nvSpPr>
          <p:cNvPr id="15" name="Title 1">
            <a:extLst>
              <a:ext uri="{FF2B5EF4-FFF2-40B4-BE49-F238E27FC236}">
                <a16:creationId xmlns="" xmlns:a16="http://schemas.microsoft.com/office/drawing/2014/main" id="{E4E95B0B-5DBE-4213-87A0-87B22549E346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latin typeface="Gotham Medium" pitchFamily="2" charset="-128"/>
                <a:ea typeface="Gotham Medium" pitchFamily="2" charset="-128"/>
              </a:rPr>
              <a:t>REPORTS WILL RETURN</a:t>
            </a:r>
            <a:endParaRPr lang="en-US" sz="5400" dirty="0">
              <a:latin typeface="Gotham Medium" pitchFamily="2" charset="-128"/>
              <a:ea typeface="Gotham Medium" pitchFamily="2" charset="-128"/>
            </a:endParaRP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A8FDBE72-9763-420E-9E27-7ACE2EB589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82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Gotham Medium" pitchFamily="2" charset="-128"/>
                <a:ea typeface="Gotham Medium" pitchFamily="2" charset="-128"/>
              </a:rPr>
              <a:t>AFTER YOU GRADUATE</a:t>
            </a:r>
            <a:endParaRPr lang="en-US" sz="5400" dirty="0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7139" y="1923350"/>
            <a:ext cx="9008714" cy="3917892"/>
          </a:xfrm>
        </p:spPr>
        <p:txBody>
          <a:bodyPr anchor="ctr"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800" b="1" dirty="0">
                <a:latin typeface="Proxima Nova Rg" panose="02000506030000020004" pitchFamily="2" charset="0"/>
                <a:ea typeface="Gotham Book" pitchFamily="2" charset="-128"/>
              </a:rPr>
              <a:t>As an </a:t>
            </a:r>
            <a:r>
              <a:rPr lang="en-US" sz="2800" b="1" dirty="0" smtClean="0">
                <a:latin typeface="Proxima Nova Rg" panose="02000506030000020004" pitchFamily="2" charset="0"/>
                <a:ea typeface="Gotham Book" pitchFamily="2" charset="-128"/>
              </a:rPr>
              <a:t>engineer, </a:t>
            </a:r>
            <a:r>
              <a:rPr lang="en-US" sz="2800" b="1" dirty="0">
                <a:latin typeface="Proxima Nova Rg" panose="02000506030000020004" pitchFamily="2" charset="0"/>
                <a:ea typeface="Gotham Book" pitchFamily="2" charset="-128"/>
              </a:rPr>
              <a:t>technical writing </a:t>
            </a:r>
            <a:r>
              <a:rPr lang="en-US" sz="2800" b="1" dirty="0" smtClean="0">
                <a:latin typeface="Proxima Nova Rg" panose="02000506030000020004" pitchFamily="2" charset="0"/>
                <a:ea typeface="Gotham Book" pitchFamily="2" charset="-128"/>
              </a:rPr>
              <a:t>continues for life</a:t>
            </a:r>
            <a:endParaRPr lang="en-US" sz="2800" b="1" dirty="0">
              <a:latin typeface="Proxima Nova Rg" panose="02000506030000020004" pitchFamily="2" charset="0"/>
              <a:ea typeface="Gotham Book" pitchFamily="2" charset="-128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Technical reports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Responding to Requests for Proposal (RFP)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Internal company </a:t>
            </a:r>
            <a:r>
              <a:rPr lang="en-US" sz="2400" dirty="0" smtClean="0">
                <a:latin typeface="Proxima Nova Rg" panose="02000506030000020004" pitchFamily="2" charset="0"/>
                <a:ea typeface="Gotham Book" pitchFamily="2" charset="-128"/>
              </a:rPr>
              <a:t>documentation, memos, &amp; em</a:t>
            </a:r>
            <a:r>
              <a:rPr lang="en-US" sz="2400" dirty="0" smtClean="0">
                <a:latin typeface="Proxima Nova Rg" panose="02000506030000020004" pitchFamily="2" charset="0"/>
                <a:ea typeface="Gotham Book" pitchFamily="2" charset="-128"/>
              </a:rPr>
              <a:t>ails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2" charset="0"/>
                <a:ea typeface="Gotham Book" pitchFamily="2" charset="-128"/>
              </a:rPr>
              <a:t>External sales </a:t>
            </a: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documents </a:t>
            </a:r>
            <a:r>
              <a:rPr lang="en-US" sz="2400" dirty="0" smtClean="0">
                <a:latin typeface="Proxima Nova Rg" panose="02000506030000020004" pitchFamily="2" charset="0"/>
                <a:ea typeface="Gotham Book" pitchFamily="2" charset="-128"/>
              </a:rPr>
              <a:t>&amp; </a:t>
            </a: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presentations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2" charset="0"/>
                <a:ea typeface="Gotham Book" pitchFamily="2" charset="-128"/>
              </a:rPr>
              <a:t>Magazine articles &amp; opinion editorials </a:t>
            </a: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in newspapers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2" charset="0"/>
                <a:ea typeface="Gotham Book" pitchFamily="2" charset="-128"/>
              </a:rPr>
              <a:t>Writing </a:t>
            </a: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grant proposals </a:t>
            </a:r>
            <a:r>
              <a:rPr lang="en-US" sz="2400" dirty="0" smtClean="0">
                <a:latin typeface="Proxima Nova Rg" panose="02000506030000020004" pitchFamily="2" charset="0"/>
                <a:ea typeface="Gotham Book" pitchFamily="2" charset="-128"/>
              </a:rPr>
              <a:t>&amp; </a:t>
            </a: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reports to grantors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2" charset="0"/>
                <a:ea typeface="Gotham Book" pitchFamily="2" charset="-128"/>
              </a:rPr>
              <a:t>Ph.D</a:t>
            </a: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. dissertation </a:t>
            </a: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&amp;</a:t>
            </a:r>
            <a:r>
              <a:rPr lang="en-US" sz="2400" dirty="0" smtClean="0">
                <a:latin typeface="Proxima Nova Rg" panose="02000506030000020004" pitchFamily="2" charset="0"/>
                <a:ea typeface="Gotham Book" pitchFamily="2" charset="-128"/>
              </a:rPr>
              <a:t> </a:t>
            </a: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Bachelor’s and Masters’ theses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Publishing peer-reviewed </a:t>
            </a:r>
            <a:r>
              <a:rPr lang="en-US" sz="2400" dirty="0" smtClean="0">
                <a:latin typeface="Proxima Nova Rg" panose="02000506030000020004" pitchFamily="2" charset="0"/>
                <a:ea typeface="Gotham Book" pitchFamily="2" charset="-128"/>
              </a:rPr>
              <a:t>journal articles</a:t>
            </a:r>
            <a:endParaRPr lang="en-US" sz="2400" dirty="0">
              <a:latin typeface="Proxima Nova Rg" panose="02000506030000020004" pitchFamily="2" charset="0"/>
              <a:ea typeface="Gotham Book" pitchFamily="2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960F640-65FD-43F1-B0B3-EE3A97FFBCBA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A9E1C5FA-2638-42F0-9D4B-864080C8CC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988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STAY IN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/>
          <a:lstStyle/>
          <a:p>
            <a:pPr>
              <a:spcAft>
                <a:spcPts val="1200"/>
              </a:spcAft>
            </a:pPr>
            <a:r>
              <a:rPr lang="en-US" b="1" dirty="0">
                <a:latin typeface="Proxima Nova Rg" panose="02000506030000020004" pitchFamily="2" charset="0"/>
                <a:ea typeface="Gotham Book" pitchFamily="2" charset="-128"/>
              </a:rPr>
              <a:t>Each field of engineering &amp; science has their own style guide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IEEE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ASME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2" charset="0"/>
                <a:ea typeface="Gotham Book" pitchFamily="2" charset="-128"/>
              </a:rPr>
              <a:t>ASCE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2" charset="0"/>
                <a:ea typeface="Gotham Book" pitchFamily="2" charset="-128"/>
              </a:rPr>
              <a:t>APA</a:t>
            </a:r>
            <a:endParaRPr lang="en-US" sz="2400" dirty="0">
              <a:latin typeface="Proxima Nova Rg" panose="02000506030000020004" pitchFamily="2" charset="0"/>
              <a:ea typeface="Gotham Book" pitchFamily="2" charset="-128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Modern Language Association (MLA)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2" charset="0"/>
                <a:ea typeface="Gotham Book" pitchFamily="2" charset="-128"/>
              </a:rPr>
              <a:t>Chicago &amp; Harvard styles</a:t>
            </a:r>
            <a:endParaRPr lang="en-US" sz="2400" dirty="0">
              <a:latin typeface="Proxima Nova Rg" panose="02000506030000020004" pitchFamily="2" charset="0"/>
              <a:ea typeface="Gotham Book" pitchFamily="2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8D67EDC-0EF6-4F0D-B0AC-C6785F0EA640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DB264A10-A87E-40B4-85E0-6FBDEF6BE0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666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Gotham Medium" pitchFamily="2" charset="-128"/>
                <a:ea typeface="Gotham Medium" pitchFamily="2" charset="-128"/>
              </a:rPr>
              <a:t>KNOW YOUR STYLE</a:t>
            </a:r>
            <a:endParaRPr lang="en-US" sz="5400" dirty="0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At Tandon, style can vary </a:t>
            </a: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</a:rPr>
              <a:t>by</a:t>
            </a:r>
            <a:endParaRPr lang="en-US" dirty="0">
              <a:latin typeface="Proxima Nova Rg" panose="02000506030000020004" pitchFamily="2" charset="0"/>
              <a:ea typeface="Gotham Book" pitchFamily="2" charset="-128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Department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2" charset="0"/>
                <a:ea typeface="Gotham Book" pitchFamily="2" charset="-128"/>
              </a:rPr>
              <a:t>Course or professors </a:t>
            </a: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in a course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Discipline or field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The best practice is to ask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Always ask professors </a:t>
            </a:r>
            <a:r>
              <a:rPr lang="en-US" sz="2400" dirty="0" smtClean="0">
                <a:latin typeface="Proxima Nova Rg" panose="02000506030000020004" pitchFamily="2" charset="0"/>
                <a:ea typeface="Gotham Book" pitchFamily="2" charset="-128"/>
              </a:rPr>
              <a:t>what style they require</a:t>
            </a:r>
            <a:endParaRPr lang="en-US" sz="2400" dirty="0">
              <a:latin typeface="Proxima Nova Rg" panose="02000506030000020004" pitchFamily="2" charset="0"/>
              <a:ea typeface="Gotham Book" pitchFamily="2" charset="-128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2" charset="0"/>
                <a:ea typeface="Gotham Book" pitchFamily="2" charset="-128"/>
              </a:rPr>
              <a:t>Request a </a:t>
            </a: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style guide </a:t>
            </a:r>
            <a:r>
              <a:rPr lang="en-US" sz="2400" dirty="0" smtClean="0">
                <a:latin typeface="Proxima Nova Rg" panose="02000506030000020004" pitchFamily="2" charset="0"/>
                <a:ea typeface="Gotham Book" pitchFamily="2" charset="-128"/>
              </a:rPr>
              <a:t>if available (or you can always use EG 1004’s)</a:t>
            </a:r>
            <a:endParaRPr lang="en-US" sz="2400" dirty="0">
              <a:latin typeface="Proxima Nova Rg" panose="02000506030000020004" pitchFamily="2" charset="0"/>
              <a:ea typeface="Gotham Book" pitchFamily="2" charset="-128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Ask </a:t>
            </a:r>
            <a:r>
              <a:rPr lang="en-US" sz="2400" dirty="0" smtClean="0">
                <a:latin typeface="Proxima Nova Rg" panose="02000506030000020004" pitchFamily="2" charset="0"/>
                <a:ea typeface="Gotham Book" pitchFamily="2" charset="-128"/>
              </a:rPr>
              <a:t>what style </a:t>
            </a: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is used in </a:t>
            </a:r>
            <a:r>
              <a:rPr lang="en-US" sz="2400" dirty="0" smtClean="0">
                <a:latin typeface="Proxima Nova Rg" panose="02000506030000020004" pitchFamily="2" charset="0"/>
                <a:ea typeface="Gotham Book" pitchFamily="2" charset="-128"/>
              </a:rPr>
              <a:t>your field, learn </a:t>
            </a: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it and use it consistently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7FAE695-BE6E-4DA9-BC88-E49E98CFE47D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D953DDD0-981E-4125-8C0C-94E63A85AC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952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WHEN IN DOUBT, RESEARCH!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6460" y="1904139"/>
            <a:ext cx="10809026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Log in to </a:t>
            </a:r>
            <a:r>
              <a:rPr lang="en-US" dirty="0" err="1">
                <a:latin typeface="Proxima Nova Rg" panose="02000506030000020004" pitchFamily="2" charset="0"/>
                <a:ea typeface="Gotham Book" pitchFamily="2" charset="-128"/>
              </a:rPr>
              <a:t>NYUHome</a:t>
            </a:r>
            <a:endParaRPr lang="en-US" dirty="0">
              <a:latin typeface="Proxima Nova Rg" panose="02000506030000020004" pitchFamily="2" charset="0"/>
              <a:ea typeface="Gotham Book" pitchFamily="2" charset="-128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Click on Research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Click on Articles &amp; Databases at NYU Libraries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</a:rPr>
              <a:t>Use NYU VPN to access articles through Google Scholar </a:t>
            </a:r>
            <a:endParaRPr lang="en-US" dirty="0">
              <a:latin typeface="Proxima Nova Rg" panose="02000506030000020004" pitchFamily="2" charset="0"/>
              <a:ea typeface="Gotham Book" pitchFamily="2" charset="-128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>
                <a:latin typeface="Proxima Nova Rg" panose="02000506030000020004" pitchFamily="2" charset="0"/>
                <a:ea typeface="Gotham Book" pitchFamily="2" charset="-128"/>
              </a:rPr>
              <a:t>As </a:t>
            </a:r>
            <a:r>
              <a:rPr lang="en-US" b="1" dirty="0" smtClean="0">
                <a:latin typeface="Proxima Nova Rg" panose="02000506030000020004" pitchFamily="2" charset="0"/>
                <a:ea typeface="Gotham Book" pitchFamily="2" charset="-128"/>
              </a:rPr>
              <a:t>NYU students, </a:t>
            </a:r>
            <a:r>
              <a:rPr lang="en-US" b="1" dirty="0">
                <a:latin typeface="Proxima Nova Rg" panose="02000506030000020004" pitchFamily="2" charset="0"/>
                <a:ea typeface="Gotham Book" pitchFamily="2" charset="-128"/>
              </a:rPr>
              <a:t>access to journals </a:t>
            </a:r>
            <a:r>
              <a:rPr lang="en-US" b="1" dirty="0" smtClean="0">
                <a:latin typeface="Proxima Nova Rg" panose="02000506030000020004" pitchFamily="2" charset="0"/>
                <a:ea typeface="Gotham Book" pitchFamily="2" charset="-128"/>
              </a:rPr>
              <a:t>(and some books) is free!</a:t>
            </a:r>
            <a:endParaRPr lang="en-US" b="1" dirty="0">
              <a:latin typeface="Proxima Nova Rg" panose="02000506030000020004" pitchFamily="2" charset="0"/>
              <a:ea typeface="Gotham Book" pitchFamily="2" charset="-128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Ask professors which conferences they </a:t>
            </a: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</a:rPr>
              <a:t>attend/present  </a:t>
            </a:r>
            <a:endParaRPr lang="en-US" dirty="0">
              <a:latin typeface="Proxima Nova Rg" panose="02000506030000020004" pitchFamily="2" charset="0"/>
              <a:ea typeface="Gotham Book" pitchFamily="2" charset="-128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</a:rPr>
              <a:t>Ask </a:t>
            </a: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professors where they publish, journals they </a:t>
            </a: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</a:rPr>
              <a:t>read</a:t>
            </a:r>
            <a:endParaRPr lang="en-US" dirty="0">
              <a:latin typeface="Proxima Nova Rg" panose="02000506030000020004" pitchFamily="2" charset="0"/>
              <a:ea typeface="Gotham Book" pitchFamily="2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F4F7FC8-F214-4C68-9E5A-C5808ECC7AFA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155E99F5-95EA-4AE9-B13D-30F5030E43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718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RESOURCES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  <a:hlinkClick r:id="rId2"/>
              </a:rPr>
              <a:t>NYU Libraries</a:t>
            </a:r>
            <a:endParaRPr lang="en-US" dirty="0">
              <a:latin typeface="Proxima Nova Rg" panose="02000506030000020004" pitchFamily="2" charset="0"/>
              <a:ea typeface="Gotham Book" pitchFamily="2" charset="-128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Use the “Ask a Librarian” feature for help on anything, 24/7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  <a:hlinkClick r:id="rId3"/>
              </a:rPr>
              <a:t>Google Scholar</a:t>
            </a:r>
            <a:endParaRPr lang="en-US" dirty="0">
              <a:latin typeface="Proxima Nova Rg" panose="02000506030000020004" pitchFamily="2" charset="0"/>
              <a:ea typeface="Gotham Book" pitchFamily="2" charset="-128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Ask your professors what databases they use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A7B5351-D6AF-4144-8E60-1E422F195C0F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44F59B52-CF99-4D7E-8CC1-821265955A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27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RESOURCES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519707"/>
            <a:ext cx="10532756" cy="4811237"/>
          </a:xfrm>
        </p:spPr>
        <p:txBody>
          <a:bodyPr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2000" b="1" dirty="0" smtClean="0">
                <a:latin typeface="Proxima Nova Rg" panose="02000506030000020004" pitchFamily="2" charset="0"/>
                <a:ea typeface="Gotham Medium" pitchFamily="2" charset="-128"/>
              </a:rPr>
              <a:t>EG1004 </a:t>
            </a:r>
            <a:r>
              <a:rPr lang="en-US" sz="2000" b="1" dirty="0">
                <a:latin typeface="Proxima Nova Rg" panose="02000506030000020004" pitchFamily="2" charset="0"/>
                <a:ea typeface="Gotham Medium" pitchFamily="2" charset="-128"/>
              </a:rPr>
              <a:t>Student Manual: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  <a:ea typeface="Gotham Medium" pitchFamily="2" charset="-128"/>
              </a:rPr>
              <a:t>Writing </a:t>
            </a:r>
            <a:r>
              <a:rPr lang="en-US" dirty="0" smtClean="0">
                <a:latin typeface="Proxima Nova Lt" panose="02000506030000020004" pitchFamily="50" charset="0"/>
                <a:ea typeface="Gotham Medium" pitchFamily="2" charset="-128"/>
              </a:rPr>
              <a:t>Consultants will meet with you 1:1 during</a:t>
            </a: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</a:rPr>
              <a:t> </a:t>
            </a: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recitation to answer questions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  <a:hlinkClick r:id="rId2"/>
              </a:rPr>
              <a:t>EG1004 </a:t>
            </a:r>
            <a:r>
              <a:rPr lang="en-US" dirty="0">
                <a:latin typeface="Proxima Nova Rg" panose="02000506030000020004" pitchFamily="2" charset="0"/>
                <a:ea typeface="Gotham Book" pitchFamily="2" charset="-128"/>
                <a:hlinkClick r:id="rId2"/>
              </a:rPr>
              <a:t>Writing Style </a:t>
            </a: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  <a:hlinkClick r:id="rId2"/>
              </a:rPr>
              <a:t>Guide</a:t>
            </a:r>
            <a:endParaRPr lang="en-US" dirty="0" smtClean="0">
              <a:latin typeface="Proxima Nova Rg" panose="02000506030000020004" pitchFamily="2" charset="0"/>
              <a:ea typeface="Gotham Book" pitchFamily="2" charset="-128"/>
            </a:endParaRP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  <a:hlinkClick r:id="rId3"/>
              </a:rPr>
              <a:t>Sample </a:t>
            </a:r>
            <a:r>
              <a:rPr lang="en-US" dirty="0">
                <a:latin typeface="Proxima Nova Rg" panose="02000506030000020004" pitchFamily="2" charset="0"/>
                <a:ea typeface="Gotham Book" pitchFamily="2" charset="-128"/>
                <a:hlinkClick r:id="rId3"/>
              </a:rPr>
              <a:t>Lab </a:t>
            </a: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  <a:hlinkClick r:id="rId3"/>
              </a:rPr>
              <a:t>Report</a:t>
            </a:r>
            <a:endParaRPr lang="en-US" dirty="0" smtClean="0">
              <a:latin typeface="Proxima Nova Rg" panose="02000506030000020004" pitchFamily="2" charset="0"/>
              <a:ea typeface="Gotham Book" pitchFamily="2" charset="-128"/>
            </a:endParaRP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  <a:hlinkClick r:id="rId4"/>
              </a:rPr>
              <a:t>Writing Consultant Lab Report Rubric</a:t>
            </a:r>
            <a:endParaRPr lang="en-US" dirty="0" smtClean="0">
              <a:latin typeface="Proxima Nova Rg" panose="02000506030000020004" pitchFamily="2" charset="0"/>
              <a:ea typeface="Gotham Book" pitchFamily="2" charset="-128"/>
            </a:endParaRPr>
          </a:p>
          <a:p>
            <a:pPr algn="l">
              <a:spcAft>
                <a:spcPts val="600"/>
              </a:spcAft>
            </a:pPr>
            <a:r>
              <a:rPr lang="en-US" sz="2000" b="1" dirty="0" smtClean="0">
                <a:latin typeface="Proxima Nova Rg" panose="02000506030000020004" pitchFamily="2" charset="0"/>
                <a:ea typeface="Gotham Medium" pitchFamily="2" charset="-128"/>
              </a:rPr>
              <a:t>Writing </a:t>
            </a:r>
            <a:r>
              <a:rPr lang="en-US" sz="2000" b="1" dirty="0">
                <a:latin typeface="Proxima Nova Rg" panose="02000506030000020004" pitchFamily="2" charset="0"/>
                <a:ea typeface="Gotham Medium" pitchFamily="2" charset="-128"/>
              </a:rPr>
              <a:t>Center: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Schedule an appointment:</a:t>
            </a:r>
            <a:r>
              <a:rPr lang="en-US" dirty="0"/>
              <a:t> </a:t>
            </a:r>
            <a:r>
              <a:rPr lang="en-US" dirty="0">
                <a:latin typeface="Proxima Nova Rg" panose="02000506030000020004" charset="0"/>
                <a:hlinkClick r:id="rId5"/>
              </a:rPr>
              <a:t>nyupoly.mywconline.com</a:t>
            </a:r>
            <a:endParaRPr lang="en-US" dirty="0">
              <a:latin typeface="Proxima Nova Rg" panose="02000506030000020004" charset="0"/>
            </a:endParaRP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charset="0"/>
                <a:ea typeface="Gotham Book" pitchFamily="2" charset="-128"/>
              </a:rPr>
              <a:t>Location</a:t>
            </a:r>
            <a:r>
              <a:rPr lang="en-US" dirty="0">
                <a:latin typeface="Proxima Nova Rg" panose="02000506030000020004" charset="0"/>
                <a:ea typeface="Gotham Book" pitchFamily="2" charset="-128"/>
              </a:rPr>
              <a:t>: </a:t>
            </a:r>
            <a:r>
              <a:rPr lang="en-US" dirty="0" smtClean="0">
                <a:latin typeface="Proxima Nova Rg" panose="02000506030000020004" charset="0"/>
                <a:ea typeface="Gotham Book" pitchFamily="2" charset="-128"/>
              </a:rPr>
              <a:t>2 MTC, 9</a:t>
            </a:r>
            <a:r>
              <a:rPr lang="en-US" baseline="30000" dirty="0" smtClean="0">
                <a:latin typeface="Proxima Nova Rg" panose="02000506030000020004" charset="0"/>
                <a:ea typeface="Gotham Book" pitchFamily="2" charset="-128"/>
              </a:rPr>
              <a:t>th</a:t>
            </a:r>
            <a:r>
              <a:rPr lang="en-US" dirty="0" smtClean="0">
                <a:latin typeface="Proxima Nova Rg" panose="02000506030000020004" charset="0"/>
                <a:ea typeface="Gotham Book" pitchFamily="2" charset="-128"/>
              </a:rPr>
              <a:t> Floor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charset="0"/>
                <a:ea typeface="Gotham Book" pitchFamily="2" charset="-128"/>
                <a:hlinkClick r:id="rId6"/>
              </a:rPr>
              <a:t>NYU Writing Center Website </a:t>
            </a:r>
            <a:r>
              <a:rPr lang="en-US" dirty="0" smtClean="0">
                <a:latin typeface="Proxima Nova Rg" panose="02000506030000020004" charset="0"/>
                <a:ea typeface="Gotham Book" pitchFamily="2" charset="-128"/>
              </a:rPr>
              <a:t>&amp; </a:t>
            </a:r>
            <a:r>
              <a:rPr lang="en-US" dirty="0" smtClean="0">
                <a:latin typeface="Proxima Nova Rg" panose="02000506030000020004" charset="0"/>
                <a:ea typeface="Gotham Book" pitchFamily="2" charset="-128"/>
                <a:hlinkClick r:id="rId7"/>
              </a:rPr>
              <a:t>Peer Tutor Program</a:t>
            </a:r>
            <a:endParaRPr lang="en-US" dirty="0">
              <a:latin typeface="Proxima Nova Rg" panose="02000506030000020004" charset="0"/>
              <a:ea typeface="Gotham Book" pitchFamily="2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00954" y="5809754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prstClr val="black"/>
                </a:solidFill>
                <a:latin typeface="Proxima Nova Lt" panose="02000506030000020004" pitchFamily="50" charset="0"/>
                <a:cs typeface="Arial"/>
                <a:sym typeface="Arial"/>
              </a:rPr>
              <a:t>5</a:t>
            </a:r>
            <a:endParaRPr lang="en-US" sz="1600" dirty="0">
              <a:solidFill>
                <a:prstClr val="black"/>
              </a:solidFill>
              <a:latin typeface="Proxima Nova Lt" panose="02000506030000020004" pitchFamily="50" charset="0"/>
              <a:cs typeface="Arial"/>
              <a:sym typeface="Arial"/>
            </a:endParaRP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DB81FFFA-8183-4C42-83B9-9AE09962B0E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08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itchFamily="2" charset="-128"/>
                <a:ea typeface="Gotham Medium" pitchFamily="2" charset="-128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FF1E9172-01D7-4DA2-AB51-0FC4107FD5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332</Words>
  <Application>Microsoft Office PowerPoint</Application>
  <PresentationFormat>Widescreen</PresentationFormat>
  <Paragraphs>78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Gotham Medium</vt:lpstr>
      <vt:lpstr>Gotham Book</vt:lpstr>
      <vt:lpstr>Proxima Nova Lt</vt:lpstr>
      <vt:lpstr>Calibri</vt:lpstr>
      <vt:lpstr>Calibri Light</vt:lpstr>
      <vt:lpstr>Proxima Nova Rg</vt:lpstr>
      <vt:lpstr>Arial</vt:lpstr>
      <vt:lpstr>Office Theme</vt:lpstr>
      <vt:lpstr>1_Office Theme</vt:lpstr>
      <vt:lpstr>WRITING BEYOND EG 1004</vt:lpstr>
      <vt:lpstr>PowerPoint Presentation</vt:lpstr>
      <vt:lpstr>AFTER YOU GRADUATE</vt:lpstr>
      <vt:lpstr>STAY IN STYLE</vt:lpstr>
      <vt:lpstr>KNOW YOUR STYLE</vt:lpstr>
      <vt:lpstr>WHEN IN DOUBT, RESEARCH!</vt:lpstr>
      <vt:lpstr>RESOURCES</vt:lpstr>
      <vt:lpstr>RESOURCES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Diya</dc:creator>
  <cp:lastModifiedBy>User</cp:lastModifiedBy>
  <cp:revision>26</cp:revision>
  <dcterms:created xsi:type="dcterms:W3CDTF">2019-06-25T23:10:16Z</dcterms:created>
  <dcterms:modified xsi:type="dcterms:W3CDTF">2022-09-03T06:36:09Z</dcterms:modified>
</cp:coreProperties>
</file>