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7" r:id="rId2"/>
    <p:sldId id="259" r:id="rId3"/>
    <p:sldId id="261" r:id="rId4"/>
    <p:sldId id="266" r:id="rId5"/>
    <p:sldId id="267" r:id="rId6"/>
    <p:sldId id="268" r:id="rId7"/>
    <p:sldId id="271" r:id="rId8"/>
    <p:sldId id="270" r:id="rId9"/>
    <p:sldId id="269" r:id="rId10"/>
    <p:sldId id="264" r:id="rId11"/>
  </p:sldIdLst>
  <p:sldSz cx="12192000" cy="6858000"/>
  <p:notesSz cx="6858000" cy="9144000"/>
  <p:embeddedFontLst>
    <p:embeddedFont>
      <p:font typeface="Gotham Medium" pitchFamily="2" charset="0"/>
      <p:regular r:id="rId12"/>
      <p:italic r:id="rId13"/>
    </p:embeddedFont>
    <p:embeddedFont>
      <p:font typeface="Proxima Nova Lt" panose="02000506030000020004" pitchFamily="2" charset="0"/>
      <p:regular r:id="rId14"/>
      <p:bold r:id="rId15"/>
      <p:italic r:id="rId16"/>
      <p:boldItalic r:id="rId17"/>
    </p:embeddedFont>
    <p:embeddedFont>
      <p:font typeface="Proxima Nova Rg" panose="02000506030000020004" pitchFamily="2" charset="77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DDDCB-D232-4F83-BAB3-08983185F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EBA33-536B-4743-88B2-7F4A42A1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A0289-62B1-452B-B6B4-C7F4D7A8E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0B67A-E348-4499-8F21-0B6E20E3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9D4D05-4031-4BCC-A37B-3632026C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90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E9FEE-29A2-4AB8-AAAE-B9E3DC61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5D904-FAA6-4629-A2F6-6972D51B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137BF-5EA8-49BC-AC3F-87896B00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BB771-2664-4844-8B81-A231D2BB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07D2-50E8-419E-B2BD-CE66FEEBF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7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AD8DFD-763F-424D-8F8E-DEEDAC67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362FD-6D19-4A30-ABCE-7C84BF486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E4538-5C45-4EF7-B87B-AA6826A6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2D492-EEBE-4E26-9CAB-8EAAF4E25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37A7B-FED1-4DEF-9242-8BEC5BED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2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BB19-D22C-46A5-A20E-C73A6E469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6A59-B46F-493D-AC9F-212844C2A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BA7B-F87D-49B0-8A54-F57AF1A63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D98F3-723F-4C1A-956E-39F9543B7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A55C9-EBD0-479F-A00C-3BA4B55BA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8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9D03E-7486-4823-A2D1-0A0C013FB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77E7-2038-4D0E-B294-9CCC84164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8ED6B-0C3A-47E2-AB88-B1CF85F39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85856-500F-4E64-B56C-375990E2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43DC7-CE4B-4A17-9601-5E1960BB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1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3917-B6CE-4B6C-91B6-741BF6EE6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A8E0-FBEF-4F39-A737-39BE7D1F6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324A8-0E98-423E-8B77-484F47103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0482-2E35-4C09-9E1E-46651F4F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EED08-4716-4F59-A128-F0267AD97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B3926-66F9-4287-9D4D-A9E0DB0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B0BBD-1178-4D6D-9400-132CD729B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64B506-67E6-4792-A8EA-9790EBF4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CE71-54CD-40E2-B614-DF8F33B0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D631BA-2BFD-42E7-9257-A18080235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B3A7E-C30C-493C-A820-8C6C51897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DB4C6-166A-4F12-9174-9E5DBF24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0EDAF-0F1A-4F8E-989E-C2FF6891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12389A-ECD3-4204-9A96-F98B4E33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3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6BBA1-F74F-4608-952F-CD4E80571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98E42-7412-4380-A1E4-A971AF84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F28FC-BF1D-487A-8244-67FF3FE7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60DAE3-8C09-47A1-9B7F-7669CF0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0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6ACAA-DC8F-46F9-AB22-B89F6840C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AB0D9-AE6C-4523-AB7B-AE84639C2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DC9C9-55DA-4AD8-B70E-0E3A9801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4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81E5E-98E3-4DE3-9604-DD442DF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0224D-9CC3-46A6-A05B-DF33598D0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4F9B30-568C-45D8-9F28-1FE65F92D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0D6C4-4C51-4D40-9226-8974EFDE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137B0-99C5-4906-993F-BA9087695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9A788-2213-4170-B8DC-1A7D6055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9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094D5-69B4-4055-ABBD-3836DC0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91B0C-149C-4A29-99C9-67F1C0DF9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DF8D7-4930-42F2-9ABF-5E6BC9086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8BBEA-8EBC-44C9-A016-A662E1CC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71032-29CA-415F-BF45-8BF18D41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95705-83B3-4051-90E2-8DACAED3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923A5-51A8-4DE5-8396-146BDFA9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2EA93-A0E8-4931-B163-506EB680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30351-95B8-4867-BB8A-4F8F9E161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C1CAE-C4A8-46E9-8AD6-D26A1A7737BA}" type="datetimeFigureOut">
              <a:rPr lang="en-US" smtClean="0"/>
              <a:t>1/30/24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919AD-A1B6-4754-A503-26DC74DFD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43DB-5E80-49B7-A6DA-228CDC072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212D-38B2-4DEE-B25F-5C96C2761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0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nyu.edu/citations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manual.eg.poly.edu/images/9/9e/EG_1004_Writing_Style_Guide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hyperlink" Target="https://libguides.com.edu/c.php?g=649172&amp;p=4554037" TargetMode="External"/><Relationship Id="rId4" Type="http://schemas.openxmlformats.org/officeDocument/2006/relationships/hyperlink" Target="https://owl.purdue.edu/owl/purdue_owl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hyperlink" Target="https://manual.eg.poly.edu/images/a/a7/EG_1003_Sample_Lab_Report_Hot_Air_Baloon.docx" TargetMode="External"/><Relationship Id="rId7" Type="http://schemas.openxmlformats.org/officeDocument/2006/relationships/hyperlink" Target="https://cas.nyu.edu/ewp/writing-center/peer-tutoring-programs/writing-partners-program.html" TargetMode="External"/><Relationship Id="rId2" Type="http://schemas.openxmlformats.org/officeDocument/2006/relationships/hyperlink" Target="https://manual.eg.poly.edu/images/9/9e/EG_1004_Writing_Style_Guide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s.nyu.edu/ewp/writing-center.html" TargetMode="External"/><Relationship Id="rId5" Type="http://schemas.openxmlformats.org/officeDocument/2006/relationships/hyperlink" Target="https://nyupoly.mywconline.com/" TargetMode="External"/><Relationship Id="rId4" Type="http://schemas.openxmlformats.org/officeDocument/2006/relationships/hyperlink" Target="https://manual.eg.poly.edu/images/7/74/WC_Grading_Rubric_1004.docx" TargetMode="Externa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1109303"/>
            <a:ext cx="10406742" cy="23876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CITING 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6993"/>
            <a:ext cx="9144000" cy="473561"/>
          </a:xfrm>
        </p:spPr>
        <p:txBody>
          <a:bodyPr/>
          <a:lstStyle/>
          <a:p>
            <a:r>
              <a:rPr lang="en-US" dirty="0">
                <a:latin typeface="Proxima Nova Rg" panose="02000506030000020004" pitchFamily="2" charset="0"/>
              </a:rPr>
              <a:t>EG1004  |  RECITATION 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688905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EBB8404C-AB93-4497-88F0-73710D361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3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dirty="0">
                <a:latin typeface="Gotham Medium" panose="02000603030000020004" pitchFamily="2" charset="0"/>
              </a:rPr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6F1451CA-91F8-4A62-B423-D374DC64B9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2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PARAPHRASING CONTENT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81D3E1-EE18-420B-BDC5-B656FF4650B4}"/>
              </a:ext>
            </a:extLst>
          </p:cNvPr>
          <p:cNvSpPr/>
          <p:nvPr/>
        </p:nvSpPr>
        <p:spPr>
          <a:xfrm>
            <a:off x="815788" y="2294965"/>
            <a:ext cx="5056094" cy="2743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54ADB0-6A7F-4F14-979C-0CF663326780}"/>
              </a:ext>
            </a:extLst>
          </p:cNvPr>
          <p:cNvSpPr/>
          <p:nvPr/>
        </p:nvSpPr>
        <p:spPr>
          <a:xfrm>
            <a:off x="6320118" y="2294965"/>
            <a:ext cx="5056094" cy="2743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56F8A2-8C7A-4885-89C8-03AEA3F6CCF0}"/>
              </a:ext>
            </a:extLst>
          </p:cNvPr>
          <p:cNvSpPr txBox="1"/>
          <p:nvPr/>
        </p:nvSpPr>
        <p:spPr>
          <a:xfrm>
            <a:off x="815788" y="2697068"/>
            <a:ext cx="50560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 Medium" pitchFamily="2" charset="-128"/>
                <a:ea typeface="Gotham Medium" pitchFamily="2" charset="-128"/>
              </a:rPr>
              <a:t>PARAPHRASING</a:t>
            </a:r>
          </a:p>
          <a:p>
            <a:pPr algn="ctr"/>
            <a:endParaRPr lang="en-US" sz="2400" dirty="0">
              <a:latin typeface="Proxima Nova Rg" panose="02000506030000020004" pitchFamily="2" charset="0"/>
              <a:ea typeface="Gotham Book" pitchFamily="2" charset="-128"/>
            </a:endParaRPr>
          </a:p>
          <a:p>
            <a:pPr algn="ctr"/>
            <a:r>
              <a:rPr lang="en-US" sz="2400" dirty="0">
                <a:latin typeface="Proxima Nova Rg" panose="02000506030000020004" pitchFamily="2" charset="0"/>
                <a:ea typeface="Gotham Book" pitchFamily="2" charset="-128"/>
              </a:rPr>
              <a:t>Presenting the ideas and information you have read in your own words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A95C0B-841B-475E-ACC0-40A55DB70868}"/>
              </a:ext>
            </a:extLst>
          </p:cNvPr>
          <p:cNvSpPr txBox="1"/>
          <p:nvPr/>
        </p:nvSpPr>
        <p:spPr>
          <a:xfrm>
            <a:off x="6320118" y="2697068"/>
            <a:ext cx="50560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otham Medium" pitchFamily="2" charset="-128"/>
                <a:ea typeface="Gotham Medium" pitchFamily="2" charset="-128"/>
              </a:rPr>
              <a:t>QUOTING</a:t>
            </a:r>
          </a:p>
          <a:p>
            <a:pPr algn="ctr"/>
            <a:endParaRPr lang="en-US" sz="2400" dirty="0">
              <a:latin typeface="Proxima Nova Rg" panose="02000506030000020004" pitchFamily="2" charset="0"/>
              <a:ea typeface="Gotham Book" pitchFamily="2" charset="-128"/>
            </a:endParaRPr>
          </a:p>
          <a:p>
            <a:pPr algn="ctr"/>
            <a:r>
              <a:rPr lang="en-US" sz="2400" dirty="0">
                <a:latin typeface="Proxima Nova Rg" panose="02000506030000020004" pitchFamily="2" charset="0"/>
                <a:ea typeface="Gotham Book" pitchFamily="2" charset="-128"/>
              </a:rPr>
              <a:t>Copying short sentences/passages word for word and placing it between quotation marks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6D22B0-2F44-45C8-B8FC-8FEF9AED543F}"/>
              </a:ext>
            </a:extLst>
          </p:cNvPr>
          <p:cNvSpPr txBox="1"/>
          <p:nvPr/>
        </p:nvSpPr>
        <p:spPr>
          <a:xfrm>
            <a:off x="815788" y="5038163"/>
            <a:ext cx="50560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Rewording what’s said in the lab manual adds your voice to the report and allows you to retain the information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63CA5C9-3305-4390-8D3A-DCC2C10B744A}"/>
              </a:ext>
            </a:extLst>
          </p:cNvPr>
          <p:cNvSpPr txBox="1"/>
          <p:nvPr/>
        </p:nvSpPr>
        <p:spPr>
          <a:xfrm>
            <a:off x="6320118" y="5038163"/>
            <a:ext cx="5056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The manual, while useful, is not succinct enough to quote word-for-word</a:t>
            </a:r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8394950-6D2A-4D6C-BCB4-98E964446B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11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IN-TEXT CITATIONS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480504" cy="3917892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When paraphrasing, put the author’s last name and year of publication in parentheses after the quoted or paraphrased material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</a:rPr>
              <a:t>e.g. (Anderson, 2011)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If the source material has no author, use the publishing organization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</a:rPr>
              <a:t>e.g. (NYU Tandon, 2022)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2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A1949274-8FEF-4938-AB55-7F5999D0FC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38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EXAMPLES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480504" cy="3917892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Lead-in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</a:rPr>
              <a:t>According to NYU Tandon (2022), a boom is used to move objects heavier than itself by distributing weight over the length of the boom.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Parenthetical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</a:rPr>
              <a:t>A boom is used to move objects heavier than itself by distributing weight over the length of the boom (NYU Tandon, 2022).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3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5CF8C74-6CD0-4B36-A325-D4B9CC9180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655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WORKS CITED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480504" cy="3917892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EG, like many departments has our own citation style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</a:rPr>
              <a:t>The style you use for complete citations at the end of a lab report should look like this: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2" charset="0"/>
              </a:rPr>
              <a:t>NYU Tandon. 2022. “Lab 2: Boom Construction Competition.” Accessed 1 November 2022 from manual.eg.poly.edu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4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A279D128-E2A0-4262-AEFE-507E11CF7E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06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480504" cy="3917892"/>
          </a:xfrm>
        </p:spPr>
        <p:txBody>
          <a:bodyPr anchor="ctr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hlinkClick r:id="rId2"/>
              </a:rPr>
              <a:t>EG1004 Writing Style Guide</a:t>
            </a:r>
            <a:endParaRPr lang="en-US" dirty="0">
              <a:latin typeface="Proxima Nova Rg" panose="02000506030000020004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hlinkClick r:id="rId3"/>
              </a:rPr>
              <a:t>NYU Libraries Citation Style Guide </a:t>
            </a:r>
            <a:endParaRPr lang="en-US" dirty="0">
              <a:latin typeface="Proxima Nova Rg" panose="02000506030000020004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hlinkClick r:id="rId4"/>
              </a:rPr>
              <a:t>Purdue OWL</a:t>
            </a:r>
            <a:endParaRPr lang="en-US" dirty="0">
              <a:latin typeface="Proxima Nova Rg" panose="02000506030000020004" pitchFamily="2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hlinkClick r:id="rId5"/>
              </a:rPr>
              <a:t>Google Scholar</a:t>
            </a:r>
            <a:endParaRPr lang="en-US" dirty="0">
              <a:latin typeface="Proxima Nova Rg" panose="02000506030000020004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5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A445F0-FC3E-4F35-8340-74DDC893C2B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55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PARAGRAPHS &amp;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296" y="1857604"/>
            <a:ext cx="4985416" cy="3917892"/>
          </a:xfrm>
        </p:spPr>
        <p:txBody>
          <a:bodyPr anchor="ctr">
            <a:noAutofit/>
          </a:bodyPr>
          <a:lstStyle/>
          <a:p>
            <a:pPr algn="l"/>
            <a:r>
              <a:rPr lang="en-US" b="1" dirty="0">
                <a:latin typeface="Proxima Nova Rg" panose="02000506030000020004" pitchFamily="50" charset="0"/>
                <a:ea typeface="Gotham Book" pitchFamily="2" charset="-128"/>
              </a:rPr>
              <a:t>Paragraphs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50" charset="0"/>
                <a:ea typeface="Gotham Book" pitchFamily="2" charset="-128"/>
              </a:rPr>
              <a:t>Basic building block in writing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50" charset="0"/>
                <a:ea typeface="Gotham Book" pitchFamily="2" charset="-128"/>
              </a:rPr>
              <a:t>One topic per paragraph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50" charset="0"/>
                <a:ea typeface="Gotham Book" pitchFamily="2" charset="-128"/>
              </a:rPr>
              <a:t>First sentence introduces subject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50" charset="0"/>
                <a:ea typeface="Gotham Book" pitchFamily="2" charset="-128"/>
              </a:rPr>
              <a:t>New topic, new paragraph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92FB6F0-DD42-4D4D-96D2-84CA0D5E8AC0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6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50160E81-6B48-4520-8767-61572F231F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 txBox="1">
            <a:spLocks/>
          </p:cNvSpPr>
          <p:nvPr/>
        </p:nvSpPr>
        <p:spPr>
          <a:xfrm>
            <a:off x="5831167" y="1923350"/>
            <a:ext cx="6061060" cy="39178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Proxima Nova Rg" panose="02000506030000020004" pitchFamily="50" charset="0"/>
                <a:ea typeface="Gotham Book" pitchFamily="2" charset="-128"/>
              </a:rPr>
              <a:t>Language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Be specific with data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No “about,” “roughly,” “approximately”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Use terms in the EG Lab Manual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Be concise, clear, &amp; professional</a:t>
            </a:r>
          </a:p>
        </p:txBody>
      </p:sp>
    </p:spTree>
    <p:extLst>
      <p:ext uri="{BB962C8B-B14F-4D97-AF65-F5344CB8AC3E}">
        <p14:creationId xmlns:p14="http://schemas.microsoft.com/office/powerpoint/2010/main" val="338143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Autofit/>
          </a:bodyPr>
          <a:lstStyle/>
          <a:p>
            <a:r>
              <a:rPr lang="en-US" sz="5400" dirty="0">
                <a:latin typeface="Gotham Medium" pitchFamily="2" charset="-128"/>
                <a:ea typeface="Gotham Medium" pitchFamily="2" charset="-128"/>
              </a:rPr>
              <a:t>INTRODUCTIONS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923350"/>
            <a:ext cx="10809026" cy="3917892"/>
          </a:xfrm>
        </p:spPr>
        <p:txBody>
          <a:bodyPr anchor="ctr">
            <a:no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Three paragraphs minimum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Introduce ratios, laws, processes, specifications (cite EG Lab Manual)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Explain the competition if it is a competition lab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Discuss the competition rules, competition ratio, design strategy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Otherwise explain objectives of the lab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Proxima Nova Rg" panose="02000506030000020004" pitchFamily="50" charset="0"/>
                <a:ea typeface="Gotham Book" pitchFamily="2" charset="-128"/>
              </a:rPr>
              <a:t>Use figures from the manual or alternatives from reputable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B94AFB3-5406-4F02-8152-577163F41843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Proxima Nova Lt" panose="02000506030000020004" pitchFamily="50" charset="0"/>
              </a:rPr>
              <a:t>7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AE886562-81A6-4EBC-BEBA-EEFEBFBE80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56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07" y="809107"/>
            <a:ext cx="11063786" cy="96514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Gotham Medium" panose="02000603030000020004" pitchFamily="2" charset="0"/>
              </a:rPr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867" y="1519707"/>
            <a:ext cx="10532756" cy="4811237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000" b="1" dirty="0">
                <a:latin typeface="Proxima Nova Rg" panose="02000506030000020004" pitchFamily="2" charset="0"/>
                <a:ea typeface="Gotham Medium" pitchFamily="2" charset="-128"/>
              </a:rPr>
              <a:t>EG1004 Student Manual: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Lt" panose="02000506030000020004" pitchFamily="50" charset="0"/>
                <a:ea typeface="Gotham Medium" pitchFamily="2" charset="-128"/>
              </a:rPr>
              <a:t>Writing Consultants will meet with you 1:1 during</a:t>
            </a: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 recitation to answer questions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2"/>
              </a:rPr>
              <a:t>EG1004 Writing Style Guide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3"/>
              </a:rPr>
              <a:t>Sample Lab Report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  <a:hlinkClick r:id="rId4"/>
              </a:rPr>
              <a:t>Writing Professor Lab Report Rubric</a:t>
            </a:r>
            <a:endParaRPr lang="en-US" dirty="0">
              <a:latin typeface="Proxima Nova Rg" panose="02000506030000020004" pitchFamily="2" charset="0"/>
              <a:ea typeface="Gotham Book" pitchFamily="2" charset="-128"/>
            </a:endParaRPr>
          </a:p>
          <a:p>
            <a:pPr algn="l">
              <a:spcAft>
                <a:spcPts val="600"/>
              </a:spcAft>
            </a:pPr>
            <a:r>
              <a:rPr lang="en-US" sz="2000" b="1" dirty="0">
                <a:latin typeface="Proxima Nova Rg" panose="02000506030000020004" pitchFamily="2" charset="0"/>
                <a:ea typeface="Gotham Medium" pitchFamily="2" charset="-128"/>
              </a:rPr>
              <a:t>Writing Center: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pitchFamily="2" charset="0"/>
                <a:ea typeface="Gotham Book" pitchFamily="2" charset="-128"/>
              </a:rPr>
              <a:t>Schedule an appointment:</a:t>
            </a:r>
            <a:r>
              <a:rPr lang="en-US" dirty="0"/>
              <a:t> </a:t>
            </a:r>
            <a:r>
              <a:rPr lang="en-US" dirty="0">
                <a:latin typeface="Proxima Nova Rg" panose="02000506030000020004" charset="0"/>
                <a:hlinkClick r:id="rId5"/>
              </a:rPr>
              <a:t>nyupoly.mywconline.com</a:t>
            </a:r>
            <a:endParaRPr lang="en-US" dirty="0">
              <a:latin typeface="Proxima Nova Rg" panose="02000506030000020004" charset="0"/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Location: 2 MTC, 9</a:t>
            </a:r>
            <a:r>
              <a:rPr lang="en-US" baseline="30000" dirty="0">
                <a:latin typeface="Proxima Nova Rg" panose="02000506030000020004" charset="0"/>
                <a:ea typeface="Gotham Book" pitchFamily="2" charset="-128"/>
              </a:rPr>
              <a:t>th</a:t>
            </a: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 Floor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Proxima Nova Rg" panose="02000506030000020004" charset="0"/>
                <a:ea typeface="Gotham Book" pitchFamily="2" charset="-128"/>
                <a:hlinkClick r:id="rId6"/>
              </a:rPr>
              <a:t>NYU Writing Center Website </a:t>
            </a:r>
            <a:r>
              <a:rPr lang="en-US" dirty="0">
                <a:latin typeface="Proxima Nova Rg" panose="02000506030000020004" charset="0"/>
                <a:ea typeface="Gotham Book" pitchFamily="2" charset="-128"/>
              </a:rPr>
              <a:t>&amp; </a:t>
            </a:r>
            <a:r>
              <a:rPr lang="en-US" dirty="0">
                <a:latin typeface="Proxima Nova Rg" panose="02000506030000020004" charset="0"/>
                <a:ea typeface="Gotham Book" pitchFamily="2" charset="-128"/>
                <a:hlinkClick r:id="rId7"/>
              </a:rPr>
              <a:t>Peer Tutor Program</a:t>
            </a:r>
            <a:endParaRPr lang="en-US" dirty="0">
              <a:latin typeface="Proxima Nova Rg" panose="02000506030000020004" charset="0"/>
              <a:ea typeface="Gotham Book" pitchFamily="2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5B0FC37-D800-49B5-81BB-02B9E89FC7FC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prstClr val="black"/>
                </a:solidFill>
                <a:latin typeface="Proxima Nova Lt" panose="02000506030000020004" pitchFamily="50" charset="0"/>
              </a:rPr>
              <a:t>8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B81FFFA-8183-4C42-83B9-9AE09962B0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74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417</Words>
  <Application>Microsoft Macintosh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 Light</vt:lpstr>
      <vt:lpstr>Proxima Nova Lt</vt:lpstr>
      <vt:lpstr>Arial</vt:lpstr>
      <vt:lpstr>Proxima Nova Rg</vt:lpstr>
      <vt:lpstr>Gotham Medium</vt:lpstr>
      <vt:lpstr>Calibri</vt:lpstr>
      <vt:lpstr>Office Theme</vt:lpstr>
      <vt:lpstr>CITING SOURCES</vt:lpstr>
      <vt:lpstr>PARAPHRASING CONTENT</vt:lpstr>
      <vt:lpstr>IN-TEXT CITATIONS</vt:lpstr>
      <vt:lpstr>EXAMPLES</vt:lpstr>
      <vt:lpstr>WORKS CITED</vt:lpstr>
      <vt:lpstr>RESOURCES</vt:lpstr>
      <vt:lpstr>PARAGRAPHS &amp; LANGUAGE</vt:lpstr>
      <vt:lpstr>INTRODUCTIONS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LINE TITLE</dc:title>
  <dc:creator>Diya</dc:creator>
  <cp:lastModifiedBy>EG</cp:lastModifiedBy>
  <cp:revision>35</cp:revision>
  <dcterms:created xsi:type="dcterms:W3CDTF">2019-06-25T23:10:16Z</dcterms:created>
  <dcterms:modified xsi:type="dcterms:W3CDTF">2024-01-30T16:48:23Z</dcterms:modified>
</cp:coreProperties>
</file>