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9" r:id="rId4"/>
    <p:sldId id="280" r:id="rId5"/>
    <p:sldId id="261" r:id="rId6"/>
    <p:sldId id="282" r:id="rId7"/>
    <p:sldId id="292" r:id="rId8"/>
    <p:sldId id="293" r:id="rId9"/>
    <p:sldId id="296" r:id="rId10"/>
    <p:sldId id="297" r:id="rId11"/>
    <p:sldId id="294" r:id="rId12"/>
    <p:sldId id="295" r:id="rId13"/>
    <p:sldId id="28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D7D31"/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70D28132-C3C2-BC47-B7F5-FEFC08A0A981}">
      <dgm:prSet phldrT="[Text]" custT="1"/>
      <dgm:spPr/>
      <dgm:t>
        <a:bodyPr/>
        <a:lstStyle/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98DA9D3F-4D02-9B4C-AE23-9A7727D58F22}">
      <dgm:prSet phldrT="[Text]" custT="1"/>
      <dgm:spPr/>
      <dgm:t>
        <a:bodyPr/>
        <a:lstStyle/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2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2" custScaleX="127773" custLinFactNeighborX="-17111" custLinFactNeighborY="1913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4"/>
      <dgm:spPr/>
    </dgm:pt>
    <dgm:pt modelId="{AED0CF4B-78B6-D146-AE9F-94BC4C6441F3}" type="pres">
      <dgm:prSet presAssocID="{98DA9D3F-4D02-9B4C-AE23-9A7727D58F22}" presName="d1" presStyleLbl="callout" presStyleIdx="1" presStyleCnt="4"/>
      <dgm:spPr/>
    </dgm:pt>
    <dgm:pt modelId="{6CC04BCC-59CD-BB4D-A591-86FAAE7E2B53}" type="pres">
      <dgm:prSet presAssocID="{70D28132-C3C2-BC47-B7F5-FEFC08A0A981}" presName="circle2" presStyleLbl="lnNode1" presStyleIdx="1" presStyleCnt="2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2" custScaleX="120063" custLinFactNeighborX="-16542" custLinFactNeighborY="2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4"/>
      <dgm:spPr/>
    </dgm:pt>
    <dgm:pt modelId="{0A9D5E08-93B3-FF49-99BC-B054D92C8A24}" type="pres">
      <dgm:prSet presAssocID="{70D28132-C3C2-BC47-B7F5-FEFC08A0A981}" presName="d2" presStyleLbl="callout" presStyleIdx="3" presStyleCnt="4"/>
      <dgm:spPr/>
    </dgm:pt>
  </dgm:ptLst>
  <dgm:cxnLst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98DA9D3F-4D02-9B4C-AE23-9A7727D58F22}">
      <dgm:prSet phldrT="[Text]" custT="1"/>
      <dgm:spPr>
        <a:noFill/>
      </dgm:spPr>
      <dgm:t>
        <a:bodyPr/>
        <a:lstStyle/>
        <a:p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0D28132-C3C2-BC47-B7F5-FEFC08A0A981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E8F7EB68-3B17-B44D-B16A-54417A96C5E3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gm:t>
    </dgm:pt>
    <dgm:pt modelId="{0C617C29-18C1-C848-98B8-D3E0F96A005C}" type="parTrans" cxnId="{54E1F4CD-F5CD-E242-BBBE-12A09C1EDBA7}">
      <dgm:prSet/>
      <dgm:spPr/>
      <dgm:t>
        <a:bodyPr/>
        <a:lstStyle/>
        <a:p>
          <a:endParaRPr lang="en-US"/>
        </a:p>
      </dgm:t>
    </dgm:pt>
    <dgm:pt modelId="{18714BCF-FC65-B144-8511-200A58A3DCD8}" type="sibTrans" cxnId="{54E1F4CD-F5CD-E242-BBBE-12A09C1EDBA7}">
      <dgm:prSet/>
      <dgm:spPr/>
      <dgm:t>
        <a:bodyPr/>
        <a:lstStyle/>
        <a:p>
          <a:endParaRPr lang="en-US"/>
        </a:p>
      </dgm:t>
    </dgm:pt>
    <dgm:pt modelId="{7A0337A5-E64F-D04F-A4E0-470D92DA1635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gm:t>
    </dgm:pt>
    <dgm:pt modelId="{A5B1DC1E-242B-2E4C-B1CD-88DAB96486C8}" type="parTrans" cxnId="{7EBE5F63-E7FF-0640-A519-67F2995BE42A}">
      <dgm:prSet/>
      <dgm:spPr/>
      <dgm:t>
        <a:bodyPr/>
        <a:lstStyle/>
        <a:p>
          <a:endParaRPr lang="en-US"/>
        </a:p>
      </dgm:t>
    </dgm:pt>
    <dgm:pt modelId="{2FB2EC8D-8297-1C49-A001-37DA9193144C}" type="sibTrans" cxnId="{7EBE5F63-E7FF-0640-A519-67F2995BE42A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4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4" custScaleX="160274" custLinFactNeighborX="-2176" custLinFactNeighborY="5666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8"/>
      <dgm:spPr>
        <a:ln>
          <a:noFill/>
        </a:ln>
      </dgm:spPr>
    </dgm:pt>
    <dgm:pt modelId="{AED0CF4B-78B6-D146-AE9F-94BC4C6441F3}" type="pres">
      <dgm:prSet presAssocID="{98DA9D3F-4D02-9B4C-AE23-9A7727D58F22}" presName="d1" presStyleLbl="callout" presStyleIdx="1" presStyleCnt="8"/>
      <dgm:spPr/>
    </dgm:pt>
    <dgm:pt modelId="{6CC04BCC-59CD-BB4D-A591-86FAAE7E2B53}" type="pres">
      <dgm:prSet presAssocID="{70D28132-C3C2-BC47-B7F5-FEFC08A0A981}" presName="circle2" presStyleLbl="lnNode1" presStyleIdx="1" presStyleCnt="4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4" custScaleX="137523" custLinFactNeighborX="-12687" custLinFactNeighborY="337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8"/>
      <dgm:spPr>
        <a:ln>
          <a:noFill/>
        </a:ln>
      </dgm:spPr>
    </dgm:pt>
    <dgm:pt modelId="{0A9D5E08-93B3-FF49-99BC-B054D92C8A24}" type="pres">
      <dgm:prSet presAssocID="{70D28132-C3C2-BC47-B7F5-FEFC08A0A981}" presName="d2" presStyleLbl="callout" presStyleIdx="3" presStyleCnt="8"/>
      <dgm:spPr/>
    </dgm:pt>
    <dgm:pt modelId="{001391E4-4F10-5C4D-BAA4-758BA6A266F3}" type="pres">
      <dgm:prSet presAssocID="{E8F7EB68-3B17-B44D-B16A-54417A96C5E3}" presName="circle3" presStyleLbl="lnNode1" presStyleIdx="2" presStyleCnt="4" custLinFactNeighborX="0"/>
      <dgm:spPr/>
    </dgm:pt>
    <dgm:pt modelId="{5AD2D67F-7FFD-0645-BD9B-9E5B676995CE}" type="pres">
      <dgm:prSet presAssocID="{E8F7EB68-3B17-B44D-B16A-54417A96C5E3}" presName="text3" presStyleLbl="revTx" presStyleIdx="2" presStyleCnt="4" custScaleX="149549" custLinFactNeighborX="-6856" custLinFactNeighborY="3304">
        <dgm:presLayoutVars>
          <dgm:bulletEnabled val="1"/>
        </dgm:presLayoutVars>
      </dgm:prSet>
      <dgm:spPr/>
    </dgm:pt>
    <dgm:pt modelId="{F1EB8419-BEB3-854C-B8FF-9354BCDD7759}" type="pres">
      <dgm:prSet presAssocID="{E8F7EB68-3B17-B44D-B16A-54417A96C5E3}" presName="line3" presStyleLbl="callout" presStyleIdx="4" presStyleCnt="8"/>
      <dgm:spPr>
        <a:ln>
          <a:noFill/>
        </a:ln>
      </dgm:spPr>
    </dgm:pt>
    <dgm:pt modelId="{579D3E03-D69B-6942-948D-6AA9DE76E4AD}" type="pres">
      <dgm:prSet presAssocID="{E8F7EB68-3B17-B44D-B16A-54417A96C5E3}" presName="d3" presStyleLbl="callout" presStyleIdx="5" presStyleCnt="8"/>
      <dgm:spPr/>
    </dgm:pt>
    <dgm:pt modelId="{5BA0F368-6E23-6B45-921E-94FB003025A8}" type="pres">
      <dgm:prSet presAssocID="{7A0337A5-E64F-D04F-A4E0-470D92DA1635}" presName="circle4" presStyleLbl="lnNode1" presStyleIdx="3" presStyleCnt="4"/>
      <dgm:spPr>
        <a:solidFill>
          <a:srgbClr val="57068C"/>
        </a:solidFill>
      </dgm:spPr>
    </dgm:pt>
    <dgm:pt modelId="{CD0A78EB-7977-2447-8892-1B54A6157304}" type="pres">
      <dgm:prSet presAssocID="{7A0337A5-E64F-D04F-A4E0-470D92DA1635}" presName="text4" presStyleLbl="revTx" presStyleIdx="3" presStyleCnt="4" custScaleX="118554" custLinFactNeighborX="-22076" custLinFactNeighborY="-3139">
        <dgm:presLayoutVars>
          <dgm:bulletEnabled val="1"/>
        </dgm:presLayoutVars>
      </dgm:prSet>
      <dgm:spPr/>
    </dgm:pt>
    <dgm:pt modelId="{0439D031-A89D-BD46-8795-A7FA34D37CC7}" type="pres">
      <dgm:prSet presAssocID="{7A0337A5-E64F-D04F-A4E0-470D92DA1635}" presName="line4" presStyleLbl="callout" presStyleIdx="6" presStyleCnt="8"/>
      <dgm:spPr>
        <a:ln>
          <a:noFill/>
        </a:ln>
      </dgm:spPr>
    </dgm:pt>
    <dgm:pt modelId="{4A1C866D-C528-D54F-826B-7397F9C678E2}" type="pres">
      <dgm:prSet presAssocID="{7A0337A5-E64F-D04F-A4E0-470D92DA1635}" presName="d4" presStyleLbl="callout" presStyleIdx="7" presStyleCnt="8"/>
      <dgm:spPr/>
    </dgm:pt>
  </dgm:ptLst>
  <dgm:cxnLst>
    <dgm:cxn modelId="{E572CC31-0F0D-0C49-B25B-E3383D9C1B70}" type="presOf" srcId="{7A0337A5-E64F-D04F-A4E0-470D92DA1635}" destId="{CD0A78EB-7977-2447-8892-1B54A6157304}" srcOrd="0" destOrd="0" presId="urn:microsoft.com/office/officeart/2005/8/layout/target1"/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7EBE5F63-E7FF-0640-A519-67F2995BE42A}" srcId="{87DC9F30-172A-874F-83A3-8F2CE3EE3472}" destId="{7A0337A5-E64F-D04F-A4E0-470D92DA1635}" srcOrd="3" destOrd="0" parTransId="{A5B1DC1E-242B-2E4C-B1CD-88DAB96486C8}" sibTransId="{2FB2EC8D-8297-1C49-A001-37DA9193144C}"/>
    <dgm:cxn modelId="{AE6FAD55-ED5F-BA4E-832F-052333ABC8E6}" type="presOf" srcId="{E8F7EB68-3B17-B44D-B16A-54417A96C5E3}" destId="{5AD2D67F-7FFD-0645-BD9B-9E5B676995CE}" srcOrd="0" destOrd="0" presId="urn:microsoft.com/office/officeart/2005/8/layout/target1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54E1F4CD-F5CD-E242-BBBE-12A09C1EDBA7}" srcId="{87DC9F30-172A-874F-83A3-8F2CE3EE3472}" destId="{E8F7EB68-3B17-B44D-B16A-54417A96C5E3}" srcOrd="2" destOrd="0" parTransId="{0C617C29-18C1-C848-98B8-D3E0F96A005C}" sibTransId="{18714BCF-FC65-B144-8511-200A58A3DCD8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  <dgm:cxn modelId="{CF10D7BB-DFFE-3D46-ABEC-56BC1B40E489}" type="presParOf" srcId="{AC5C4195-BB91-F14F-9A13-313A08C3D286}" destId="{001391E4-4F10-5C4D-BAA4-758BA6A266F3}" srcOrd="8" destOrd="0" presId="urn:microsoft.com/office/officeart/2005/8/layout/target1"/>
    <dgm:cxn modelId="{2157BDC0-A7BC-9B43-91F6-A8A5FE9CAD9D}" type="presParOf" srcId="{AC5C4195-BB91-F14F-9A13-313A08C3D286}" destId="{5AD2D67F-7FFD-0645-BD9B-9E5B676995CE}" srcOrd="9" destOrd="0" presId="urn:microsoft.com/office/officeart/2005/8/layout/target1"/>
    <dgm:cxn modelId="{C4AE006E-3B46-E746-8AB8-D1285C9A76C2}" type="presParOf" srcId="{AC5C4195-BB91-F14F-9A13-313A08C3D286}" destId="{F1EB8419-BEB3-854C-B8FF-9354BCDD7759}" srcOrd="10" destOrd="0" presId="urn:microsoft.com/office/officeart/2005/8/layout/target1"/>
    <dgm:cxn modelId="{87CF9BE3-F986-AA48-A33D-3A99D79E53B5}" type="presParOf" srcId="{AC5C4195-BB91-F14F-9A13-313A08C3D286}" destId="{579D3E03-D69B-6942-948D-6AA9DE76E4AD}" srcOrd="11" destOrd="0" presId="urn:microsoft.com/office/officeart/2005/8/layout/target1"/>
    <dgm:cxn modelId="{6F39E905-8071-EF42-97F6-F878AB98B6DA}" type="presParOf" srcId="{AC5C4195-BB91-F14F-9A13-313A08C3D286}" destId="{5BA0F368-6E23-6B45-921E-94FB003025A8}" srcOrd="12" destOrd="0" presId="urn:microsoft.com/office/officeart/2005/8/layout/target1"/>
    <dgm:cxn modelId="{0507ACD8-4FD4-5346-A2FD-6F7013EB7614}" type="presParOf" srcId="{AC5C4195-BB91-F14F-9A13-313A08C3D286}" destId="{CD0A78EB-7977-2447-8892-1B54A6157304}" srcOrd="13" destOrd="0" presId="urn:microsoft.com/office/officeart/2005/8/layout/target1"/>
    <dgm:cxn modelId="{3651F32D-1009-D140-AB4E-BCF955D28908}" type="presParOf" srcId="{AC5C4195-BB91-F14F-9A13-313A08C3D286}" destId="{0439D031-A89D-BD46-8795-A7FA34D37CC7}" srcOrd="14" destOrd="0" presId="urn:microsoft.com/office/officeart/2005/8/layout/target1"/>
    <dgm:cxn modelId="{DECB5D99-83C2-F740-8D32-FA7C84E9AB8D}" type="presParOf" srcId="{AC5C4195-BB91-F14F-9A13-313A08C3D286}" destId="{4A1C866D-C528-D54F-826B-7397F9C678E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recreational space </a:t>
          </a: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All</a:t>
          </a:r>
          <a:r>
            <a:rPr lang="en-US" sz="2300" b="0" i="0" baseline="0" dirty="0">
              <a:latin typeface="Proxima Nova Rg" panose="02000506030000020004" pitchFamily="2" charset="0"/>
            </a:rPr>
            <a:t> classroom spaces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Floor</a:t>
          </a:r>
          <a:r>
            <a:rPr lang="en-US" sz="2300" b="0" i="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846D398-F1B5-1F45-AC79-C00830B072A1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20 person-classroom</a:t>
          </a:r>
        </a:p>
      </dgm:t>
    </dgm:pt>
    <dgm:pt modelId="{FEF57D1A-DA16-554E-AC67-534A14062C5B}" type="parTrans" cxnId="{D5A74653-F456-8349-A2E1-3F736276D781}">
      <dgm:prSet/>
      <dgm:spPr/>
      <dgm:t>
        <a:bodyPr/>
        <a:lstStyle/>
        <a:p>
          <a:endParaRPr lang="en-US"/>
        </a:p>
      </dgm:t>
    </dgm:pt>
    <dgm:pt modelId="{850E569B-F29C-DD41-9D0E-A2A3F12CAA09}" type="sibTrans" cxnId="{D5A74653-F456-8349-A2E1-3F736276D781}">
      <dgm:prSet/>
      <dgm:spPr/>
      <dgm:t>
        <a:bodyPr/>
        <a:lstStyle/>
        <a:p>
          <a:endParaRPr lang="en-US"/>
        </a:p>
      </dgm:t>
    </dgm:pt>
    <dgm:pt modelId="{ECAC28AD-6F7F-5043-9411-CBCF11DE1D5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40 person-classroom</a:t>
          </a:r>
        </a:p>
      </dgm:t>
    </dgm:pt>
    <dgm:pt modelId="{7925B292-5D03-524B-A35C-F36BEAF34F8E}" type="parTrans" cxnId="{5DF7BA2A-B539-7F45-B8E1-8F31E29FB4C5}">
      <dgm:prSet/>
      <dgm:spPr/>
      <dgm:t>
        <a:bodyPr/>
        <a:lstStyle/>
        <a:p>
          <a:endParaRPr lang="en-US"/>
        </a:p>
      </dgm:t>
    </dgm:pt>
    <dgm:pt modelId="{E840C6DE-D730-734C-B947-B0D2C2142625}" type="sibTrans" cxnId="{5DF7BA2A-B539-7F45-B8E1-8F31E29FB4C5}">
      <dgm:prSet/>
      <dgm:spPr/>
      <dgm:t>
        <a:bodyPr/>
        <a:lstStyle/>
        <a:p>
          <a:endParaRPr lang="en-US"/>
        </a:p>
      </dgm:t>
    </dgm:pt>
    <dgm:pt modelId="{76D7A9F5-8C09-CA4D-98BA-BF1B701D6101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Facility of choice</a:t>
          </a:r>
        </a:p>
      </dgm:t>
    </dgm:pt>
    <dgm:pt modelId="{0ED73976-58DD-184E-9A8A-BB882BD7CA58}" type="parTrans" cxnId="{417559CB-5D97-884F-8DA4-41E647759A4B}">
      <dgm:prSet/>
      <dgm:spPr/>
      <dgm:t>
        <a:bodyPr/>
        <a:lstStyle/>
        <a:p>
          <a:endParaRPr lang="en-US"/>
        </a:p>
      </dgm:t>
    </dgm:pt>
    <dgm:pt modelId="{AE497FAD-4CF0-4249-9353-A21FFAA47779}" type="sibTrans" cxnId="{417559CB-5D97-884F-8DA4-41E647759A4B}">
      <dgm:prSet/>
      <dgm:spPr/>
      <dgm:t>
        <a:bodyPr/>
        <a:lstStyle/>
        <a:p>
          <a:endParaRPr lang="en-US"/>
        </a:p>
      </dgm:t>
    </dgm:pt>
    <dgm:pt modelId="{36CB1C83-A8BD-6047-8C5E-DE8E140A7CD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Electrical &amp; plumbing plans for dorm</a:t>
          </a:r>
        </a:p>
      </dgm:t>
    </dgm:pt>
    <dgm:pt modelId="{215C87F3-6E18-8743-A861-E5D21ED4FBA2}" type="parTrans" cxnId="{AD21EE7A-083A-884F-9A7E-BA5F5FE3B30F}">
      <dgm:prSet/>
      <dgm:spPr/>
      <dgm:t>
        <a:bodyPr/>
        <a:lstStyle/>
        <a:p>
          <a:endParaRPr lang="en-US"/>
        </a:p>
      </dgm:t>
    </dgm:pt>
    <dgm:pt modelId="{B896AA9F-D002-8B46-8460-F90E0F44D432}" type="sibTrans" cxnId="{AD21EE7A-083A-884F-9A7E-BA5F5FE3B30F}">
      <dgm:prSet/>
      <dgm:spPr/>
      <dgm:t>
        <a:bodyPr/>
        <a:lstStyle/>
        <a:p>
          <a:endParaRPr lang="en-US"/>
        </a:p>
      </dgm:t>
    </dgm:pt>
    <dgm:pt modelId="{D021E6BA-74D4-7047-91D6-5AFEC38B10CA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LEED Gold and implementation plan</a:t>
          </a:r>
        </a:p>
      </dgm:t>
    </dgm:pt>
    <dgm:pt modelId="{DC2E8456-8B87-0949-B516-E6BFB619D436}" type="parTrans" cxnId="{EF6890E9-69B8-3641-B56D-BBE8027B788C}">
      <dgm:prSet/>
      <dgm:spPr/>
      <dgm:t>
        <a:bodyPr/>
        <a:lstStyle/>
        <a:p>
          <a:endParaRPr lang="en-US"/>
        </a:p>
      </dgm:t>
    </dgm:pt>
    <dgm:pt modelId="{5ABFDF4C-9789-FA46-873E-2DFB47E0CBE0}" type="sibTrans" cxnId="{EF6890E9-69B8-3641-B56D-BBE8027B788C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5DF7BA2A-B539-7F45-B8E1-8F31E29FB4C5}" srcId="{8ED78BA0-96E7-B043-A20E-21FA78203FDB}" destId="{ECAC28AD-6F7F-5043-9411-CBCF11DE1D5E}" srcOrd="2" destOrd="0" parTransId="{7925B292-5D03-524B-A35C-F36BEAF34F8E}" sibTransId="{E840C6DE-D730-734C-B947-B0D2C2142625}"/>
    <dgm:cxn modelId="{648D952D-A410-014F-943E-2D598271FFF7}" type="presOf" srcId="{76D7A9F5-8C09-CA4D-98BA-BF1B701D6101}" destId="{5320A93E-E9A1-244D-A69C-7BEAD76D8D8B}" srcOrd="0" destOrd="1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4A50F23E-A274-1E47-B4C9-D95B24A2FF60}" type="presOf" srcId="{0846D398-F1B5-1F45-AC79-C00830B072A1}" destId="{EC148BCD-CD9D-DA4C-9F72-BDD23CC07C98}" srcOrd="0" destOrd="1" presId="urn:microsoft.com/office/officeart/2005/8/layout/list1"/>
    <dgm:cxn modelId="{61F33D60-ADB1-0140-AB44-CCF0812D932A}" type="presOf" srcId="{ECAC28AD-6F7F-5043-9411-CBCF11DE1D5E}" destId="{EC148BCD-CD9D-DA4C-9F72-BDD23CC07C98}" srcOrd="0" destOrd="2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D5A74653-F456-8349-A2E1-3F736276D781}" srcId="{8ED78BA0-96E7-B043-A20E-21FA78203FDB}" destId="{0846D398-F1B5-1F45-AC79-C00830B072A1}" srcOrd="1" destOrd="0" parTransId="{FEF57D1A-DA16-554E-AC67-534A14062C5B}" sibTransId="{850E569B-F29C-DD41-9D0E-A2A3F12CAA09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AD21EE7A-083A-884F-9A7E-BA5F5FE3B30F}" srcId="{1D9D6C1B-8764-3C4C-B47B-CB3F49D7084D}" destId="{36CB1C83-A8BD-6047-8C5E-DE8E140A7CDF}" srcOrd="2" destOrd="0" parTransId="{215C87F3-6E18-8743-A861-E5D21ED4FBA2}" sibTransId="{B896AA9F-D002-8B46-8460-F90E0F44D432}"/>
    <dgm:cxn modelId="{8F3BE286-B71C-674C-BA81-69BA083B06C2}" type="presOf" srcId="{D021E6BA-74D4-7047-91D6-5AFEC38B10CA}" destId="{2BC19969-2C76-8D45-A55D-078E3B83647D}" srcOrd="0" destOrd="1" presId="urn:microsoft.com/office/officeart/2005/8/layout/list1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417559CB-5D97-884F-8DA4-41E647759A4B}" srcId="{1D9D6C1B-8764-3C4C-B47B-CB3F49D7084D}" destId="{76D7A9F5-8C09-CA4D-98BA-BF1B701D6101}" srcOrd="1" destOrd="0" parTransId="{0ED73976-58DD-184E-9A8A-BB882BD7CA58}" sibTransId="{AE497FAD-4CF0-4249-9353-A21FFAA47779}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471B78E0-CF42-FA4C-AF79-2EF5B3DF216B}" type="presOf" srcId="{36CB1C83-A8BD-6047-8C5E-DE8E140A7CDF}" destId="{5320A93E-E9A1-244D-A69C-7BEAD76D8D8B}" srcOrd="0" destOrd="2" presId="urn:microsoft.com/office/officeart/2005/8/layout/list1"/>
    <dgm:cxn modelId="{EF6890E9-69B8-3641-B56D-BBE8027B788C}" srcId="{AAAC6DBC-4801-9146-828E-827BB292A4E8}" destId="{D021E6BA-74D4-7047-91D6-5AFEC38B10CA}" srcOrd="1" destOrd="0" parTransId="{DC2E8456-8B87-0949-B516-E6BFB619D436}" sibTransId="{5ABFDF4C-9789-FA46-873E-2DFB47E0CBE0}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1435" custLinFactNeighborY="-91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0" custScaleX="31998" custScaleY="152990" custLinFactNeighborX="-40680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Determine</a:t>
          </a:r>
          <a:r>
            <a:rPr lang="en-US" sz="2300" b="0" i="0" baseline="0" dirty="0">
              <a:latin typeface="Proxima Nova Rg" panose="02000506030000020004" pitchFamily="2" charset="0"/>
            </a:rPr>
            <a:t> device choice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Updated</a:t>
          </a:r>
          <a:r>
            <a:rPr lang="en-US" sz="2300" b="0" i="0" baseline="0" dirty="0">
              <a:latin typeface="Proxima Nova Rg" panose="02000506030000020004" pitchFamily="2" charset="0"/>
            </a:rPr>
            <a:t> CAD model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300" b="0" i="0" baseline="0" dirty="0">
              <a:latin typeface="Proxima Nova Rg" panose="02000506030000020004" pitchFamily="2" charset="0"/>
            </a:rPr>
            <a:t>Final CAD model</a:t>
          </a:r>
          <a:endParaRPr lang="en-US" sz="2300" b="0" i="0" dirty="0">
            <a:solidFill>
              <a:schemeClr val="tx1"/>
            </a:solidFill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1210CF41-F09F-C242-832E-D1683E3C30BB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Initial CAD model</a:t>
          </a:r>
        </a:p>
      </dgm:t>
    </dgm:pt>
    <dgm:pt modelId="{2CB8B66D-544B-DB4F-A887-BA8A36916CA2}" type="parTrans" cxnId="{A9EF7C9D-BDF3-F443-B335-572BF83219EF}">
      <dgm:prSet/>
      <dgm:spPr/>
      <dgm:t>
        <a:bodyPr/>
        <a:lstStyle/>
        <a:p>
          <a:endParaRPr lang="en-US" sz="2300"/>
        </a:p>
      </dgm:t>
    </dgm:pt>
    <dgm:pt modelId="{B5EA0D71-7367-1B40-8618-DF4DC69E3718}" type="sibTrans" cxnId="{A9EF7C9D-BDF3-F443-B335-572BF83219EF}">
      <dgm:prSet/>
      <dgm:spPr/>
      <dgm:t>
        <a:bodyPr/>
        <a:lstStyle/>
        <a:p>
          <a:endParaRPr lang="en-US" sz="2300"/>
        </a:p>
      </dgm:t>
    </dgm:pt>
    <dgm:pt modelId="{AF66DDF0-8EF2-ED4A-8A65-9D7B67FA804A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One completed task</a:t>
          </a:r>
        </a:p>
      </dgm:t>
    </dgm:pt>
    <dgm:pt modelId="{D7521D68-280F-164C-94FB-8827767BCABA}" type="parTrans" cxnId="{57B6F37B-A4C1-C647-A852-9DDBFD01E90A}">
      <dgm:prSet/>
      <dgm:spPr/>
      <dgm:t>
        <a:bodyPr/>
        <a:lstStyle/>
        <a:p>
          <a:endParaRPr lang="en-US" sz="2300"/>
        </a:p>
      </dgm:t>
    </dgm:pt>
    <dgm:pt modelId="{AF0F2744-9A0B-EF4C-B16E-35723A7805C7}" type="sibTrans" cxnId="{57B6F37B-A4C1-C647-A852-9DDBFD01E90A}">
      <dgm:prSet/>
      <dgm:spPr/>
      <dgm:t>
        <a:bodyPr/>
        <a:lstStyle/>
        <a:p>
          <a:endParaRPr lang="en-US" sz="2300"/>
        </a:p>
      </dgm:t>
    </dgm:pt>
    <dgm:pt modelId="{94782123-D57E-8741-B4B2-619397666647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Two completed tasks</a:t>
          </a:r>
        </a:p>
      </dgm:t>
    </dgm:pt>
    <dgm:pt modelId="{3662642E-A633-E848-8E3B-39E752DB99EE}" type="parTrans" cxnId="{2959A52F-CBA7-3D46-84E7-AA48D76F1768}">
      <dgm:prSet/>
      <dgm:spPr/>
      <dgm:t>
        <a:bodyPr/>
        <a:lstStyle/>
        <a:p>
          <a:endParaRPr lang="en-US" sz="2300"/>
        </a:p>
      </dgm:t>
    </dgm:pt>
    <dgm:pt modelId="{0632C6F6-DB49-2549-8E85-331F74619205}" type="sibTrans" cxnId="{2959A52F-CBA7-3D46-84E7-AA48D76F1768}">
      <dgm:prSet/>
      <dgm:spPr/>
      <dgm:t>
        <a:bodyPr/>
        <a:lstStyle/>
        <a:p>
          <a:endParaRPr lang="en-US" sz="2300"/>
        </a:p>
      </dgm:t>
    </dgm:pt>
    <dgm:pt modelId="{A69EC9A2-4EF5-8247-8EAB-98D1CCDC579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Circuit &amp; schematic diagrams</a:t>
          </a:r>
        </a:p>
      </dgm:t>
    </dgm:pt>
    <dgm:pt modelId="{5F489E00-7AB1-D445-9245-6E157B62AB0C}" type="parTrans" cxnId="{EC9011FE-54F4-674E-8EF5-D583699E06E4}">
      <dgm:prSet/>
      <dgm:spPr/>
      <dgm:t>
        <a:bodyPr/>
        <a:lstStyle/>
        <a:p>
          <a:endParaRPr lang="en-US" sz="2300"/>
        </a:p>
      </dgm:t>
    </dgm:pt>
    <dgm:pt modelId="{722B989E-3BE8-4B45-A6D5-28A980C5B25F}" type="sibTrans" cxnId="{EC9011FE-54F4-674E-8EF5-D583699E06E4}">
      <dgm:prSet/>
      <dgm:spPr/>
      <dgm:t>
        <a:bodyPr/>
        <a:lstStyle/>
        <a:p>
          <a:endParaRPr lang="en-US" sz="2300"/>
        </a:p>
      </dgm:t>
    </dgm:pt>
    <dgm:pt modelId="{0E179FB9-EF78-4643-B43A-45D4D9BA040C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</dgm:t>
    </dgm:pt>
    <dgm:pt modelId="{29D8B09E-5CE5-4901-943D-64B40ABEF832}" type="parTrans" cxnId="{19F29FB1-87C2-4496-B805-CA9A8F541220}">
      <dgm:prSet/>
      <dgm:spPr/>
      <dgm:t>
        <a:bodyPr/>
        <a:lstStyle/>
        <a:p>
          <a:endParaRPr lang="en-US"/>
        </a:p>
      </dgm:t>
    </dgm:pt>
    <dgm:pt modelId="{A8BA2D40-9EBD-4B48-B992-2189283D4688}" type="sibTrans" cxnId="{19F29FB1-87C2-4496-B805-CA9A8F541220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77970B-5475-7A4C-AFD1-7F5187DADC28}" type="presOf" srcId="{AF66DDF0-8EF2-ED4A-8A65-9D7B67FA804A}" destId="{EC148BCD-CD9D-DA4C-9F72-BDD23CC07C98}" srcOrd="0" destOrd="2" presId="urn:microsoft.com/office/officeart/2005/8/layout/list1"/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2959A52F-CBA7-3D46-84E7-AA48D76F1768}" srcId="{1D9D6C1B-8764-3C4C-B47B-CB3F49D7084D}" destId="{94782123-D57E-8741-B4B2-619397666647}" srcOrd="1" destOrd="0" parTransId="{3662642E-A633-E848-8E3B-39E752DB99EE}" sibTransId="{0632C6F6-DB49-2549-8E85-331F74619205}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67E32D53-D4A0-6240-AF26-2A152157326D}" type="presOf" srcId="{A69EC9A2-4EF5-8247-8EAB-98D1CCDC579F}" destId="{2BC19969-2C76-8D45-A55D-078E3B83647D}" srcOrd="0" destOrd="2" presId="urn:microsoft.com/office/officeart/2005/8/layout/list1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8EA5797A-576C-D543-8519-515503C707E4}" type="presOf" srcId="{1210CF41-F09F-C242-832E-D1683E3C30BB}" destId="{EC148BCD-CD9D-DA4C-9F72-BDD23CC07C98}" srcOrd="0" destOrd="1" presId="urn:microsoft.com/office/officeart/2005/8/layout/list1"/>
    <dgm:cxn modelId="{57B6F37B-A4C1-C647-A852-9DDBFD01E90A}" srcId="{8ED78BA0-96E7-B043-A20E-21FA78203FDB}" destId="{AF66DDF0-8EF2-ED4A-8A65-9D7B67FA804A}" srcOrd="2" destOrd="0" parTransId="{D7521D68-280F-164C-94FB-8827767BCABA}" sibTransId="{AF0F2744-9A0B-EF4C-B16E-35723A7805C7}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9EF7C9D-BDF3-F443-B335-572BF83219EF}" srcId="{8ED78BA0-96E7-B043-A20E-21FA78203FDB}" destId="{1210CF41-F09F-C242-832E-D1683E3C30BB}" srcOrd="1" destOrd="0" parTransId="{2CB8B66D-544B-DB4F-A887-BA8A36916CA2}" sibTransId="{B5EA0D71-7367-1B40-8618-DF4DC69E3718}"/>
    <dgm:cxn modelId="{6C0C82A7-1FC4-418A-8385-BE7DC1EA83C2}" type="presOf" srcId="{0E179FB9-EF78-4643-B43A-45D4D9BA040C}" destId="{2BC19969-2C76-8D45-A55D-078E3B83647D}" srcOrd="0" destOrd="1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19F29FB1-87C2-4496-B805-CA9A8F541220}" srcId="{AAAC6DBC-4801-9146-828E-827BB292A4E8}" destId="{0E179FB9-EF78-4643-B43A-45D4D9BA040C}" srcOrd="1" destOrd="0" parTransId="{29D8B09E-5CE5-4901-943D-64B40ABEF832}" sibTransId="{A8BA2D40-9EBD-4B48-B992-2189283D4688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5268FDB4-CA6E-5348-9B11-381BFB94E9BB}" type="presOf" srcId="{94782123-D57E-8741-B4B2-619397666647}" destId="{5320A93E-E9A1-244D-A69C-7BEAD76D8D8B}" srcOrd="0" destOrd="1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EC9011FE-54F4-674E-8EF5-D583699E06E4}" srcId="{AAAC6DBC-4801-9146-828E-827BB292A4E8}" destId="{A69EC9A2-4EF5-8247-8EAB-98D1CCDC579F}" srcOrd="2" destOrd="0" parTransId="{5F489E00-7AB1-D445-9245-6E157B62AB0C}" sibTransId="{722B989E-3BE8-4B45-A6D5-28A980C5B25F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Design &amp; Feasibility Report (DFR)</a:t>
          </a: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Updated CAD model</a:t>
          </a: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Final Design Report (FDR)</a:t>
          </a:r>
          <a:endParaRPr lang="en-US" sz="2400" b="0" i="0" dirty="0">
            <a:solidFill>
              <a:srgbClr val="FF0000"/>
            </a:solidFill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CBBBD36-0F92-4EBB-8E78-3636FB5DA6C2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gm:t>
    </dgm:pt>
    <dgm:pt modelId="{D51374FC-BD74-4D03-8DD7-F93D12A12094}" type="parTrans" cxnId="{E1131DFF-C244-40CD-AC75-AE6FB5F4256D}">
      <dgm:prSet/>
      <dgm:spPr/>
      <dgm:t>
        <a:bodyPr/>
        <a:lstStyle/>
        <a:p>
          <a:endParaRPr lang="en-US"/>
        </a:p>
      </dgm:t>
    </dgm:pt>
    <dgm:pt modelId="{E3796A8A-1272-4572-B864-DA68E5FCD11D}" type="sibTrans" cxnId="{E1131DFF-C244-40CD-AC75-AE6FB5F4256D}">
      <dgm:prSet/>
      <dgm:spPr/>
      <dgm:t>
        <a:bodyPr/>
        <a:lstStyle/>
        <a:p>
          <a:endParaRPr lang="en-US"/>
        </a:p>
      </dgm:t>
    </dgm:pt>
    <dgm:pt modelId="{354BC416-6DE8-41BA-8B40-E22778630035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gm:t>
    </dgm:pt>
    <dgm:pt modelId="{90078116-C951-4E75-805B-08630FEEB4DF}" type="parTrans" cxnId="{74236C4B-31D3-4EBB-9F0B-709FC4A457C9}">
      <dgm:prSet/>
      <dgm:spPr/>
      <dgm:t>
        <a:bodyPr/>
        <a:lstStyle/>
        <a:p>
          <a:endParaRPr lang="en-US"/>
        </a:p>
      </dgm:t>
    </dgm:pt>
    <dgm:pt modelId="{2D465D8D-4081-4133-80F9-18B72C823A02}" type="sibTrans" cxnId="{74236C4B-31D3-4EBB-9F0B-709FC4A457C9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F8B28F32-DD51-4EA3-9EB9-AA3014123291}" type="presOf" srcId="{354BC416-6DE8-41BA-8B40-E22778630035}" destId="{2BC19969-2C76-8D45-A55D-078E3B83647D}" srcOrd="0" destOrd="1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74236C4B-31D3-4EBB-9F0B-709FC4A457C9}" srcId="{AAAC6DBC-4801-9146-828E-827BB292A4E8}" destId="{354BC416-6DE8-41BA-8B40-E22778630035}" srcOrd="1" destOrd="0" parTransId="{90078116-C951-4E75-805B-08630FEEB4DF}" sibTransId="{2D465D8D-4081-4133-80F9-18B72C823A02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F1BC6CF6-1EBD-4305-A218-4BBFF2ABAE4B}" type="presOf" srcId="{0CBBBD36-0F92-4EBB-8E78-3636FB5DA6C2}" destId="{EC148BCD-CD9D-DA4C-9F72-BDD23CC07C98}" srcOrd="0" destOrd="1" presId="urn:microsoft.com/office/officeart/2005/8/layout/list1"/>
    <dgm:cxn modelId="{E1131DFF-C244-40CD-AC75-AE6FB5F4256D}" srcId="{8ED78BA0-96E7-B043-A20E-21FA78203FDB}" destId="{0CBBBD36-0F92-4EBB-8E78-3636FB5DA6C2}" srcOrd="1" destOrd="0" parTransId="{D51374FC-BD74-4D03-8DD7-F93D12A12094}" sibTransId="{E3796A8A-1272-4572-B864-DA68E5FCD11D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4BCC-59CD-BB4D-A591-86FAAE7E2B53}">
      <dsp:nvSpPr>
        <dsp:cNvPr id="0" name=""/>
        <dsp:cNvSpPr/>
      </dsp:nvSpPr>
      <dsp:spPr>
        <a:xfrm>
          <a:off x="305491" y="821780"/>
          <a:ext cx="2465341" cy="246534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125291" y="1613105"/>
          <a:ext cx="821780" cy="82178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2758750" y="19650"/>
          <a:ext cx="1575020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sp:txBody>
      <dsp:txXfrm>
        <a:off x="2758750" y="19650"/>
        <a:ext cx="1575020" cy="1027225"/>
      </dsp:txXfrm>
    </dsp:sp>
    <dsp:sp modelId="{9AA57AB6-F4F1-074A-9222-6D1DA12AEEE3}">
      <dsp:nvSpPr>
        <dsp:cNvPr id="0" name=""/>
        <dsp:cNvSpPr/>
      </dsp:nvSpPr>
      <dsp:spPr>
        <a:xfrm>
          <a:off x="2832679" y="513612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393639" y="616438"/>
          <a:ext cx="1541660" cy="133436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2813283" y="1027441"/>
          <a:ext cx="1479981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sp:txBody>
      <dsp:txXfrm>
        <a:off x="2813283" y="1027441"/>
        <a:ext cx="1479981" cy="1027225"/>
      </dsp:txXfrm>
    </dsp:sp>
    <dsp:sp modelId="{76516D5D-8B5F-6E44-9545-3EA448DE0646}">
      <dsp:nvSpPr>
        <dsp:cNvPr id="0" name=""/>
        <dsp:cNvSpPr/>
      </dsp:nvSpPr>
      <dsp:spPr>
        <a:xfrm>
          <a:off x="2832679" y="1540838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19188" y="1709015"/>
          <a:ext cx="1079162" cy="74576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0F368-6E23-6B45-921E-94FB003025A8}">
      <dsp:nvSpPr>
        <dsp:cNvPr id="0" name=""/>
        <dsp:cNvSpPr/>
      </dsp:nvSpPr>
      <dsp:spPr>
        <a:xfrm>
          <a:off x="312087" y="1031578"/>
          <a:ext cx="3094736" cy="3094736"/>
        </a:xfrm>
        <a:prstGeom prst="ellipse">
          <a:avLst/>
        </a:prstGeom>
        <a:solidFill>
          <a:srgbClr val="570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91E4-4F10-5C4D-BAA4-758BA6A266F3}">
      <dsp:nvSpPr>
        <dsp:cNvPr id="0" name=""/>
        <dsp:cNvSpPr/>
      </dsp:nvSpPr>
      <dsp:spPr>
        <a:xfrm>
          <a:off x="754377" y="1473868"/>
          <a:ext cx="2210157" cy="2210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04BCC-59CD-BB4D-A591-86FAAE7E2B53}">
      <dsp:nvSpPr>
        <dsp:cNvPr id="0" name=""/>
        <dsp:cNvSpPr/>
      </dsp:nvSpPr>
      <dsp:spPr>
        <a:xfrm>
          <a:off x="1218395" y="1915899"/>
          <a:ext cx="1326094" cy="132609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659361" y="2341549"/>
          <a:ext cx="442031" cy="44203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3422612" y="41937"/>
          <a:ext cx="2480028" cy="74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sp:txBody>
      <dsp:txXfrm>
        <a:off x="3422612" y="41937"/>
        <a:ext cx="2480028" cy="740157"/>
      </dsp:txXfrm>
    </dsp:sp>
    <dsp:sp modelId="{9AA57AB6-F4F1-074A-9222-6D1DA12AEEE3}">
      <dsp:nvSpPr>
        <dsp:cNvPr id="0" name=""/>
        <dsp:cNvSpPr/>
      </dsp:nvSpPr>
      <dsp:spPr>
        <a:xfrm>
          <a:off x="3535771" y="370078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591245" y="613789"/>
          <a:ext cx="2186946" cy="170210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3435989" y="765108"/>
          <a:ext cx="2127987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sp:txBody>
      <dsp:txXfrm>
        <a:off x="3435989" y="765108"/>
        <a:ext cx="2127987" cy="740157"/>
      </dsp:txXfrm>
    </dsp:sp>
    <dsp:sp modelId="{76516D5D-8B5F-6E44-9545-3EA448DE0646}">
      <dsp:nvSpPr>
        <dsp:cNvPr id="0" name=""/>
        <dsp:cNvSpPr/>
      </dsp:nvSpPr>
      <dsp:spPr>
        <a:xfrm>
          <a:off x="3535771" y="1110236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69835" y="1341826"/>
          <a:ext cx="1795978" cy="133331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2D67F-7FFD-0645-BD9B-9E5B676995CE}">
      <dsp:nvSpPr>
        <dsp:cNvPr id="0" name=""/>
        <dsp:cNvSpPr/>
      </dsp:nvSpPr>
      <dsp:spPr>
        <a:xfrm>
          <a:off x="3433173" y="1504770"/>
          <a:ext cx="2314073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sp:txBody>
      <dsp:txXfrm>
        <a:off x="3433173" y="1504770"/>
        <a:ext cx="2314073" cy="740157"/>
      </dsp:txXfrm>
    </dsp:sp>
    <dsp:sp modelId="{F1EB8419-BEB3-854C-B8FF-9354BCDD7759}">
      <dsp:nvSpPr>
        <dsp:cNvPr id="0" name=""/>
        <dsp:cNvSpPr/>
      </dsp:nvSpPr>
      <dsp:spPr>
        <a:xfrm>
          <a:off x="3535771" y="1850394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D3E03-D69B-6942-948D-6AA9DE76E4AD}">
      <dsp:nvSpPr>
        <dsp:cNvPr id="0" name=""/>
        <dsp:cNvSpPr/>
      </dsp:nvSpPr>
      <dsp:spPr>
        <a:xfrm rot="5400000">
          <a:off x="2336303" y="2020346"/>
          <a:ext cx="1369936" cy="10289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A78EB-7977-2447-8892-1B54A6157304}">
      <dsp:nvSpPr>
        <dsp:cNvPr id="0" name=""/>
        <dsp:cNvSpPr/>
      </dsp:nvSpPr>
      <dsp:spPr>
        <a:xfrm>
          <a:off x="3437467" y="2197239"/>
          <a:ext cx="1834466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sp:txBody>
      <dsp:txXfrm>
        <a:off x="3437467" y="2197239"/>
        <a:ext cx="1834466" cy="740157"/>
      </dsp:txXfrm>
    </dsp:sp>
    <dsp:sp modelId="{0439D031-A89D-BD46-8795-A7FA34D37CC7}">
      <dsp:nvSpPr>
        <dsp:cNvPr id="0" name=""/>
        <dsp:cNvSpPr/>
      </dsp:nvSpPr>
      <dsp:spPr>
        <a:xfrm>
          <a:off x="3535771" y="2590552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C866D-C528-D54F-826B-7397F9C678E2}">
      <dsp:nvSpPr>
        <dsp:cNvPr id="0" name=""/>
        <dsp:cNvSpPr/>
      </dsp:nvSpPr>
      <dsp:spPr>
        <a:xfrm rot="5400000">
          <a:off x="2703648" y="2701550"/>
          <a:ext cx="941625" cy="7190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193265"/>
          <a:ext cx="6096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recreational space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20 person-classroom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40 person-classroom</a:t>
          </a:r>
        </a:p>
      </dsp:txBody>
      <dsp:txXfrm>
        <a:off x="0" y="193265"/>
        <a:ext cx="6096000" cy="1386000"/>
      </dsp:txXfrm>
    </dsp:sp>
    <dsp:sp modelId="{96D449A5-8CF5-0D4C-9470-7C2F22AB24CE}">
      <dsp:nvSpPr>
        <dsp:cNvPr id="0" name=""/>
        <dsp:cNvSpPr/>
      </dsp:nvSpPr>
      <dsp:spPr>
        <a:xfrm>
          <a:off x="304800" y="3090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20652" y="46757"/>
        <a:ext cx="4235496" cy="293016"/>
      </dsp:txXfrm>
    </dsp:sp>
    <dsp:sp modelId="{5320A93E-E9A1-244D-A69C-7BEAD76D8D8B}">
      <dsp:nvSpPr>
        <dsp:cNvPr id="0" name=""/>
        <dsp:cNvSpPr/>
      </dsp:nvSpPr>
      <dsp:spPr>
        <a:xfrm>
          <a:off x="0" y="1801025"/>
          <a:ext cx="6096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All</a:t>
          </a:r>
          <a:r>
            <a:rPr lang="en-US" sz="2300" b="0" i="0" kern="1200" baseline="0" dirty="0">
              <a:latin typeface="Proxima Nova Rg" panose="02000506030000020004" pitchFamily="2" charset="0"/>
            </a:rPr>
            <a:t> classroom spaces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Facility of choice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Electrical &amp; plumbing plans for dorm</a:t>
          </a:r>
        </a:p>
      </dsp:txBody>
      <dsp:txXfrm>
        <a:off x="0" y="1801025"/>
        <a:ext cx="6096000" cy="1386000"/>
      </dsp:txXfrm>
    </dsp:sp>
    <dsp:sp modelId="{13086218-E288-3044-B21D-7C4BF082C728}">
      <dsp:nvSpPr>
        <dsp:cNvPr id="0" name=""/>
        <dsp:cNvSpPr/>
      </dsp:nvSpPr>
      <dsp:spPr>
        <a:xfrm>
          <a:off x="304800" y="163866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20652" y="1654517"/>
        <a:ext cx="4235496" cy="293016"/>
      </dsp:txXfrm>
    </dsp:sp>
    <dsp:sp modelId="{2BC19969-2C76-8D45-A55D-078E3B83647D}">
      <dsp:nvSpPr>
        <dsp:cNvPr id="0" name=""/>
        <dsp:cNvSpPr/>
      </dsp:nvSpPr>
      <dsp:spPr>
        <a:xfrm>
          <a:off x="0" y="3408785"/>
          <a:ext cx="6096000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Floor</a:t>
          </a:r>
          <a:r>
            <a:rPr lang="en-US" sz="2300" b="0" i="0" kern="120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LEED Gold and implementation plan</a:t>
          </a:r>
        </a:p>
      </dsp:txBody>
      <dsp:txXfrm>
        <a:off x="0" y="3408785"/>
        <a:ext cx="6096000" cy="1316699"/>
      </dsp:txXfrm>
    </dsp:sp>
    <dsp:sp modelId="{8D4DE655-2605-8B4B-B4BD-0414015C16E0}">
      <dsp:nvSpPr>
        <dsp:cNvPr id="0" name=""/>
        <dsp:cNvSpPr/>
      </dsp:nvSpPr>
      <dsp:spPr>
        <a:xfrm>
          <a:off x="304800" y="324642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20652" y="3262277"/>
        <a:ext cx="4235496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4997754" cy="1198179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>
          <a:off x="0" y="-36522"/>
          <a:ext cx="1410746" cy="1344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51446" y="1234701"/>
          <a:ext cx="4694861" cy="14644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196483" y="1234701"/>
        <a:ext cx="4604787" cy="1419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253448"/>
          <a:ext cx="5145741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367" tIns="312420" rIns="39936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Determine</a:t>
          </a:r>
          <a:r>
            <a:rPr lang="en-US" sz="2300" b="0" i="0" kern="1200" baseline="0" dirty="0">
              <a:latin typeface="Proxima Nova Rg" panose="02000506030000020004" pitchFamily="2" charset="0"/>
            </a:rPr>
            <a:t> device choice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Initial CAD model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One completed task</a:t>
          </a:r>
        </a:p>
      </dsp:txBody>
      <dsp:txXfrm>
        <a:off x="0" y="253448"/>
        <a:ext cx="5145741" cy="1464750"/>
      </dsp:txXfrm>
    </dsp:sp>
    <dsp:sp modelId="{96D449A5-8CF5-0D4C-9470-7C2F22AB24CE}">
      <dsp:nvSpPr>
        <dsp:cNvPr id="0" name=""/>
        <dsp:cNvSpPr/>
      </dsp:nvSpPr>
      <dsp:spPr>
        <a:xfrm>
          <a:off x="257287" y="32048"/>
          <a:ext cx="360201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148" tIns="0" rIns="136148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278903" y="53664"/>
        <a:ext cx="3558786" cy="399568"/>
      </dsp:txXfrm>
    </dsp:sp>
    <dsp:sp modelId="{5320A93E-E9A1-244D-A69C-7BEAD76D8D8B}">
      <dsp:nvSpPr>
        <dsp:cNvPr id="0" name=""/>
        <dsp:cNvSpPr/>
      </dsp:nvSpPr>
      <dsp:spPr>
        <a:xfrm>
          <a:off x="0" y="2020598"/>
          <a:ext cx="5145741" cy="111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367" tIns="312420" rIns="39936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Updated</a:t>
          </a:r>
          <a:r>
            <a:rPr lang="en-US" sz="2300" b="0" i="0" kern="1200" baseline="0" dirty="0">
              <a:latin typeface="Proxima Nova Rg" panose="02000506030000020004" pitchFamily="2" charset="0"/>
            </a:rPr>
            <a:t> CAD model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Two completed tasks</a:t>
          </a:r>
        </a:p>
      </dsp:txBody>
      <dsp:txXfrm>
        <a:off x="0" y="2020598"/>
        <a:ext cx="5145741" cy="1110375"/>
      </dsp:txXfrm>
    </dsp:sp>
    <dsp:sp modelId="{13086218-E288-3044-B21D-7C4BF082C728}">
      <dsp:nvSpPr>
        <dsp:cNvPr id="0" name=""/>
        <dsp:cNvSpPr/>
      </dsp:nvSpPr>
      <dsp:spPr>
        <a:xfrm>
          <a:off x="257287" y="1799198"/>
          <a:ext cx="360201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148" tIns="0" rIns="136148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278903" y="1820814"/>
        <a:ext cx="3558786" cy="399568"/>
      </dsp:txXfrm>
    </dsp:sp>
    <dsp:sp modelId="{2BC19969-2C76-8D45-A55D-078E3B83647D}">
      <dsp:nvSpPr>
        <dsp:cNvPr id="0" name=""/>
        <dsp:cNvSpPr/>
      </dsp:nvSpPr>
      <dsp:spPr>
        <a:xfrm>
          <a:off x="0" y="3433373"/>
          <a:ext cx="5145741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367" tIns="312420" rIns="39936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baseline="0" dirty="0">
              <a:latin typeface="Proxima Nova Rg" panose="02000506030000020004" pitchFamily="2" charset="0"/>
            </a:rPr>
            <a:t>Final CAD model</a:t>
          </a:r>
          <a:endParaRPr lang="en-US" sz="2300" b="0" i="0" kern="1200" dirty="0">
            <a:solidFill>
              <a:schemeClr val="tx1"/>
            </a:solidFill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Circuit &amp; schematic diagrams</a:t>
          </a:r>
        </a:p>
      </dsp:txBody>
      <dsp:txXfrm>
        <a:off x="0" y="3433373"/>
        <a:ext cx="5145741" cy="1464750"/>
      </dsp:txXfrm>
    </dsp:sp>
    <dsp:sp modelId="{8D4DE655-2605-8B4B-B4BD-0414015C16E0}">
      <dsp:nvSpPr>
        <dsp:cNvPr id="0" name=""/>
        <dsp:cNvSpPr/>
      </dsp:nvSpPr>
      <dsp:spPr>
        <a:xfrm>
          <a:off x="257287" y="3211973"/>
          <a:ext cx="360201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148" tIns="0" rIns="136148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278903" y="3233589"/>
        <a:ext cx="3558786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293264"/>
          <a:ext cx="5480506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348" tIns="374904" rIns="42534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Design &amp; Feasibility Report (DFR)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sp:txBody>
      <dsp:txXfrm>
        <a:off x="0" y="293264"/>
        <a:ext cx="5480506" cy="1219050"/>
      </dsp:txXfrm>
    </dsp:sp>
    <dsp:sp modelId="{96D449A5-8CF5-0D4C-9470-7C2F22AB24CE}">
      <dsp:nvSpPr>
        <dsp:cNvPr id="0" name=""/>
        <dsp:cNvSpPr/>
      </dsp:nvSpPr>
      <dsp:spPr>
        <a:xfrm>
          <a:off x="274025" y="27584"/>
          <a:ext cx="383635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005" tIns="0" rIns="1450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299964" y="53523"/>
        <a:ext cx="3784476" cy="479482"/>
      </dsp:txXfrm>
    </dsp:sp>
    <dsp:sp modelId="{5320A93E-E9A1-244D-A69C-7BEAD76D8D8B}">
      <dsp:nvSpPr>
        <dsp:cNvPr id="0" name=""/>
        <dsp:cNvSpPr/>
      </dsp:nvSpPr>
      <dsp:spPr>
        <a:xfrm>
          <a:off x="0" y="1875194"/>
          <a:ext cx="5480506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348" tIns="374904" rIns="42534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Updated CAD model</a:t>
          </a:r>
        </a:p>
      </dsp:txBody>
      <dsp:txXfrm>
        <a:off x="0" y="1875194"/>
        <a:ext cx="5480506" cy="850500"/>
      </dsp:txXfrm>
    </dsp:sp>
    <dsp:sp modelId="{13086218-E288-3044-B21D-7C4BF082C728}">
      <dsp:nvSpPr>
        <dsp:cNvPr id="0" name=""/>
        <dsp:cNvSpPr/>
      </dsp:nvSpPr>
      <dsp:spPr>
        <a:xfrm>
          <a:off x="274025" y="1609514"/>
          <a:ext cx="383635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005" tIns="0" rIns="1450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299964" y="1635453"/>
        <a:ext cx="3784476" cy="479482"/>
      </dsp:txXfrm>
    </dsp:sp>
    <dsp:sp modelId="{2BC19969-2C76-8D45-A55D-078E3B83647D}">
      <dsp:nvSpPr>
        <dsp:cNvPr id="0" name=""/>
        <dsp:cNvSpPr/>
      </dsp:nvSpPr>
      <dsp:spPr>
        <a:xfrm>
          <a:off x="0" y="3088575"/>
          <a:ext cx="5480506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348" tIns="374904" rIns="42534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Final Design Report (FDR)</a:t>
          </a:r>
          <a:endParaRPr lang="en-US" sz="2400" b="0" i="0" kern="1200" dirty="0">
            <a:solidFill>
              <a:srgbClr val="FF0000"/>
            </a:solidFill>
            <a:latin typeface="Proxima Nova Rg" panose="02000506030000020004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sp:txBody>
      <dsp:txXfrm>
        <a:off x="0" y="3088575"/>
        <a:ext cx="5480506" cy="1219050"/>
      </dsp:txXfrm>
    </dsp:sp>
    <dsp:sp modelId="{8D4DE655-2605-8B4B-B4BD-0414015C16E0}">
      <dsp:nvSpPr>
        <dsp:cNvPr id="0" name=""/>
        <dsp:cNvSpPr/>
      </dsp:nvSpPr>
      <dsp:spPr>
        <a:xfrm>
          <a:off x="274025" y="2822894"/>
          <a:ext cx="383635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005" tIns="0" rIns="1450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299964" y="2848833"/>
        <a:ext cx="3784476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9D80F77-52C8-42F5-9615-22FF534A4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861" y="1720299"/>
            <a:ext cx="11410278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THE SEMESTER-LONG DESIGN PROJECTS (SLDPs) (VIRTUAL)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F93A636-AA5C-492E-9B61-8AF5FB6AA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5572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C2E09C-3246-4C85-93B3-36F51C8A5173}"/>
              </a:ext>
            </a:extLst>
          </p:cNvPr>
          <p:cNvCxnSpPr>
            <a:cxnSpLocks/>
          </p:cNvCxnSpPr>
          <p:nvPr/>
        </p:nvCxnSpPr>
        <p:spPr>
          <a:xfrm>
            <a:off x="4193177" y="4297484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2FEF8E-BC8A-4F17-95CE-8C0CAE769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44281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SLDP OPTIONS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25767" y="2022505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Biomedical Device (BMD)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110586"/>
              </p:ext>
            </p:extLst>
          </p:nvPr>
        </p:nvGraphicFramePr>
        <p:xfrm>
          <a:off x="6096000" y="1281853"/>
          <a:ext cx="5145741" cy="493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487450"/>
              </p:ext>
            </p:extLst>
          </p:nvPr>
        </p:nvGraphicFramePr>
        <p:xfrm>
          <a:off x="384468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70756" y="2907797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708682" y="4285349"/>
            <a:ext cx="485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Complete extra tasks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F59599-47EC-4FC6-8AA8-9CD19E4CED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B42952-921E-477B-8EB1-71C78431BD0E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71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444577" y="2252317"/>
            <a:ext cx="5810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Identify a problem or address a proposed problem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Develop a solution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Manufacture a proof of concept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$100 budget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Theoretical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Additional resources: Open Lab,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RAD Mentors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7202232" y="5594369"/>
            <a:ext cx="3175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3: </a:t>
            </a:r>
            <a:r>
              <a:rPr lang="en-US" sz="1600" dirty="0" err="1">
                <a:latin typeface="Proxima Nova Rg" panose="02000506030000020004" pitchFamily="2" charset="0"/>
              </a:rPr>
              <a:t>SpeakSign</a:t>
            </a:r>
            <a:r>
              <a:rPr lang="en-US" sz="1600" dirty="0">
                <a:latin typeface="Proxima Nova Rg" panose="02000506030000020004" pitchFamily="2" charset="0"/>
              </a:rPr>
              <a:t> RAD Project </a:t>
            </a:r>
          </a:p>
        </p:txBody>
      </p:sp>
      <p:pic>
        <p:nvPicPr>
          <p:cNvPr id="14" name="Picture 13" descr="A picture containing person, indoor, holding, woman&#10;&#10;Description automatically generated">
            <a:extLst>
              <a:ext uri="{FF2B5EF4-FFF2-40B4-BE49-F238E27FC236}">
                <a16:creationId xmlns:a16="http://schemas.microsoft.com/office/drawing/2014/main" id="{5FDBCCF1-C14F-0740-824F-7D8E63F41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4082" b="12886"/>
          <a:stretch/>
        </p:blipFill>
        <p:spPr>
          <a:xfrm>
            <a:off x="6374357" y="2252317"/>
            <a:ext cx="4831621" cy="332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56DB577-5028-4E83-9863-2F07DD79F7CE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30862-D344-490C-8778-A5B0D03B051C}"/>
              </a:ext>
            </a:extLst>
          </p:cNvPr>
          <p:cNvSpPr/>
          <p:nvPr/>
        </p:nvSpPr>
        <p:spPr>
          <a:xfrm>
            <a:off x="3808247" y="1410525"/>
            <a:ext cx="45755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Rapid Assembly &amp; Design (RAD)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AAF6E9-A386-464B-AE88-E57DF1B71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47324C-8859-47C5-94AA-7E5D7F3D318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6919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731032"/>
              </p:ext>
            </p:extLst>
          </p:nvPr>
        </p:nvGraphicFramePr>
        <p:xfrm>
          <a:off x="5890325" y="1634953"/>
          <a:ext cx="5480506" cy="433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603032"/>
              </p:ext>
            </p:extLst>
          </p:nvPr>
        </p:nvGraphicFramePr>
        <p:xfrm>
          <a:off x="324703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10992" y="2951874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667443" y="4107896"/>
            <a:ext cx="4850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Additional functionalities as determined by RAD Mentor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65F96E2-564A-4534-ABBF-1072E5C1D937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F6EF8-B8C3-4D50-8800-5CB06A6F5D8C}"/>
              </a:ext>
            </a:extLst>
          </p:cNvPr>
          <p:cNvSpPr/>
          <p:nvPr/>
        </p:nvSpPr>
        <p:spPr>
          <a:xfrm>
            <a:off x="547584" y="2063793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Rapid Assembly &amp; Design (RAD)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D62818-1448-4287-8511-13070622EC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8C9265-1AF6-4828-A9D7-990D94164E7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49680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471FAC-1877-0547-931D-C8062C44893C}"/>
              </a:ext>
            </a:extLst>
          </p:cNvPr>
          <p:cNvSpPr/>
          <p:nvPr/>
        </p:nvSpPr>
        <p:spPr>
          <a:xfrm>
            <a:off x="887313" y="3085020"/>
            <a:ext cx="10554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Which projects interest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Refer to </a:t>
            </a:r>
            <a:r>
              <a:rPr lang="en-US" sz="2400" dirty="0" err="1">
                <a:latin typeface="Proxima Nova Rg" panose="02000506030000020004" pitchFamily="2" charset="0"/>
              </a:rPr>
              <a:t>manual.eg.poly.edu</a:t>
            </a:r>
            <a:r>
              <a:rPr lang="en-US" sz="2400" dirty="0">
                <a:latin typeface="Proxima Nova Rg" panose="02000506030000020004" pitchFamily="2" charset="0"/>
              </a:rPr>
              <a:t> for full project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Speak with Professors and TAs for information regarding projects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E21B49-2117-4D72-995A-C0F3823A739D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39BC44-561E-492A-8859-C0D459C77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87BDBC-1F1A-4E62-8DA4-7A775000FF0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5E6C98-0D53-4E4B-B695-837DDA28F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0" y="827033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349162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Introduction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Grading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SLDP Options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46860" y="2958353"/>
            <a:ext cx="0" cy="183417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DED4AE-8AD8-4812-BE01-8D654F213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2AFCF3-9DDE-49BB-8E30-30CD061B64B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7ECC599-1849-154D-BF12-13A0E9874EEB}"/>
              </a:ext>
            </a:extLst>
          </p:cNvPr>
          <p:cNvSpPr txBox="1">
            <a:spLocks/>
          </p:cNvSpPr>
          <p:nvPr/>
        </p:nvSpPr>
        <p:spPr>
          <a:xfrm>
            <a:off x="848115" y="2027010"/>
            <a:ext cx="6353848" cy="349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57068C"/>
                </a:solidFill>
                <a:latin typeface="Proxima Nova Lt" panose="02000506030000020004" pitchFamily="50" charset="0"/>
              </a:rPr>
              <a:t>Three Project Types: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Housing &amp; Innovation in Revit (HIR)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Biomedical Device (BMD)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Rapid Assembly &amp; Design (RAD)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F432BB-BE73-4A4E-AB3F-88BE3BBA3B14}"/>
              </a:ext>
            </a:extLst>
          </p:cNvPr>
          <p:cNvSpPr/>
          <p:nvPr/>
        </p:nvSpPr>
        <p:spPr>
          <a:xfrm>
            <a:off x="8488363" y="1859804"/>
            <a:ext cx="198483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6</a:t>
            </a:r>
          </a:p>
          <a:p>
            <a:pPr algn="ctr"/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Week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E08EBE-2F0E-C145-B2B3-C7286EF8AA63}"/>
              </a:ext>
            </a:extLst>
          </p:cNvPr>
          <p:cNvSpPr/>
          <p:nvPr/>
        </p:nvSpPr>
        <p:spPr>
          <a:xfrm>
            <a:off x="8337681" y="3897092"/>
            <a:ext cx="228620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2-4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Team Members</a:t>
            </a:r>
            <a:endParaRPr lang="en-US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INTRODUCTION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309B1A-E0E5-4C6D-A0E9-D38513A87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9D508C-C5C2-46EC-96EF-E060CEC67CA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E05375-2857-1244-9385-F7EE9201EE74}"/>
              </a:ext>
            </a:extLst>
          </p:cNvPr>
          <p:cNvSpPr/>
          <p:nvPr/>
        </p:nvSpPr>
        <p:spPr>
          <a:xfrm>
            <a:off x="1935244" y="5481018"/>
            <a:ext cx="8321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The SLDP is 30% of your total course grade! </a:t>
            </a:r>
            <a:endParaRPr lang="en-US" sz="320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F9678C-BF33-4A55-9547-85351D1B95BF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8BDB6CB-6461-4141-9FC9-4CAD3F784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24946"/>
              </p:ext>
            </p:extLst>
          </p:nvPr>
        </p:nvGraphicFramePr>
        <p:xfrm>
          <a:off x="234041" y="2941836"/>
          <a:ext cx="11723914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0379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Benchmarks &amp; 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Final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C931F1-FADC-4D72-A178-12C92DDBA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2DC008-B36E-4119-83A0-08F5C1C0CA1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9470" y="-626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478206" y="2685152"/>
            <a:ext cx="6154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Two 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Completion of certain portions of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dates on schedule on eg.poly.edu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Penalties for late completion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Extra credit for early completion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18375F-9B48-43D3-9850-F9933604893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F713D-D6DC-4802-8E23-5D0F6173EC6D}"/>
              </a:ext>
            </a:extLst>
          </p:cNvPr>
          <p:cNvGrpSpPr/>
          <p:nvPr/>
        </p:nvGrpSpPr>
        <p:grpSpPr>
          <a:xfrm>
            <a:off x="6632250" y="2041303"/>
            <a:ext cx="4809309" cy="3351668"/>
            <a:chOff x="6632250" y="2189181"/>
            <a:chExt cx="4809309" cy="3351668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A32A8B66-8552-784A-9380-AB5393BCC9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9005098"/>
                </p:ext>
              </p:extLst>
            </p:nvPr>
          </p:nvGraphicFramePr>
          <p:xfrm>
            <a:off x="6632250" y="2253727"/>
            <a:ext cx="4809309" cy="32871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9CB798-0E30-4F8F-9653-7EEC4A1BECA5}"/>
                </a:ext>
              </a:extLst>
            </p:cNvPr>
            <p:cNvSpPr/>
            <p:nvPr/>
          </p:nvSpPr>
          <p:spPr>
            <a:xfrm>
              <a:off x="9617336" y="2189181"/>
              <a:ext cx="1339328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03DA17-71D8-451D-BB81-AD65273B5215}"/>
                </a:ext>
              </a:extLst>
            </p:cNvPr>
            <p:cNvSpPr/>
            <p:nvPr/>
          </p:nvSpPr>
          <p:spPr>
            <a:xfrm>
              <a:off x="9880899" y="2458122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466E9E-0A14-454D-ACC2-B9F76ABDFB73}"/>
                </a:ext>
              </a:extLst>
            </p:cNvPr>
            <p:cNvSpPr/>
            <p:nvPr/>
          </p:nvSpPr>
          <p:spPr>
            <a:xfrm>
              <a:off x="9468522" y="3213708"/>
              <a:ext cx="1488142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C8FE03-895D-4872-8FCC-D7D7A7861D53}"/>
                </a:ext>
              </a:extLst>
            </p:cNvPr>
            <p:cNvSpPr/>
            <p:nvPr/>
          </p:nvSpPr>
          <p:spPr>
            <a:xfrm>
              <a:off x="10030811" y="3581091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7DF6EF-4497-413A-85E9-F1361B10A71A}"/>
              </a:ext>
            </a:extLst>
          </p:cNvPr>
          <p:cNvSpPr/>
          <p:nvPr/>
        </p:nvSpPr>
        <p:spPr>
          <a:xfrm>
            <a:off x="9812156" y="2364428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AD47"/>
                </a:solidFill>
                <a:latin typeface="Proxima Nova Lt" panose="02000506030000020004" pitchFamily="50" charset="0"/>
              </a:rPr>
              <a:t>Benchmark 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631326-568B-4AE4-928E-154DEE79F6C3}"/>
              </a:ext>
            </a:extLst>
          </p:cNvPr>
          <p:cNvSpPr/>
          <p:nvPr/>
        </p:nvSpPr>
        <p:spPr>
          <a:xfrm>
            <a:off x="9812156" y="3403142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  <a:latin typeface="Proxima Nova Lt" panose="02000506030000020004" pitchFamily="50" charset="0"/>
              </a:rPr>
              <a:t>Benchmark B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C66ACA-9F68-4646-AAED-137CA86754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22B07B-80CA-44F5-819C-92F63F427AA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76B525F-BE60-234A-B4C1-40A8C09E6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243178"/>
              </p:ext>
            </p:extLst>
          </p:nvPr>
        </p:nvGraphicFramePr>
        <p:xfrm>
          <a:off x="6018904" y="1774254"/>
          <a:ext cx="6248400" cy="412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E2A94D1-EEC5-C24D-8096-1D022EB6720D}"/>
              </a:ext>
            </a:extLst>
          </p:cNvPr>
          <p:cNvSpPr/>
          <p:nvPr/>
        </p:nvSpPr>
        <p:spPr>
          <a:xfrm>
            <a:off x="444921" y="1982518"/>
            <a:ext cx="58462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Completion of all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date on schedule on eg.poly.edu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partially commission if unable to complete all tasks on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Proxima Nova Lt" panose="02000506030000020004" pitchFamily="50" charset="0"/>
            </a:endParaRPr>
          </a:p>
          <a:p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Submission of all SLDP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on same date as 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submit early for extra credit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68DCE2-F774-4493-8335-1E7CE89921E5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7B1798-C061-4E99-AF97-46F7DB12D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3E35EC-8B02-4774-94F5-8C65D60D45D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332685" y="3143158"/>
            <a:ext cx="5531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3D Revit model of campus extension to NYU Tandon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plumbing &amp; electrical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Obtain LEED Gold certification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325897" y="5538077"/>
            <a:ext cx="4972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181 Mercer Street Building Courtesy of NYU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AC9AFC-B3BA-4D44-B781-EC680BC2A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404" y="2351913"/>
            <a:ext cx="5603823" cy="315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A95B4CF-29BB-4D5B-8F01-1ADE0ED265DC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AD0CB7-038B-4761-916A-9260DCA06863}"/>
              </a:ext>
            </a:extLst>
          </p:cNvPr>
          <p:cNvSpPr/>
          <p:nvPr/>
        </p:nvSpPr>
        <p:spPr>
          <a:xfrm>
            <a:off x="3606190" y="1410525"/>
            <a:ext cx="49796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Housing &amp; Innovation in Revit (HIR)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3C6DBA-F9F4-4BBB-80D1-B214ED1B6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1F63CF-1000-43EC-BA6A-676A76B0F4D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0156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584491"/>
              </p:ext>
            </p:extLst>
          </p:nvPr>
        </p:nvGraphicFramePr>
        <p:xfrm>
          <a:off x="325936" y="1413519"/>
          <a:ext cx="6096000" cy="475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508132"/>
              </p:ext>
            </p:extLst>
          </p:nvPr>
        </p:nvGraphicFramePr>
        <p:xfrm>
          <a:off x="6803037" y="2682078"/>
          <a:ext cx="4997754" cy="266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9100979" y="3020351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7288064" y="4395765"/>
            <a:ext cx="422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LEED Platinum certification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8FB7C2-AF8A-42D8-97CB-DB09D2FF80E2}"/>
              </a:ext>
            </a:extLst>
          </p:cNvPr>
          <p:cNvSpPr/>
          <p:nvPr/>
        </p:nvSpPr>
        <p:spPr>
          <a:xfrm>
            <a:off x="6543309" y="2109997"/>
            <a:ext cx="5517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Housing &amp; Innovation in Revit (HIR)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E427DC-BBDF-41BE-93FB-2EA96A962B5C}"/>
              </a:ext>
            </a:extLst>
          </p:cNvPr>
          <p:cNvSpPr txBox="1">
            <a:spLocks/>
          </p:cNvSpPr>
          <p:nvPr/>
        </p:nvSpPr>
        <p:spPr>
          <a:xfrm>
            <a:off x="564107" y="52460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8A8210-E48C-4FBC-BAFB-61E7EE2AFE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1BADEC-FFE2-4459-B40A-1725118FEA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4852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64107" y="2761855"/>
            <a:ext cx="51369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an autonomous prosthetic limb or wearable 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Device achieves three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Model design with CAD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Simulate circuitry using Fritzing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notebook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585480" y="5346008"/>
            <a:ext cx="4479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2: Prosthetic Hand Courtesy of Autodesk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C28D30-5BF5-45F4-B33A-76E00F686E72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9DB311-7C91-4299-ABA7-67AA5A347209}"/>
              </a:ext>
            </a:extLst>
          </p:cNvPr>
          <p:cNvSpPr/>
          <p:nvPr/>
        </p:nvSpPr>
        <p:spPr>
          <a:xfrm>
            <a:off x="4266823" y="1410525"/>
            <a:ext cx="36583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Biomedical Device (BMD)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63A44DE-3D88-4D09-B82D-33C6CFC3A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87" y="2450208"/>
            <a:ext cx="5350499" cy="2911096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A06289-11C2-4B08-A7E3-70CFDF456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BAE980-B19B-4761-98AD-5B3C9A8566F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3375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EG 1003" id="{CB599C07-1460-F34F-AADE-ABB178B70586}" vid="{230C09DA-D39A-7649-920B-3AE1E29D9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8774</TotalTime>
  <Words>481</Words>
  <Application>Microsoft Office PowerPoint</Application>
  <PresentationFormat>Widescreen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Proxima Nova Rg</vt:lpstr>
      <vt:lpstr>Proxima Nova Lt</vt:lpstr>
      <vt:lpstr>Gotham Medium</vt:lpstr>
      <vt:lpstr>Calibri Light</vt:lpstr>
      <vt:lpstr>Calibri</vt:lpstr>
      <vt:lpstr>Arial</vt:lpstr>
      <vt:lpstr>Office Theme</vt:lpstr>
      <vt:lpstr>INTRODUCTION TO THE SEMESTER-LONG DESIGN PROJECTS (SLDPs) (VIRTUAL)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SLDP OPTIONS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85</cp:revision>
  <dcterms:created xsi:type="dcterms:W3CDTF">2020-01-14T01:21:39Z</dcterms:created>
  <dcterms:modified xsi:type="dcterms:W3CDTF">2020-08-02T02:14:51Z</dcterms:modified>
</cp:coreProperties>
</file>