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9" r:id="rId4"/>
    <p:sldId id="270" r:id="rId5"/>
    <p:sldId id="271" r:id="rId6"/>
    <p:sldId id="272" r:id="rId7"/>
    <p:sldId id="273" r:id="rId8"/>
    <p:sldId id="274" r:id="rId9"/>
    <p:sldId id="268" r:id="rId10"/>
  </p:sldIdLst>
  <p:sldSz cx="12192000" cy="6858000"/>
  <p:notesSz cx="6858000" cy="9144000"/>
  <p:embeddedFontLst>
    <p:embeddedFont>
      <p:font typeface="Gotham Medium" pitchFamily="2" charset="0"/>
      <p:regular r:id="rId12"/>
      <p:italic r:id="rId13"/>
    </p:embeddedFont>
    <p:embeddedFont>
      <p:font typeface="Montserrat" pitchFamily="2" charset="77"/>
      <p:regular r:id="rId14"/>
      <p:bold r:id="rId15"/>
      <p:italic r:id="rId16"/>
      <p:boldItalic r:id="rId17"/>
    </p:embeddedFont>
    <p:embeddedFont>
      <p:font typeface="Montserrat Black" pitchFamily="2" charset="77"/>
      <p:bold r:id="rId18"/>
      <p:italic r:id="rId19"/>
      <p:boldItalic r:id="rId20"/>
    </p:embeddedFont>
    <p:embeddedFont>
      <p:font typeface="Proxima Nova" panose="02000506030000020004" pitchFamily="2" charset="0"/>
      <p:regular r:id="rId21"/>
      <p:bold r:id="rId22"/>
      <p:italic r:id="rId23"/>
      <p:boldItalic r:id="rId24"/>
    </p:embeddedFont>
    <p:embeddedFont>
      <p:font typeface="Proxima Nova Rg" panose="02000506030000020004" pitchFamily="2" charset="77"/>
      <p:regular r:id="rId25"/>
      <p:bold r:id="rId26"/>
      <p:italic r:id="rId27"/>
      <p:boldItalic r:id="rId28"/>
    </p:embeddedFont>
    <p:embeddedFont>
      <p:font typeface="Quattrocento Sans" panose="020B0502050000020003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0" roundtripDataSignature="AMtx7mi5KE6P4RpCScEh0lsZzf1nVN2L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ABE2"/>
    <a:srgbClr val="3F1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68"/>
  </p:normalViewPr>
  <p:slideViewPr>
    <p:cSldViewPr snapToGrid="0">
      <p:cViewPr varScale="1">
        <p:scale>
          <a:sx n="90" d="100"/>
          <a:sy n="90" d="100"/>
        </p:scale>
        <p:origin x="232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7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8" Type="http://schemas.openxmlformats.org/officeDocument/2006/relationships/slide" Target="slides/slide7.xml"/><Relationship Id="rId72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6319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808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432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6436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3084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6569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3" name="Google Shape;2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/>
        </p:nvSpPr>
        <p:spPr>
          <a:xfrm>
            <a:off x="243691" y="1541173"/>
            <a:ext cx="11849770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0" i="0" u="none" strike="noStrike" cap="none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SAFETY GUIDELINES</a:t>
            </a:r>
            <a:endParaRPr sz="5400" b="0" i="0" u="none" strike="noStrike" cap="none" dirty="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FFFFFF"/>
                </a:solidFill>
                <a:highlight>
                  <a:srgbClr val="725C8B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LAB 1</a:t>
            </a:r>
            <a:endParaRPr sz="4000" b="0" i="0" u="none" strike="noStrike" cap="none" dirty="0">
              <a:solidFill>
                <a:srgbClr val="000000"/>
              </a:solidFill>
              <a:highlight>
                <a:srgbClr val="725C8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444532" y="5247940"/>
            <a:ext cx="785311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EG 1004 Introduction to Engineering &amp; Design</a:t>
            </a:r>
            <a:endParaRPr sz="2400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1" name="Google Shape;71;p1"/>
          <p:cNvGrpSpPr/>
          <p:nvPr/>
        </p:nvGrpSpPr>
        <p:grpSpPr>
          <a:xfrm>
            <a:off x="444532" y="5030395"/>
            <a:ext cx="6995727" cy="98538"/>
            <a:chOff x="867230" y="5081962"/>
            <a:chExt cx="6995727" cy="98538"/>
          </a:xfrm>
        </p:grpSpPr>
        <p:sp>
          <p:nvSpPr>
            <p:cNvPr id="72" name="Google Shape;72;p1"/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FF9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FF1A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75" name="Google Shape;75;p1"/>
            <p:cNvCxnSpPr/>
            <p:nvPr/>
          </p:nvCxnSpPr>
          <p:spPr>
            <a:xfrm>
              <a:off x="1727200" y="5131231"/>
              <a:ext cx="6135757" cy="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76" name="Google Shape;7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5901418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5901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IS SAFETY?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>
            <a:cxnSpLocks/>
          </p:cNvCxnSpPr>
          <p:nvPr/>
        </p:nvCxnSpPr>
        <p:spPr>
          <a:xfrm>
            <a:off x="829474" y="833990"/>
            <a:ext cx="2200725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>
            <a:cxnSpLocks/>
          </p:cNvCxnSpPr>
          <p:nvPr/>
        </p:nvCxnSpPr>
        <p:spPr>
          <a:xfrm>
            <a:off x="9201873" y="828476"/>
            <a:ext cx="2087531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3"/>
          <p:cNvSpPr txBox="1"/>
          <p:nvPr/>
        </p:nvSpPr>
        <p:spPr>
          <a:xfrm>
            <a:off x="471944" y="1451125"/>
            <a:ext cx="11248111" cy="237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algn="l">
              <a:buClr>
                <a:schemeClr val="bg1"/>
              </a:buClr>
            </a:pPr>
            <a:r>
              <a:rPr lang="en-US" sz="2400" b="0" i="0" dirty="0">
                <a:solidFill>
                  <a:schemeClr val="bg1"/>
                </a:solidFill>
                <a:effectLst/>
                <a:latin typeface="Montserrat" pitchFamily="2" charset="77"/>
              </a:rPr>
              <a:t>“Freedom from the occurrence or risk of injury, danger, or loss”</a:t>
            </a:r>
          </a:p>
          <a:p>
            <a:pPr algn="l">
              <a:buClr>
                <a:schemeClr val="bg1"/>
              </a:buClr>
            </a:pP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Proxima Nova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Safety protects: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Proxima Nova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personal and public well-being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Proxima Nova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proper business environment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Proxima Nova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Needed to: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Proxima Nova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maintain a hazard-free classroom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Proxima Nova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create a comfortable classroom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Proxima Nova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keep order and responsibility</a:t>
            </a:r>
          </a:p>
          <a:p>
            <a:pPr algn="l">
              <a:buClr>
                <a:schemeClr val="bg1"/>
              </a:buClr>
            </a:pPr>
            <a:endParaRPr lang="en-US" sz="12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Yellow Safety First Sign Style Sign Isolated On White Background Vector  Illustration Stock Illustration - Download Image Now - iStock">
            <a:extLst>
              <a:ext uri="{FF2B5EF4-FFF2-40B4-BE49-F238E27FC236}">
                <a16:creationId xmlns:a16="http://schemas.microsoft.com/office/drawing/2014/main" id="{A08BDF14-C2FD-59B5-7C36-3319F6A8D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89" b="91111" l="8889" r="89778">
                        <a14:foregroundMark x1="8889" y1="44889" x2="8889" y2="46667"/>
                        <a14:foregroundMark x1="42222" y1="10667" x2="44444" y2="10667"/>
                        <a14:foregroundMark x1="51556" y1="10222" x2="49333" y2="8889"/>
                        <a14:foregroundMark x1="88000" y1="44444" x2="89778" y2="47556"/>
                        <a14:foregroundMark x1="43556" y1="91111" x2="43556" y2="9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918" y="2191273"/>
            <a:ext cx="3519910" cy="351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EMERGENCY NUMBERS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>
            <a:cxnSpLocks/>
          </p:cNvCxnSpPr>
          <p:nvPr/>
        </p:nvCxnSpPr>
        <p:spPr>
          <a:xfrm>
            <a:off x="829474" y="833990"/>
            <a:ext cx="1450739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>
            <a:cxnSpLocks/>
          </p:cNvCxnSpPr>
          <p:nvPr/>
        </p:nvCxnSpPr>
        <p:spPr>
          <a:xfrm flipV="1">
            <a:off x="9965803" y="828476"/>
            <a:ext cx="1323601" cy="551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129;p5">
            <a:extLst>
              <a:ext uri="{FF2B5EF4-FFF2-40B4-BE49-F238E27FC236}">
                <a16:creationId xmlns:a16="http://schemas.microsoft.com/office/drawing/2014/main" id="{54C16316-3A69-CA71-F82A-E5A354D938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3100712"/>
              </p:ext>
            </p:extLst>
          </p:nvPr>
        </p:nvGraphicFramePr>
        <p:xfrm>
          <a:off x="2581154" y="1802372"/>
          <a:ext cx="7239334" cy="325325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619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73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  <a:sym typeface="Proxima Nova"/>
                        </a:rPr>
                        <a:t>Contact</a:t>
                      </a:r>
                      <a:endParaRPr dirty="0">
                        <a:solidFill>
                          <a:schemeClr val="bg1"/>
                        </a:solidFill>
                        <a:latin typeface="Gotham Medium" panose="02000604030000020004" pitchFamily="50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  <a:sym typeface="Proxima Nova"/>
                        </a:rPr>
                        <a:t>Phone Number</a:t>
                      </a:r>
                      <a:endParaRPr dirty="0">
                        <a:solidFill>
                          <a:schemeClr val="bg1"/>
                        </a:solidFill>
                        <a:latin typeface="Gotham Medium" panose="02000604030000020004" pitchFamily="50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73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Emergency Closings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(212) 998-1220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83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Guard Stations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Rogers Hall: (646) 997-3537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Dibner: (646) 997-3727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73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Public Safety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(212) 998-2222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73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Wellness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(212) 443-9999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73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Facilities &amp; Operations</a:t>
                      </a:r>
                      <a:endParaRPr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(212) 998-1001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73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Environmental Health &amp; Safety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(212) 998-1450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82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BASIC SAFETY RULES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>
            <a:cxnSpLocks/>
          </p:cNvCxnSpPr>
          <p:nvPr/>
        </p:nvCxnSpPr>
        <p:spPr>
          <a:xfrm>
            <a:off x="829474" y="833990"/>
            <a:ext cx="1450739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>
            <a:cxnSpLocks/>
          </p:cNvCxnSpPr>
          <p:nvPr/>
        </p:nvCxnSpPr>
        <p:spPr>
          <a:xfrm flipV="1">
            <a:off x="9965803" y="828476"/>
            <a:ext cx="1323601" cy="551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48;p7">
            <a:extLst>
              <a:ext uri="{FF2B5EF4-FFF2-40B4-BE49-F238E27FC236}">
                <a16:creationId xmlns:a16="http://schemas.microsoft.com/office/drawing/2014/main" id="{7E7BFC93-4B66-F8AF-77A5-23E72D9333AB}"/>
              </a:ext>
            </a:extLst>
          </p:cNvPr>
          <p:cNvSpPr txBox="1">
            <a:spLocks/>
          </p:cNvSpPr>
          <p:nvPr/>
        </p:nvSpPr>
        <p:spPr>
          <a:xfrm>
            <a:off x="829474" y="1659366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buClr>
                <a:schemeClr val="bg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Be rested</a:t>
            </a:r>
          </a:p>
          <a:p>
            <a:pPr marL="800100" lvl="1" indent="-342900">
              <a:buClr>
                <a:schemeClr val="bg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Most mistakes happen when people are tired</a:t>
            </a:r>
          </a:p>
          <a:p>
            <a:pPr marL="800100" lvl="1" indent="-342900">
              <a:buClr>
                <a:schemeClr val="bg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If you need a break, take a break</a:t>
            </a:r>
            <a:endParaRPr lang="en-US" sz="2000" b="1"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  <a:p>
            <a:pPr marL="342900" indent="-342900">
              <a:lnSpc>
                <a:spcPct val="90000"/>
              </a:lnSpc>
              <a:buClr>
                <a:schemeClr val="bg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Be alert</a:t>
            </a:r>
            <a:endParaRPr lang="en-US" sz="2000" b="1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Be mindful of peers working nearby, sudden movements could result in injury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Note marked exits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Know where the fire extinguishers and first aid kits are located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Only trained people should ever try to put out a fire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Know your peers and TAs, do not admit strangers 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Be tidy</a:t>
            </a:r>
            <a:endParaRPr lang="en-US" sz="2000" b="1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Dispose of garbage properly, do not leave paper lying around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Store materials in cabinets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5097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F5A7FD0-C585-574B-E5F6-F05B154C6A84}"/>
              </a:ext>
            </a:extLst>
          </p:cNvPr>
          <p:cNvSpPr/>
          <p:nvPr/>
        </p:nvSpPr>
        <p:spPr>
          <a:xfrm>
            <a:off x="9585831" y="1434006"/>
            <a:ext cx="2445088" cy="24217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6ECC69-6254-CB5C-86EB-0D995D959C78}"/>
              </a:ext>
            </a:extLst>
          </p:cNvPr>
          <p:cNvSpPr/>
          <p:nvPr/>
        </p:nvSpPr>
        <p:spPr>
          <a:xfrm>
            <a:off x="7248863" y="1473292"/>
            <a:ext cx="2228850" cy="22029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BASIC SAFETY RULES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>
            <a:cxnSpLocks/>
          </p:cNvCxnSpPr>
          <p:nvPr/>
        </p:nvCxnSpPr>
        <p:spPr>
          <a:xfrm>
            <a:off x="829474" y="833990"/>
            <a:ext cx="1450739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>
            <a:cxnSpLocks/>
          </p:cNvCxnSpPr>
          <p:nvPr/>
        </p:nvCxnSpPr>
        <p:spPr>
          <a:xfrm flipV="1">
            <a:off x="9965803" y="828476"/>
            <a:ext cx="1323601" cy="551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59;p8">
            <a:extLst>
              <a:ext uri="{FF2B5EF4-FFF2-40B4-BE49-F238E27FC236}">
                <a16:creationId xmlns:a16="http://schemas.microsoft.com/office/drawing/2014/main" id="{A7282641-043B-5283-9417-ABF2C20C0502}"/>
              </a:ext>
            </a:extLst>
          </p:cNvPr>
          <p:cNvSpPr txBox="1">
            <a:spLocks/>
          </p:cNvSpPr>
          <p:nvPr/>
        </p:nvSpPr>
        <p:spPr>
          <a:xfrm>
            <a:off x="829474" y="1633868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Be courteous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Do not eat, drink, or smoke/vape in labs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Do not overcrowd the laboratories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sym typeface="Proxima Nova"/>
              </a:rPr>
              <a:t>Keep workstations clean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sym typeface="Proxima Nova"/>
              </a:rPr>
              <a:t>Communicate with TAs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Be smart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Never work alone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No horseplay, shouting or running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6" name="Picture 10" descr="Buddy System Required for Entry OSHA Caution Safety Sign">
            <a:extLst>
              <a:ext uri="{FF2B5EF4-FFF2-40B4-BE49-F238E27FC236}">
                <a16:creationId xmlns:a16="http://schemas.microsoft.com/office/drawing/2014/main" id="{F4A91B94-47FB-F402-F56E-530C35A17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968" y="3855740"/>
            <a:ext cx="2461490" cy="176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No Smoking | Free Stock Photo | Illustration of a no smoking symbol | #  16142">
            <a:extLst>
              <a:ext uri="{FF2B5EF4-FFF2-40B4-BE49-F238E27FC236}">
                <a16:creationId xmlns:a16="http://schemas.microsoft.com/office/drawing/2014/main" id="{E9501756-A422-89D6-FE6D-3EDAEAD29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852" y="1462722"/>
            <a:ext cx="2855448" cy="220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ublic Domain Clip Art Image | No Food or Drink Sign | ID: 13922058017809 |  PublicDomainFiles.com">
            <a:extLst>
              <a:ext uri="{FF2B5EF4-FFF2-40B4-BE49-F238E27FC236}">
                <a16:creationId xmlns:a16="http://schemas.microsoft.com/office/drawing/2014/main" id="{D1AFB07D-4898-826E-B327-2CB0C0B43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95" y="1495693"/>
            <a:ext cx="2298359" cy="229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76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BASIC ELECTRICAL SAFETY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>
            <a:cxnSpLocks/>
          </p:cNvCxnSpPr>
          <p:nvPr/>
        </p:nvCxnSpPr>
        <p:spPr>
          <a:xfrm>
            <a:off x="829474" y="833990"/>
            <a:ext cx="799301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>
            <a:cxnSpLocks/>
          </p:cNvCxnSpPr>
          <p:nvPr/>
        </p:nvCxnSpPr>
        <p:spPr>
          <a:xfrm>
            <a:off x="10634817" y="828476"/>
            <a:ext cx="65458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74;p9">
            <a:extLst>
              <a:ext uri="{FF2B5EF4-FFF2-40B4-BE49-F238E27FC236}">
                <a16:creationId xmlns:a16="http://schemas.microsoft.com/office/drawing/2014/main" id="{94133ADD-B6FE-2E7B-E89A-50A31ABEEBEC}"/>
              </a:ext>
            </a:extLst>
          </p:cNvPr>
          <p:cNvSpPr txBox="1">
            <a:spLocks/>
          </p:cNvSpPr>
          <p:nvPr/>
        </p:nvSpPr>
        <p:spPr>
          <a:xfrm>
            <a:off x="791569" y="1659366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Avoid exposed wires, use electrical tape to cover them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Keep electrical cords off the floor and to a minimum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Outlets are for electrical plugs only          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i.e. No paper clips, scissors, fingers, etc.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Never force a wrong plug into an outlet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No open drinks or containers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When working with fluids, be extremely cautious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7" name="Google Shape;180;p9" descr="High voltage">
            <a:extLst>
              <a:ext uri="{FF2B5EF4-FFF2-40B4-BE49-F238E27FC236}">
                <a16:creationId xmlns:a16="http://schemas.microsoft.com/office/drawing/2014/main" id="{62E5AF6F-E9A2-62C7-ECBC-6DCFCBA2D25B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8800011" y="2142439"/>
            <a:ext cx="2573122" cy="2573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36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BASIC MECHANICAL SAFETY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>
            <a:cxnSpLocks/>
          </p:cNvCxnSpPr>
          <p:nvPr/>
        </p:nvCxnSpPr>
        <p:spPr>
          <a:xfrm>
            <a:off x="829474" y="833990"/>
            <a:ext cx="652085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>
            <a:cxnSpLocks/>
          </p:cNvCxnSpPr>
          <p:nvPr/>
        </p:nvCxnSpPr>
        <p:spPr>
          <a:xfrm>
            <a:off x="10634817" y="828476"/>
            <a:ext cx="65458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86;p10">
            <a:extLst>
              <a:ext uri="{FF2B5EF4-FFF2-40B4-BE49-F238E27FC236}">
                <a16:creationId xmlns:a16="http://schemas.microsoft.com/office/drawing/2014/main" id="{951F2269-D706-90F1-3296-55C5A2365CBF}"/>
              </a:ext>
            </a:extLst>
          </p:cNvPr>
          <p:cNvSpPr txBox="1">
            <a:spLocks/>
          </p:cNvSpPr>
          <p:nvPr/>
        </p:nvSpPr>
        <p:spPr>
          <a:xfrm>
            <a:off x="552532" y="1470054"/>
            <a:ext cx="9106279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In lab, only TAs should use mechanical tools</a:t>
            </a:r>
            <a:endParaRPr lang="en-US" sz="200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Wear proper PPE (goggles, gloves, ear protection, etc.) when working with tools</a:t>
            </a:r>
            <a:endParaRPr lang="en-US" sz="200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All tools should be used on a workbench</a:t>
            </a:r>
            <a:endParaRPr lang="en-US" sz="200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Work near a window or well-ventilated area when needed</a:t>
            </a:r>
            <a:endParaRPr lang="en-US" sz="200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Do not use broken equipment</a:t>
            </a:r>
            <a:endParaRPr lang="en-US" sz="200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Notify a TA immediately if equipment is broken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4" name="Google Shape;192;p10" descr="Tools">
            <a:extLst>
              <a:ext uri="{FF2B5EF4-FFF2-40B4-BE49-F238E27FC236}">
                <a16:creationId xmlns:a16="http://schemas.microsoft.com/office/drawing/2014/main" id="{8B63462D-847D-214C-F0A3-70A5E1F4A7DE}"/>
              </a:ext>
            </a:extLst>
          </p:cNvPr>
          <p:cNvPicPr preferRelativeResize="0"/>
          <p:nvPr/>
        </p:nvPicPr>
        <p:blipFill rotWithShape="1">
          <a:blip r:embed="rId5">
            <a:alphaModFix/>
            <a:lum bright="70000" contrast="-70000"/>
          </a:blip>
          <a:srcRect/>
          <a:stretch/>
        </p:blipFill>
        <p:spPr>
          <a:xfrm>
            <a:off x="9019021" y="2172788"/>
            <a:ext cx="2512423" cy="2512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4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RECAP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>
            <a:cxnSpLocks/>
          </p:cNvCxnSpPr>
          <p:nvPr/>
        </p:nvCxnSpPr>
        <p:spPr>
          <a:xfrm>
            <a:off x="552532" y="828476"/>
            <a:ext cx="427411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>
            <a:cxnSpLocks/>
          </p:cNvCxnSpPr>
          <p:nvPr/>
        </p:nvCxnSpPr>
        <p:spPr>
          <a:xfrm>
            <a:off x="7419372" y="828476"/>
            <a:ext cx="3870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98;p11">
            <a:extLst>
              <a:ext uri="{FF2B5EF4-FFF2-40B4-BE49-F238E27FC236}">
                <a16:creationId xmlns:a16="http://schemas.microsoft.com/office/drawing/2014/main" id="{91951608-7872-177C-A9B3-F538B94000D1}"/>
              </a:ext>
            </a:extLst>
          </p:cNvPr>
          <p:cNvSpPr txBox="1">
            <a:spLocks/>
          </p:cNvSpPr>
          <p:nvPr/>
        </p:nvSpPr>
        <p:spPr>
          <a:xfrm>
            <a:off x="825367" y="1344029"/>
            <a:ext cx="809000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200000"/>
              </a:lnSpc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Know &amp; follow the safety rules </a:t>
            </a:r>
          </a:p>
          <a:p>
            <a:pPr marL="342900" indent="-342900">
              <a:lnSpc>
                <a:spcPct val="20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Report any problems to the safety staff</a:t>
            </a:r>
          </a:p>
          <a:p>
            <a:pPr marL="342900" indent="-342900">
              <a:lnSpc>
                <a:spcPct val="20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Communicate with TAs</a:t>
            </a:r>
          </a:p>
          <a:p>
            <a:pPr marL="342900" indent="-342900">
              <a:lnSpc>
                <a:spcPct val="20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Proxima Nova"/>
              </a:rPr>
              <a:t>Be respectful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7" name="Google Shape;204;p11">
            <a:extLst>
              <a:ext uri="{FF2B5EF4-FFF2-40B4-BE49-F238E27FC236}">
                <a16:creationId xmlns:a16="http://schemas.microsoft.com/office/drawing/2014/main" id="{1DBB76F3-3B71-D326-3119-42AB5C3078B4}"/>
              </a:ext>
            </a:extLst>
          </p:cNvPr>
          <p:cNvSpPr/>
          <p:nvPr/>
        </p:nvSpPr>
        <p:spPr>
          <a:xfrm>
            <a:off x="3514896" y="4915721"/>
            <a:ext cx="5913967" cy="563033"/>
          </a:xfrm>
          <a:prstGeom prst="rightArrow">
            <a:avLst>
              <a:gd name="adj1" fmla="val 43056"/>
              <a:gd name="adj2" fmla="val 108004"/>
            </a:avLst>
          </a:prstGeom>
          <a:solidFill>
            <a:schemeClr val="accent6"/>
          </a:solidFill>
          <a:ln w="12700" cap="sq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0" i="1" u="none" strike="noStrike" cap="none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ALWAYS………..</a:t>
            </a:r>
            <a:endParaRPr dirty="0"/>
          </a:p>
        </p:txBody>
      </p:sp>
      <p:sp>
        <p:nvSpPr>
          <p:cNvPr id="8" name="Google Shape;205;p11">
            <a:extLst>
              <a:ext uri="{FF2B5EF4-FFF2-40B4-BE49-F238E27FC236}">
                <a16:creationId xmlns:a16="http://schemas.microsoft.com/office/drawing/2014/main" id="{AC896A2A-FF1B-C0CC-4456-A30065A69041}"/>
              </a:ext>
            </a:extLst>
          </p:cNvPr>
          <p:cNvSpPr/>
          <p:nvPr/>
        </p:nvSpPr>
        <p:spPr>
          <a:xfrm>
            <a:off x="9489150" y="4306120"/>
            <a:ext cx="1877483" cy="1782233"/>
          </a:xfrm>
          <a:prstGeom prst="plus">
            <a:avLst>
              <a:gd name="adj" fmla="val 32222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THINK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SAFETY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018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"/>
          <p:cNvSpPr txBox="1"/>
          <p:nvPr/>
        </p:nvSpPr>
        <p:spPr>
          <a:xfrm>
            <a:off x="2817944" y="2817773"/>
            <a:ext cx="6556112" cy="12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0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QUESTIONS?</a:t>
            </a:r>
            <a:endParaRPr sz="4000" b="0" i="0" u="none" strike="noStrike" cap="none">
              <a:solidFill>
                <a:srgbClr val="000000"/>
              </a:solidFill>
              <a:highlight>
                <a:srgbClr val="725C8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5901418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5901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390</Words>
  <Application>Microsoft Macintosh PowerPoint</Application>
  <PresentationFormat>Widescreen</PresentationFormat>
  <Paragraphs>82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Proxima Nova</vt:lpstr>
      <vt:lpstr>Calibri</vt:lpstr>
      <vt:lpstr>Proxima Nova Rg</vt:lpstr>
      <vt:lpstr>Montserrat Black</vt:lpstr>
      <vt:lpstr>Gotham Medium</vt:lpstr>
      <vt:lpstr>Montserrat</vt:lpstr>
      <vt:lpstr>Arial</vt:lpstr>
      <vt:lpstr>Quattrocento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Diya</dc:creator>
  <cp:lastModifiedBy>EG</cp:lastModifiedBy>
  <cp:revision>13</cp:revision>
  <dcterms:created xsi:type="dcterms:W3CDTF">2019-06-25T23:10:16Z</dcterms:created>
  <dcterms:modified xsi:type="dcterms:W3CDTF">2024-01-17T16:58:28Z</dcterms:modified>
</cp:coreProperties>
</file>