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302" r:id="rId2"/>
    <p:sldId id="287" r:id="rId3"/>
    <p:sldId id="297" r:id="rId4"/>
    <p:sldId id="309" r:id="rId5"/>
    <p:sldId id="310" r:id="rId6"/>
    <p:sldId id="311" r:id="rId7"/>
    <p:sldId id="312" r:id="rId8"/>
    <p:sldId id="317" r:id="rId9"/>
    <p:sldId id="296" r:id="rId10"/>
    <p:sldId id="313" r:id="rId11"/>
    <p:sldId id="314" r:id="rId12"/>
    <p:sldId id="315" r:id="rId13"/>
    <p:sldId id="323" r:id="rId14"/>
    <p:sldId id="316" r:id="rId15"/>
    <p:sldId id="318" r:id="rId16"/>
    <p:sldId id="303" r:id="rId17"/>
    <p:sldId id="319" r:id="rId18"/>
    <p:sldId id="320" r:id="rId19"/>
    <p:sldId id="321" r:id="rId20"/>
    <p:sldId id="322" r:id="rId21"/>
  </p:sldIdLst>
  <p:sldSz cx="12192000" cy="6858000"/>
  <p:notesSz cx="6858000" cy="9144000"/>
  <p:embeddedFontLst>
    <p:embeddedFont>
      <p:font typeface="Montserrat" pitchFamily="2" charset="77"/>
      <p:regular r:id="rId23"/>
      <p:bold r:id="rId24"/>
      <p:italic r:id="rId25"/>
      <p:boldItalic r:id="rId26"/>
    </p:embeddedFont>
    <p:embeddedFont>
      <p:font typeface="Montserrat Black" pitchFamily="2" charset="77"/>
      <p:bold r:id="rId27"/>
      <p:italic r:id="rId28"/>
      <p:boldItalic r:id="rId29"/>
    </p:embeddedFont>
    <p:embeddedFont>
      <p:font typeface="Quattrocento Sans" panose="020B0502050000020003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0063"/>
    <a:srgbClr val="B9ADE2"/>
    <a:srgbClr val="57068C"/>
    <a:srgbClr val="B85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984" autoAdjust="0"/>
    <p:restoredTop sz="94649"/>
  </p:normalViewPr>
  <p:slideViewPr>
    <p:cSldViewPr snapToGrid="0">
      <p:cViewPr varScale="1">
        <p:scale>
          <a:sx n="70" d="100"/>
          <a:sy n="70" d="100"/>
        </p:scale>
        <p:origin x="216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99D28-71C9-41B1-BE22-17DE92E7665C}" type="datetimeFigureOut">
              <a:rPr lang="en-US" smtClean="0"/>
              <a:t>2/6/24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30D42-8FF6-4B0E-A5F0-3E1BB30B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2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1008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5960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4464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410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>
          <a:extLst>
            <a:ext uri="{FF2B5EF4-FFF2-40B4-BE49-F238E27FC236}">
              <a16:creationId xmlns:a16="http://schemas.microsoft.com/office/drawing/2014/main" id="{6CE7B0F6-82F1-E535-17AC-71A79F374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>
            <a:extLst>
              <a:ext uri="{FF2B5EF4-FFF2-40B4-BE49-F238E27FC236}">
                <a16:creationId xmlns:a16="http://schemas.microsoft.com/office/drawing/2014/main" id="{5A52C3F1-0617-D5F0-7B0D-0F22493082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>
            <a:extLst>
              <a:ext uri="{FF2B5EF4-FFF2-40B4-BE49-F238E27FC236}">
                <a16:creationId xmlns:a16="http://schemas.microsoft.com/office/drawing/2014/main" id="{D2765A21-1628-C849-73D1-F02DB56840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>
            <a:extLst>
              <a:ext uri="{FF2B5EF4-FFF2-40B4-BE49-F238E27FC236}">
                <a16:creationId xmlns:a16="http://schemas.microsoft.com/office/drawing/2014/main" id="{5065BD99-67FF-BDA8-DECF-DF90476D3C3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9352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Maybe something about versus an Arduino</a:t>
            </a:r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7902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Maybe something about versus an Arduino</a:t>
            </a:r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3670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8426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Maybe something about versus an Arduino</a:t>
            </a:r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69989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Maybe something about versus an Arduino</a:t>
            </a:r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19303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Maybe something about versus an Arduino</a:t>
            </a:r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0677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344" name="Google Shape;34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Maybe something about versus an Arduino</a:t>
            </a:r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2312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Maybe something about versus an Arduino</a:t>
            </a:r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9463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Background info: </a:t>
            </a:r>
            <a:r>
              <a:rPr lang="en-US" strike="sngStrike" dirty="0"/>
              <a:t>The Pi, hardware of the pi, Python</a:t>
            </a:r>
            <a:r>
              <a:rPr lang="en-US" dirty="0"/>
              <a:t>, </a:t>
            </a:r>
            <a:r>
              <a:rPr lang="en-US" strike="sngStrike" dirty="0"/>
              <a:t>OpenCV</a:t>
            </a:r>
            <a:r>
              <a:rPr lang="en-US" dirty="0"/>
              <a:t>, </a:t>
            </a:r>
            <a:r>
              <a:rPr lang="en-US" strike="sngStrike" dirty="0"/>
              <a:t>NumPy,</a:t>
            </a:r>
            <a:r>
              <a:rPr lang="en-US" dirty="0"/>
              <a:t> camera module</a:t>
            </a:r>
          </a:p>
          <a:p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7369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6750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7369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4729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0974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The video has NO AUDIO, so make sure to walk through and narrate what is happening. The first thing they do here is a loft, and then a sweep.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299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"/>
          <p:cNvSpPr txBox="1"/>
          <p:nvPr/>
        </p:nvSpPr>
        <p:spPr>
          <a:xfrm>
            <a:off x="243690" y="1541173"/>
            <a:ext cx="10391127" cy="2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80000"/>
              </a:lnSpc>
              <a:buClr>
                <a:srgbClr val="57068C"/>
              </a:buClr>
              <a:buSzPts val="4200"/>
            </a:pPr>
            <a:r>
              <a:rPr lang="en-US" sz="7000" dirty="0">
                <a:solidFill>
                  <a:srgbClr val="FFFFFF"/>
                </a:solidFill>
                <a:effectLst>
                  <a:outerShdw sx="1000" sy="1000" algn="ctr" rotWithShape="0">
                    <a:schemeClr val="bg1"/>
                  </a:outerShdw>
                </a:effectLst>
                <a:latin typeface="Montserrat Black"/>
                <a:sym typeface="Montserrat Black"/>
              </a:rPr>
              <a:t>RAPID ASSEMBLY &amp; DESIGN (RAD) WORKSHOP</a:t>
            </a:r>
            <a:endParaRPr lang="en-US" sz="7000" dirty="0">
              <a:solidFill>
                <a:srgbClr val="FFFFFF"/>
              </a:solidFill>
              <a:effectLst>
                <a:outerShdw sx="1000" sy="1000" algn="ctr" rotWithShape="0">
                  <a:srgbClr val="FFFFFF"/>
                </a:outerShdw>
              </a:effectLst>
              <a:latin typeface="Montserrat Black"/>
            </a:endParaRPr>
          </a:p>
          <a:p>
            <a:pPr>
              <a:lnSpc>
                <a:spcPct val="80000"/>
              </a:lnSpc>
              <a:buClr>
                <a:srgbClr val="57068C"/>
              </a:buClr>
              <a:buSzPts val="4200"/>
            </a:pPr>
            <a:r>
              <a:rPr lang="en-US" sz="4000" dirty="0">
                <a:solidFill>
                  <a:srgbClr val="FFFFFF"/>
                </a:solidFill>
                <a:effectLst>
                  <a:outerShdw sx="1000" sy="1000" algn="ctr" rotWithShape="0">
                    <a:schemeClr val="bg1"/>
                  </a:outerShdw>
                </a:effectLst>
                <a:highlight>
                  <a:srgbClr val="725C8B"/>
                </a:highlight>
                <a:latin typeface="Montserrat Black"/>
                <a:sym typeface="Montserrat Black"/>
              </a:rPr>
              <a:t>LAB 4B</a:t>
            </a:r>
            <a:endParaRPr sz="4000" b="0" i="0" u="none" strike="noStrike" cap="none" dirty="0">
              <a:solidFill>
                <a:srgbClr val="000000"/>
              </a:solidFill>
              <a:effectLst>
                <a:outerShdw sx="1000" sy="1000" algn="ctr" rotWithShape="0">
                  <a:schemeClr val="bg1"/>
                </a:outerShdw>
              </a:effectLst>
              <a:highlight>
                <a:srgbClr val="725C8B"/>
              </a:highlight>
              <a:sym typeface="Arial"/>
            </a:endParaRPr>
          </a:p>
        </p:txBody>
      </p:sp>
      <p:sp>
        <p:nvSpPr>
          <p:cNvPr id="302" name="Google Shape;302;p9"/>
          <p:cNvSpPr txBox="1"/>
          <p:nvPr/>
        </p:nvSpPr>
        <p:spPr>
          <a:xfrm>
            <a:off x="444532" y="5247940"/>
            <a:ext cx="7853112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"/>
              <a:buNone/>
            </a:pPr>
            <a:r>
              <a:rPr lang="en-US" sz="2400" b="0" i="0" u="none" strike="noStrike" cap="none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EG 1004 Introduction to Engineering &amp; Design</a:t>
            </a:r>
            <a:endParaRPr sz="2400" b="0" i="0" u="none" strike="noStrike" cap="none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03" name="Google Shape;303;p9"/>
          <p:cNvGrpSpPr/>
          <p:nvPr/>
        </p:nvGrpSpPr>
        <p:grpSpPr>
          <a:xfrm>
            <a:off x="444532" y="5030395"/>
            <a:ext cx="6995727" cy="98538"/>
            <a:chOff x="867230" y="5081962"/>
            <a:chExt cx="6995727" cy="98538"/>
          </a:xfrm>
        </p:grpSpPr>
        <p:sp>
          <p:nvSpPr>
            <p:cNvPr id="304" name="Google Shape;304;p9"/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FF9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FF1A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307" name="Google Shape;307;p9"/>
            <p:cNvCxnSpPr/>
            <p:nvPr/>
          </p:nvCxnSpPr>
          <p:spPr>
            <a:xfrm>
              <a:off x="1727200" y="5131231"/>
              <a:ext cx="6135757" cy="0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0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65;p173">
            <a:extLst>
              <a:ext uri="{FF2B5EF4-FFF2-40B4-BE49-F238E27FC236}">
                <a16:creationId xmlns:a16="http://schemas.microsoft.com/office/drawing/2014/main" id="{23F1F7F3-9259-16B0-A4E7-69C8650D6D65}"/>
              </a:ext>
            </a:extLst>
          </p:cNvPr>
          <p:cNvSpPr/>
          <p:nvPr/>
        </p:nvSpPr>
        <p:spPr>
          <a:xfrm>
            <a:off x="9596013" y="1611204"/>
            <a:ext cx="2351897" cy="2351897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466;p173">
            <a:extLst>
              <a:ext uri="{FF2B5EF4-FFF2-40B4-BE49-F238E27FC236}">
                <a16:creationId xmlns:a16="http://schemas.microsoft.com/office/drawing/2014/main" id="{2DD42AC8-8378-106B-5FB3-6D8800D4D618}"/>
              </a:ext>
            </a:extLst>
          </p:cNvPr>
          <p:cNvSpPr/>
          <p:nvPr/>
        </p:nvSpPr>
        <p:spPr>
          <a:xfrm>
            <a:off x="5846671" y="3301421"/>
            <a:ext cx="2705099" cy="2705099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6B31EB00-8C59-010C-E9A7-4C69BB1846F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Google Shape;171;p7">
            <a:extLst>
              <a:ext uri="{FF2B5EF4-FFF2-40B4-BE49-F238E27FC236}">
                <a16:creationId xmlns:a16="http://schemas.microsoft.com/office/drawing/2014/main" id="{ABE9BC18-1393-CBD5-B56A-01354B5FB603}"/>
              </a:ext>
            </a:extLst>
          </p:cNvPr>
          <p:cNvSpPr/>
          <p:nvPr/>
        </p:nvSpPr>
        <p:spPr>
          <a:xfrm>
            <a:off x="6345330" y="5410350"/>
            <a:ext cx="515521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7: Raspberry Pi 4 Hardware Overview</a:t>
            </a:r>
          </a:p>
        </p:txBody>
      </p:sp>
      <p:sp>
        <p:nvSpPr>
          <p:cNvPr id="13" name="Google Shape;179;p8">
            <a:extLst>
              <a:ext uri="{FF2B5EF4-FFF2-40B4-BE49-F238E27FC236}">
                <a16:creationId xmlns:a16="http://schemas.microsoft.com/office/drawing/2014/main" id="{14737B34-9C72-4A81-FD58-28A0276FDD99}"/>
              </a:ext>
            </a:extLst>
          </p:cNvPr>
          <p:cNvSpPr txBox="1">
            <a:spLocks/>
          </p:cNvSpPr>
          <p:nvPr/>
        </p:nvSpPr>
        <p:spPr>
          <a:xfrm>
            <a:off x="561675" y="1799200"/>
            <a:ext cx="5505926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OpenCV – Computer Vision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Image and video processing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Object and Color Detection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Applications</a:t>
            </a:r>
          </a:p>
          <a:p>
            <a:pPr marL="1257300" lvl="2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Face recognition</a:t>
            </a:r>
          </a:p>
          <a:p>
            <a:pPr marL="1257300" lvl="2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Driverless car navigation</a:t>
            </a:r>
          </a:p>
        </p:txBody>
      </p:sp>
      <p:pic>
        <p:nvPicPr>
          <p:cNvPr id="5" name="Picture 4" descr="A dog and cat lying down&#10;&#10;Description automatically generated">
            <a:extLst>
              <a:ext uri="{FF2B5EF4-FFF2-40B4-BE49-F238E27FC236}">
                <a16:creationId xmlns:a16="http://schemas.microsoft.com/office/drawing/2014/main" id="{5AD2DA47-E920-C060-3064-6E4EF3D7CC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732" y="2299426"/>
            <a:ext cx="5246319" cy="2947370"/>
          </a:xfrm>
          <a:prstGeom prst="roundRect">
            <a:avLst/>
          </a:prstGeom>
          <a:ln>
            <a:solidFill>
              <a:srgbClr val="B9ADE2"/>
            </a:solidFill>
          </a:ln>
        </p:spPr>
      </p:pic>
    </p:spTree>
    <p:extLst>
      <p:ext uri="{BB962C8B-B14F-4D97-AF65-F5344CB8AC3E}">
        <p14:creationId xmlns:p14="http://schemas.microsoft.com/office/powerpoint/2010/main" val="29989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465;p173">
            <a:extLst>
              <a:ext uri="{FF2B5EF4-FFF2-40B4-BE49-F238E27FC236}">
                <a16:creationId xmlns:a16="http://schemas.microsoft.com/office/drawing/2014/main" id="{FF140C5C-01D8-144A-3F16-B17284AB178D}"/>
              </a:ext>
            </a:extLst>
          </p:cNvPr>
          <p:cNvSpPr/>
          <p:nvPr/>
        </p:nvSpPr>
        <p:spPr>
          <a:xfrm>
            <a:off x="3007249" y="1725556"/>
            <a:ext cx="2351897" cy="2351897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466;p173">
            <a:extLst>
              <a:ext uri="{FF2B5EF4-FFF2-40B4-BE49-F238E27FC236}">
                <a16:creationId xmlns:a16="http://schemas.microsoft.com/office/drawing/2014/main" id="{ED44D4C7-85CE-0D32-E460-186B29693520}"/>
              </a:ext>
            </a:extLst>
          </p:cNvPr>
          <p:cNvSpPr/>
          <p:nvPr/>
        </p:nvSpPr>
        <p:spPr>
          <a:xfrm>
            <a:off x="1208475" y="2428255"/>
            <a:ext cx="2705099" cy="2705099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6B31EB00-8C59-010C-E9A7-4C69BB1846F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Picture 3" descr="A close-up of a computer chip&#10;&#10;Description automatically generated">
            <a:extLst>
              <a:ext uri="{FF2B5EF4-FFF2-40B4-BE49-F238E27FC236}">
                <a16:creationId xmlns:a16="http://schemas.microsoft.com/office/drawing/2014/main" id="{3B0E948C-1A63-6DB6-885E-93A7746374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94" y="2027478"/>
            <a:ext cx="4296410" cy="3339965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F227CE6B-9AD3-6F33-E65B-E5954ED1455A}"/>
              </a:ext>
            </a:extLst>
          </p:cNvPr>
          <p:cNvSpPr txBox="1">
            <a:spLocks/>
          </p:cNvSpPr>
          <p:nvPr/>
        </p:nvSpPr>
        <p:spPr>
          <a:xfrm>
            <a:off x="5870448" y="1881549"/>
            <a:ext cx="5832216" cy="39178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Pi Camera Module</a:t>
            </a:r>
          </a:p>
          <a:p>
            <a:pPr marL="800100" lvl="1" indent="-342900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Used to capture still images and HD videos</a:t>
            </a:r>
          </a:p>
          <a:p>
            <a:pPr marL="800100" lvl="1" indent="-342900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Ribbon cable attaches to the camera module port</a:t>
            </a:r>
          </a:p>
          <a:p>
            <a:pPr marL="800100" lvl="1" indent="-342900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Controlled with Python code</a:t>
            </a:r>
          </a:p>
          <a:p>
            <a:pPr marL="1257300" lvl="2" indent="-342900"/>
            <a:r>
              <a:rPr lang="en-US" sz="2400" dirty="0" err="1">
                <a:solidFill>
                  <a:schemeClr val="bg1"/>
                </a:solidFill>
                <a:latin typeface="Montserrat" pitchFamily="2" charset="77"/>
              </a:rPr>
              <a:t>PiCamera</a:t>
            </a: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 Library</a:t>
            </a:r>
          </a:p>
          <a:p>
            <a:pPr marL="800100" lvl="1" indent="-342900"/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282843-C35E-B225-2EF3-D2240292A36B}"/>
              </a:ext>
            </a:extLst>
          </p:cNvPr>
          <p:cNvSpPr/>
          <p:nvPr/>
        </p:nvSpPr>
        <p:spPr>
          <a:xfrm>
            <a:off x="881994" y="5339968"/>
            <a:ext cx="4988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8: Raspberry Pi with Camera Module Courtesy of Raspberry Pi Foundation</a:t>
            </a:r>
          </a:p>
        </p:txBody>
      </p:sp>
    </p:spTree>
    <p:extLst>
      <p:ext uri="{BB962C8B-B14F-4D97-AF65-F5344CB8AC3E}">
        <p14:creationId xmlns:p14="http://schemas.microsoft.com/office/powerpoint/2010/main" val="263222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853;p153">
            <a:extLst>
              <a:ext uri="{FF2B5EF4-FFF2-40B4-BE49-F238E27FC236}">
                <a16:creationId xmlns:a16="http://schemas.microsoft.com/office/drawing/2014/main" id="{ABB5027C-867E-92CA-B644-E5794C414AB4}"/>
              </a:ext>
            </a:extLst>
          </p:cNvPr>
          <p:cNvSpPr/>
          <p:nvPr/>
        </p:nvSpPr>
        <p:spPr>
          <a:xfrm>
            <a:off x="7402937" y="1760028"/>
            <a:ext cx="2124885" cy="2092301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2300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6B31EB00-8C59-010C-E9A7-4C69BB1846F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CE81AD0E-78CE-5A22-949C-BF6F02F82612}"/>
              </a:ext>
            </a:extLst>
          </p:cNvPr>
          <p:cNvSpPr txBox="1">
            <a:spLocks/>
          </p:cNvSpPr>
          <p:nvPr/>
        </p:nvSpPr>
        <p:spPr>
          <a:xfrm>
            <a:off x="443753" y="1738485"/>
            <a:ext cx="6249655" cy="39178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Servo Motors</a:t>
            </a:r>
          </a:p>
          <a:p>
            <a:pPr marL="800100" lvl="1" indent="-342900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Continuous Rotation Servo</a:t>
            </a:r>
          </a:p>
          <a:p>
            <a:pPr marL="1257300" lvl="2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Shaft spins continuously</a:t>
            </a:r>
          </a:p>
          <a:p>
            <a:pPr marL="1257300" lvl="2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Definite control over speed &amp; direction</a:t>
            </a:r>
          </a:p>
          <a:p>
            <a:pPr marL="800100" lvl="1" indent="-342900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Positional Rotation Servo</a:t>
            </a:r>
          </a:p>
          <a:p>
            <a:pPr marL="1257300" lvl="2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Can be written to a specific angle</a:t>
            </a:r>
          </a:p>
          <a:p>
            <a:pPr marL="1257300" lvl="2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Range of rotation - 180°</a:t>
            </a:r>
          </a:p>
          <a:p>
            <a:pPr marL="1257300" lvl="2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Definite position control</a:t>
            </a:r>
          </a:p>
          <a:p>
            <a:pPr marL="1257300" lvl="2" indent="-342900"/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9" name="Picture 8" descr="A black background with red arrows and a black square with a black arrow&#10;&#10;Description automatically generated">
            <a:extLst>
              <a:ext uri="{FF2B5EF4-FFF2-40B4-BE49-F238E27FC236}">
                <a16:creationId xmlns:a16="http://schemas.microsoft.com/office/drawing/2014/main" id="{5322EEC8-BA51-D056-DD22-7C675079E4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24"/>
          <a:stretch/>
        </p:blipFill>
        <p:spPr>
          <a:xfrm>
            <a:off x="7558613" y="1738485"/>
            <a:ext cx="1833622" cy="2090973"/>
          </a:xfrm>
          <a:prstGeom prst="rect">
            <a:avLst/>
          </a:prstGeom>
        </p:spPr>
      </p:pic>
      <p:sp>
        <p:nvSpPr>
          <p:cNvPr id="15" name="Google Shape;853;p153">
            <a:extLst>
              <a:ext uri="{FF2B5EF4-FFF2-40B4-BE49-F238E27FC236}">
                <a16:creationId xmlns:a16="http://schemas.microsoft.com/office/drawing/2014/main" id="{536AC5CA-A8FB-2122-F9FC-49451BE26188}"/>
              </a:ext>
            </a:extLst>
          </p:cNvPr>
          <p:cNvSpPr/>
          <p:nvPr/>
        </p:nvSpPr>
        <p:spPr>
          <a:xfrm>
            <a:off x="9236559" y="3255100"/>
            <a:ext cx="2124885" cy="2092301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2300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Picture 15" descr="A black background with red arrows and a black square with a black arrow&#10;&#10;Description automatically generated">
            <a:extLst>
              <a:ext uri="{FF2B5EF4-FFF2-40B4-BE49-F238E27FC236}">
                <a16:creationId xmlns:a16="http://schemas.microsoft.com/office/drawing/2014/main" id="{CB30AA66-DDF3-F455-76E8-CADAD107EE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6" t="-1094" r="9908" b="1094"/>
          <a:stretch/>
        </p:blipFill>
        <p:spPr>
          <a:xfrm>
            <a:off x="9392235" y="3233557"/>
            <a:ext cx="1833622" cy="20909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2ACCEA-D292-CEAB-24A3-84D57748BA42}"/>
              </a:ext>
            </a:extLst>
          </p:cNvPr>
          <p:cNvSpPr/>
          <p:nvPr/>
        </p:nvSpPr>
        <p:spPr>
          <a:xfrm>
            <a:off x="7362157" y="5471615"/>
            <a:ext cx="41839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9: Positional vs. Continuous Servo Motors</a:t>
            </a:r>
          </a:p>
        </p:txBody>
      </p:sp>
    </p:spTree>
    <p:extLst>
      <p:ext uri="{BB962C8B-B14F-4D97-AF65-F5344CB8AC3E}">
        <p14:creationId xmlns:p14="http://schemas.microsoft.com/office/powerpoint/2010/main" val="257796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1464">
          <a:extLst>
            <a:ext uri="{FF2B5EF4-FFF2-40B4-BE49-F238E27FC236}">
              <a16:creationId xmlns:a16="http://schemas.microsoft.com/office/drawing/2014/main" id="{88110320-C064-246D-D82B-19D2A1EEA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73">
            <a:extLst>
              <a:ext uri="{FF2B5EF4-FFF2-40B4-BE49-F238E27FC236}">
                <a16:creationId xmlns:a16="http://schemas.microsoft.com/office/drawing/2014/main" id="{32454D8C-F4B3-13E9-7FA7-99A496148898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A3F21777-FAEA-F357-CD2A-7653B843B150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61B9A70-1F00-CF27-C967-20FD0D6EA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8D336C-492B-9540-57D7-5B69C9C51B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385E9D58-B993-E604-0A01-B9A5D42A1C99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AA6C7399-FD80-6EFA-FE39-D4530FEDB9EE}"/>
              </a:ext>
            </a:extLst>
          </p:cNvPr>
          <p:cNvSpPr/>
          <p:nvPr/>
        </p:nvSpPr>
        <p:spPr>
          <a:xfrm>
            <a:off x="7107422" y="5056116"/>
            <a:ext cx="41839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10: Laser cut housing (left), Servo Motor attachment for hexagonal #2 pencil (right)</a:t>
            </a:r>
          </a:p>
        </p:txBody>
      </p:sp>
      <p:sp>
        <p:nvSpPr>
          <p:cNvPr id="5" name="Google Shape;182;p25">
            <a:extLst>
              <a:ext uri="{FF2B5EF4-FFF2-40B4-BE49-F238E27FC236}">
                <a16:creationId xmlns:a16="http://schemas.microsoft.com/office/drawing/2014/main" id="{9A902C24-04A9-E952-A85D-58E85420E40E}"/>
              </a:ext>
            </a:extLst>
          </p:cNvPr>
          <p:cNvSpPr txBox="1">
            <a:spLocks/>
          </p:cNvSpPr>
          <p:nvPr/>
        </p:nvSpPr>
        <p:spPr>
          <a:xfrm>
            <a:off x="443753" y="1553723"/>
            <a:ext cx="529341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bg1"/>
              </a:buClr>
              <a:buSzPts val="2400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Manufacturing for RAD 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914400" lvl="1" indent="-457200">
              <a:lnSpc>
                <a:spcPct val="90000"/>
              </a:lnSpc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Parts can be 3D printed, laser cut, built in the OL craft station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914400" lvl="1" indent="-457200">
              <a:lnSpc>
                <a:spcPct val="90000"/>
              </a:lnSpc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Examples include: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1200150" lvl="2" indent="-285750">
              <a:lnSpc>
                <a:spcPct val="90000"/>
              </a:lnSpc>
              <a:buClr>
                <a:schemeClr val="bg1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Custom mechanical parts</a:t>
            </a:r>
          </a:p>
          <a:p>
            <a:pPr marL="1200150" lvl="2" indent="-285750">
              <a:lnSpc>
                <a:spcPct val="90000"/>
              </a:lnSpc>
              <a:buClr>
                <a:schemeClr val="bg1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sym typeface="Proxima Nova"/>
              </a:rPr>
              <a:t>Custom structural parts</a:t>
            </a:r>
          </a:p>
          <a:p>
            <a:pPr marL="1200150" lvl="2" indent="-285750">
              <a:lnSpc>
                <a:spcPct val="90000"/>
              </a:lnSpc>
              <a:buClr>
                <a:schemeClr val="bg1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sym typeface="Proxima Nova"/>
              </a:rPr>
              <a:t>Battery, motor shield, sensor housing units</a:t>
            </a:r>
          </a:p>
          <a:p>
            <a:pPr lvl="2">
              <a:lnSpc>
                <a:spcPct val="90000"/>
              </a:lnSpc>
              <a:buClr>
                <a:schemeClr val="bg1"/>
              </a:buClr>
              <a:buSzPts val="1800"/>
            </a:pPr>
            <a:endParaRPr lang="en-US" sz="2000" dirty="0">
              <a:solidFill>
                <a:schemeClr val="bg1"/>
              </a:solidFill>
              <a:latin typeface="Montserrat" pitchFamily="2" charset="77"/>
              <a:sym typeface="Proxima Nova"/>
            </a:endParaRPr>
          </a:p>
          <a:p>
            <a:pPr>
              <a:lnSpc>
                <a:spcPct val="90000"/>
              </a:lnSpc>
              <a:buClr>
                <a:schemeClr val="bg1"/>
              </a:buClr>
              <a:buSzPts val="1800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sym typeface="Proxima Nova"/>
              </a:rPr>
              <a:t>Talk to your RAD mentor about using machines in the </a:t>
            </a:r>
            <a:r>
              <a:rPr lang="en-US" sz="2000" dirty="0" err="1">
                <a:solidFill>
                  <a:schemeClr val="bg1"/>
                </a:solidFill>
                <a:latin typeface="Montserrat" pitchFamily="2" charset="77"/>
                <a:sym typeface="Proxima Nova"/>
              </a:rPr>
              <a:t>MakerSpace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1371600" lvl="2" indent="-342900">
              <a:lnSpc>
                <a:spcPct val="90000"/>
              </a:lnSpc>
              <a:buClr>
                <a:schemeClr val="bg1"/>
              </a:buClr>
              <a:buSzPts val="1800"/>
            </a:pP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7" name="Picture 6" descr="A glass bottle inside a wooden box&#10;&#10;Description automatically generated">
            <a:extLst>
              <a:ext uri="{FF2B5EF4-FFF2-40B4-BE49-F238E27FC236}">
                <a16:creationId xmlns:a16="http://schemas.microsoft.com/office/drawing/2014/main" id="{8B4B33E9-B89C-89EA-3DBC-D4F8E39DCE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839" y="1399320"/>
            <a:ext cx="2655062" cy="3500623"/>
          </a:xfrm>
          <a:prstGeom prst="roundRect">
            <a:avLst/>
          </a:prstGeom>
        </p:spPr>
      </p:pic>
      <p:pic>
        <p:nvPicPr>
          <p:cNvPr id="13" name="Picture 12" descr="A grey tool with a hole&#10;&#10;Description automatically generated">
            <a:extLst>
              <a:ext uri="{FF2B5EF4-FFF2-40B4-BE49-F238E27FC236}">
                <a16:creationId xmlns:a16="http://schemas.microsoft.com/office/drawing/2014/main" id="{CAF3C3E8-36B3-8B1B-1940-1F2170EA0F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382" y="2235555"/>
            <a:ext cx="2316870" cy="182815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0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853;p153">
            <a:extLst>
              <a:ext uri="{FF2B5EF4-FFF2-40B4-BE49-F238E27FC236}">
                <a16:creationId xmlns:a16="http://schemas.microsoft.com/office/drawing/2014/main" id="{2DF3DFAE-7C8E-52AD-25DD-0E854F12B6A6}"/>
              </a:ext>
            </a:extLst>
          </p:cNvPr>
          <p:cNvSpPr/>
          <p:nvPr/>
        </p:nvSpPr>
        <p:spPr>
          <a:xfrm>
            <a:off x="6485715" y="1745809"/>
            <a:ext cx="5117157" cy="3621384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/>
          <p:cNvSpPr txBox="1"/>
          <p:nvPr/>
        </p:nvSpPr>
        <p:spPr>
          <a:xfrm>
            <a:off x="4229332" y="771882"/>
            <a:ext cx="3733336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MATERIALS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lt1"/>
              </a:solidFill>
              <a:latin typeface="Montserra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ED736886-4C53-4EB0-3FBD-1DE0398993F5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4DFC3658-CD6A-9550-684F-87A2D328B133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Subtitle 2">
            <a:extLst>
              <a:ext uri="{FF2B5EF4-FFF2-40B4-BE49-F238E27FC236}">
                <a16:creationId xmlns:a16="http://schemas.microsoft.com/office/drawing/2014/main" id="{12984779-433F-97AE-B355-8422A04B74E8}"/>
              </a:ext>
            </a:extLst>
          </p:cNvPr>
          <p:cNvSpPr txBox="1">
            <a:spLocks/>
          </p:cNvSpPr>
          <p:nvPr/>
        </p:nvSpPr>
        <p:spPr>
          <a:xfrm>
            <a:off x="587642" y="1834952"/>
            <a:ext cx="5508358" cy="391789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Raspberry Pi with SD card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Raspberry Pi Camera Module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Monitor with Micro HDMI to HDMI Cable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USB Keyboard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USB Mouse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Power Supply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Continuous Servo</a:t>
            </a:r>
          </a:p>
        </p:txBody>
      </p:sp>
      <p:pic>
        <p:nvPicPr>
          <p:cNvPr id="8" name="Picture 7" descr="A close-up of a circuit board&#10;&#10;Description automatically generated">
            <a:extLst>
              <a:ext uri="{FF2B5EF4-FFF2-40B4-BE49-F238E27FC236}">
                <a16:creationId xmlns:a16="http://schemas.microsoft.com/office/drawing/2014/main" id="{69A1B941-7ED0-942E-1368-10E47500FF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488" y="2105771"/>
            <a:ext cx="4698251" cy="298706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A539428-F57D-FEDB-76C4-3A059610BB83}"/>
              </a:ext>
            </a:extLst>
          </p:cNvPr>
          <p:cNvSpPr/>
          <p:nvPr/>
        </p:nvSpPr>
        <p:spPr>
          <a:xfrm>
            <a:off x="6652745" y="5452800"/>
            <a:ext cx="478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11: Raspberry Pi Setup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Courtesy of Raspberry Pi Foundation</a:t>
            </a:r>
          </a:p>
        </p:txBody>
      </p:sp>
    </p:spTree>
    <p:extLst>
      <p:ext uri="{BB962C8B-B14F-4D97-AF65-F5344CB8AC3E}">
        <p14:creationId xmlns:p14="http://schemas.microsoft.com/office/powerpoint/2010/main" val="105271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853;p153">
            <a:extLst>
              <a:ext uri="{FF2B5EF4-FFF2-40B4-BE49-F238E27FC236}">
                <a16:creationId xmlns:a16="http://schemas.microsoft.com/office/drawing/2014/main" id="{6BF31BFE-9834-1B4A-325D-09983F6CC873}"/>
              </a:ext>
            </a:extLst>
          </p:cNvPr>
          <p:cNvSpPr/>
          <p:nvPr/>
        </p:nvSpPr>
        <p:spPr>
          <a:xfrm rot="5400000">
            <a:off x="380136" y="1605977"/>
            <a:ext cx="4055570" cy="3859955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lt1"/>
              </a:solidFill>
              <a:latin typeface="Montserra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4" name="Google Shape;1469;p173">
            <a:extLst>
              <a:ext uri="{FF2B5EF4-FFF2-40B4-BE49-F238E27FC236}">
                <a16:creationId xmlns:a16="http://schemas.microsoft.com/office/drawing/2014/main" id="{7CB0EDCC-A683-CDEA-8E7D-5A2D3FB7FEBF}"/>
              </a:ext>
            </a:extLst>
          </p:cNvPr>
          <p:cNvSpPr txBox="1"/>
          <p:nvPr/>
        </p:nvSpPr>
        <p:spPr>
          <a:xfrm>
            <a:off x="3988436" y="755395"/>
            <a:ext cx="4215127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" name="Google Shape;1444;p171">
            <a:extLst>
              <a:ext uri="{FF2B5EF4-FFF2-40B4-BE49-F238E27FC236}">
                <a16:creationId xmlns:a16="http://schemas.microsoft.com/office/drawing/2014/main" id="{6D9B4C89-C3F1-3F30-88EE-C25A0A62FF0C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" name="Google Shape;1444;p171">
            <a:extLst>
              <a:ext uri="{FF2B5EF4-FFF2-40B4-BE49-F238E27FC236}">
                <a16:creationId xmlns:a16="http://schemas.microsoft.com/office/drawing/2014/main" id="{57415176-B6F1-624E-4EE2-5D1CFA938F22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" name="Picture 15" descr="A diagram of a system&#10;&#10;Description automatically generated">
            <a:extLst>
              <a:ext uri="{FF2B5EF4-FFF2-40B4-BE49-F238E27FC236}">
                <a16:creationId xmlns:a16="http://schemas.microsoft.com/office/drawing/2014/main" id="{E7B7DA39-34BF-EF4C-4FC8-516296BFE5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91" y="1579420"/>
            <a:ext cx="3859956" cy="400175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D4EF27C-3B52-D898-CA8E-C7888CCA16DB}"/>
              </a:ext>
            </a:extLst>
          </p:cNvPr>
          <p:cNvSpPr/>
          <p:nvPr/>
        </p:nvSpPr>
        <p:spPr>
          <a:xfrm>
            <a:off x="0" y="5665011"/>
            <a:ext cx="4815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12: Part 2 Workflow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677F033B-ECF6-3E24-5E40-4D459A6035EB}"/>
              </a:ext>
            </a:extLst>
          </p:cNvPr>
          <p:cNvSpPr txBox="1">
            <a:spLocks/>
          </p:cNvSpPr>
          <p:nvPr/>
        </p:nvSpPr>
        <p:spPr>
          <a:xfrm>
            <a:off x="4935285" y="1558994"/>
            <a:ext cx="6738184" cy="41255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200">
                <a:solidFill>
                  <a:schemeClr val="bg1"/>
                </a:solidFill>
                <a:latin typeface="Montserrat" pitchFamily="2" charset="77"/>
              </a:rPr>
              <a:t>Part 1: Testing the camera module</a:t>
            </a:r>
          </a:p>
          <a:p>
            <a:pPr marL="342900" indent="-342900">
              <a:spcAft>
                <a:spcPts val="1000"/>
              </a:spcAft>
            </a:pPr>
            <a:r>
              <a:rPr lang="en-US" sz="2200">
                <a:solidFill>
                  <a:schemeClr val="bg1"/>
                </a:solidFill>
                <a:latin typeface="Montserrat" pitchFamily="2" charset="77"/>
              </a:rPr>
              <a:t>Part 2: Color Detection using OpenCV</a:t>
            </a:r>
          </a:p>
          <a:p>
            <a:pPr marL="800100" lvl="1" indent="-342900"/>
            <a:r>
              <a:rPr lang="en-US" sz="2200">
                <a:solidFill>
                  <a:schemeClr val="bg1"/>
                </a:solidFill>
                <a:latin typeface="Montserrat" pitchFamily="2" charset="77"/>
              </a:rPr>
              <a:t>Section 1 – Importing necessary packages</a:t>
            </a:r>
          </a:p>
          <a:p>
            <a:pPr marL="800100" lvl="1" indent="-342900"/>
            <a:r>
              <a:rPr lang="en-US" sz="2200">
                <a:solidFill>
                  <a:schemeClr val="bg1"/>
                </a:solidFill>
                <a:latin typeface="Montserrat" pitchFamily="2" charset="77"/>
              </a:rPr>
              <a:t>Section 2 – Pi Camera Setup</a:t>
            </a:r>
          </a:p>
          <a:p>
            <a:pPr marL="800100" lvl="1" indent="-342900"/>
            <a:r>
              <a:rPr lang="en-US" sz="2200">
                <a:solidFill>
                  <a:schemeClr val="bg1"/>
                </a:solidFill>
                <a:latin typeface="Montserrat" pitchFamily="2" charset="77"/>
              </a:rPr>
              <a:t>Section 3 – Color Detection for ‘Red’ and ‘Green’</a:t>
            </a:r>
          </a:p>
          <a:p>
            <a:pPr marL="800100" lvl="1" indent="-342900"/>
            <a:r>
              <a:rPr lang="en-US" sz="2200">
                <a:solidFill>
                  <a:schemeClr val="bg1"/>
                </a:solidFill>
                <a:latin typeface="Montserrat" pitchFamily="2" charset="77"/>
              </a:rPr>
              <a:t>Section 4 – Servo Motor Control</a:t>
            </a:r>
            <a:endParaRPr lang="en-US" sz="22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921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66;p173">
            <a:extLst>
              <a:ext uri="{FF2B5EF4-FFF2-40B4-BE49-F238E27FC236}">
                <a16:creationId xmlns:a16="http://schemas.microsoft.com/office/drawing/2014/main" id="{4077FDB2-3182-9AE9-6EC7-9E51F467530E}"/>
              </a:ext>
            </a:extLst>
          </p:cNvPr>
          <p:cNvSpPr/>
          <p:nvPr/>
        </p:nvSpPr>
        <p:spPr>
          <a:xfrm>
            <a:off x="7290488" y="3428999"/>
            <a:ext cx="2705099" cy="2705099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5" name="Google Shape;1465;p173"/>
          <p:cNvSpPr/>
          <p:nvPr/>
        </p:nvSpPr>
        <p:spPr>
          <a:xfrm>
            <a:off x="7710294" y="1485832"/>
            <a:ext cx="3939042" cy="3939042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/>
          <p:cNvSpPr txBox="1"/>
          <p:nvPr/>
        </p:nvSpPr>
        <p:spPr>
          <a:xfrm>
            <a:off x="2373928" y="573128"/>
            <a:ext cx="77637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IDBE IMPLEMENTATION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10294161" y="928758"/>
            <a:ext cx="1653749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lt1"/>
              </a:solidFill>
              <a:latin typeface="Montserrat"/>
            </a:endParaRPr>
          </a:p>
        </p:txBody>
      </p:sp>
      <p:sp>
        <p:nvSpPr>
          <p:cNvPr id="4" name="Google Shape;107;p14">
            <a:extLst>
              <a:ext uri="{FF2B5EF4-FFF2-40B4-BE49-F238E27FC236}">
                <a16:creationId xmlns:a16="http://schemas.microsoft.com/office/drawing/2014/main" id="{791928E4-015C-4BE6-DAD1-6C56FFD7F8FF}"/>
              </a:ext>
            </a:extLst>
          </p:cNvPr>
          <p:cNvSpPr txBox="1">
            <a:spLocks/>
          </p:cNvSpPr>
          <p:nvPr/>
        </p:nvSpPr>
        <p:spPr>
          <a:xfrm>
            <a:off x="401349" y="1942154"/>
            <a:ext cx="7008609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Opportunity for Accessible Design</a:t>
            </a:r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Text-to-speech conversion</a:t>
            </a:r>
            <a:endParaRPr lang="en-US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Hazard detection for visually impaired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Consider: </a:t>
            </a:r>
          </a:p>
          <a:p>
            <a:pPr marL="800100" lvl="1" indent="-342900">
              <a:spcBef>
                <a:spcPts val="0"/>
              </a:spcBef>
              <a:buSzPts val="2400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Who are you designing for? </a:t>
            </a:r>
          </a:p>
          <a:p>
            <a:pPr marL="800100" lvl="1" indent="-342900">
              <a:spcBef>
                <a:spcPts val="0"/>
              </a:spcBef>
              <a:buSzPts val="2400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What changes could be made to improve accessibility and usability?</a:t>
            </a:r>
          </a:p>
        </p:txBody>
      </p:sp>
      <p:sp>
        <p:nvSpPr>
          <p:cNvPr id="3" name="Google Shape;105;p14">
            <a:extLst>
              <a:ext uri="{FF2B5EF4-FFF2-40B4-BE49-F238E27FC236}">
                <a16:creationId xmlns:a16="http://schemas.microsoft.com/office/drawing/2014/main" id="{FEAD9622-827B-F8E7-874C-2D83526F30AA}"/>
              </a:ext>
            </a:extLst>
          </p:cNvPr>
          <p:cNvSpPr/>
          <p:nvPr/>
        </p:nvSpPr>
        <p:spPr>
          <a:xfrm>
            <a:off x="7568978" y="5456273"/>
            <a:ext cx="4221673" cy="250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13: </a:t>
            </a:r>
            <a:r>
              <a:rPr lang="en-US" sz="1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Accessible design supports a wide variety of people</a:t>
            </a:r>
            <a:endParaRPr lang="en-US"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pic>
        <p:nvPicPr>
          <p:cNvPr id="5" name="Google Shape;146;p17">
            <a:extLst>
              <a:ext uri="{FF2B5EF4-FFF2-40B4-BE49-F238E27FC236}">
                <a16:creationId xmlns:a16="http://schemas.microsoft.com/office/drawing/2014/main" id="{CB75008C-05FE-8C6C-ACE0-4EAB2D1CF9C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-195" t="24911" r="195" b="5353"/>
          <a:stretch/>
        </p:blipFill>
        <p:spPr>
          <a:xfrm>
            <a:off x="8212620" y="2001808"/>
            <a:ext cx="2934388" cy="2907089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8" name="Google Shape;1444;p171">
            <a:extLst>
              <a:ext uri="{FF2B5EF4-FFF2-40B4-BE49-F238E27FC236}">
                <a16:creationId xmlns:a16="http://schemas.microsoft.com/office/drawing/2014/main" id="{7D708BDC-A0AA-C816-E717-04C8F6E2AF6F}"/>
              </a:ext>
            </a:extLst>
          </p:cNvPr>
          <p:cNvCxnSpPr>
            <a:cxnSpLocks/>
          </p:cNvCxnSpPr>
          <p:nvPr/>
        </p:nvCxnSpPr>
        <p:spPr>
          <a:xfrm>
            <a:off x="401349" y="928758"/>
            <a:ext cx="1653749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20478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lt1"/>
              </a:solidFill>
              <a:latin typeface="Montserra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3B3764E1-9D34-B6D4-B19C-A2C32F197045}"/>
              </a:ext>
            </a:extLst>
          </p:cNvPr>
          <p:cNvSpPr txBox="1"/>
          <p:nvPr/>
        </p:nvSpPr>
        <p:spPr>
          <a:xfrm>
            <a:off x="3951278" y="788606"/>
            <a:ext cx="4408714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ASSIGNMENT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FD2BDBAD-0706-BE26-9949-7418BCA1245C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8BC6C154-0B70-053F-4E46-EF60DE69E93F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B796813D-B9CC-6BC8-FEDF-A8E7221020E0}"/>
              </a:ext>
            </a:extLst>
          </p:cNvPr>
          <p:cNvSpPr txBox="1">
            <a:spLocks/>
          </p:cNvSpPr>
          <p:nvPr/>
        </p:nvSpPr>
        <p:spPr>
          <a:xfrm>
            <a:off x="805218" y="1857604"/>
            <a:ext cx="10581564" cy="41255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3000" dirty="0">
                <a:solidFill>
                  <a:schemeClr val="bg1"/>
                </a:solidFill>
                <a:latin typeface="Montserrat" pitchFamily="2" charset="77"/>
              </a:rPr>
              <a:t>No lab report for lab 4</a:t>
            </a:r>
          </a:p>
          <a:p>
            <a:pPr marL="342900" indent="-342900"/>
            <a:r>
              <a:rPr lang="en-US" sz="3000" dirty="0">
                <a:solidFill>
                  <a:schemeClr val="bg1"/>
                </a:solidFill>
                <a:latin typeface="Montserrat" pitchFamily="2" charset="77"/>
              </a:rPr>
              <a:t>No presentation for lab 4</a:t>
            </a:r>
          </a:p>
        </p:txBody>
      </p:sp>
    </p:spTree>
    <p:extLst>
      <p:ext uri="{BB962C8B-B14F-4D97-AF65-F5344CB8AC3E}">
        <p14:creationId xmlns:p14="http://schemas.microsoft.com/office/powerpoint/2010/main" val="6394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lt1"/>
              </a:solidFill>
              <a:latin typeface="Montserra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4" name="Google Shape;1469;p173">
            <a:extLst>
              <a:ext uri="{FF2B5EF4-FFF2-40B4-BE49-F238E27FC236}">
                <a16:creationId xmlns:a16="http://schemas.microsoft.com/office/drawing/2014/main" id="{BF9BAA93-ADED-4BE0-7CEB-3A26AB59EBF4}"/>
              </a:ext>
            </a:extLst>
          </p:cNvPr>
          <p:cNvSpPr txBox="1"/>
          <p:nvPr/>
        </p:nvSpPr>
        <p:spPr>
          <a:xfrm>
            <a:off x="3951278" y="788606"/>
            <a:ext cx="4408714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CLOSING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" name="Google Shape;1444;p171">
            <a:extLst>
              <a:ext uri="{FF2B5EF4-FFF2-40B4-BE49-F238E27FC236}">
                <a16:creationId xmlns:a16="http://schemas.microsoft.com/office/drawing/2014/main" id="{002DDBE0-CFC3-74FD-83B2-FA4A12BE6483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" name="Google Shape;1444;p171">
            <a:extLst>
              <a:ext uri="{FF2B5EF4-FFF2-40B4-BE49-F238E27FC236}">
                <a16:creationId xmlns:a16="http://schemas.microsoft.com/office/drawing/2014/main" id="{82B202E1-7816-8B41-9DA6-80707095F044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0BCF888E-BD31-470F-35E4-4E33C63E0E43}"/>
              </a:ext>
            </a:extLst>
          </p:cNvPr>
          <p:cNvSpPr txBox="1">
            <a:spLocks/>
          </p:cNvSpPr>
          <p:nvPr/>
        </p:nvSpPr>
        <p:spPr>
          <a:xfrm>
            <a:off x="805218" y="1884976"/>
            <a:ext cx="10581564" cy="41255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600" dirty="0">
                <a:solidFill>
                  <a:schemeClr val="bg1"/>
                </a:solidFill>
                <a:latin typeface="Montserrat" pitchFamily="2" charset="77"/>
              </a:rPr>
              <a:t>Have each section of the code approved by a TA</a:t>
            </a:r>
          </a:p>
          <a:p>
            <a:pPr marL="342900" indent="-342900"/>
            <a:r>
              <a:rPr lang="en-US" sz="2600" dirty="0">
                <a:solidFill>
                  <a:schemeClr val="bg1"/>
                </a:solidFill>
                <a:latin typeface="Montserrat" pitchFamily="2" charset="77"/>
              </a:rPr>
              <a:t>Handle the camera module gently!</a:t>
            </a:r>
          </a:p>
          <a:p>
            <a:pPr marL="342900" indent="-342900"/>
            <a:r>
              <a:rPr lang="en-US" sz="2600" dirty="0">
                <a:solidFill>
                  <a:schemeClr val="bg1"/>
                </a:solidFill>
                <a:latin typeface="Montserrat" pitchFamily="2" charset="77"/>
              </a:rPr>
              <a:t>Cameras are sensitive to static. Earth yourself prior to handling the module</a:t>
            </a:r>
          </a:p>
          <a:p>
            <a:pPr marL="342900" indent="-342900"/>
            <a:r>
              <a:rPr lang="en-US" sz="2600" dirty="0">
                <a:solidFill>
                  <a:schemeClr val="bg1"/>
                </a:solidFill>
                <a:latin typeface="Montserrat" pitchFamily="2" charset="77"/>
              </a:rPr>
              <a:t>All students must attempt to complete the code</a:t>
            </a:r>
          </a:p>
          <a:p>
            <a:pPr marL="342900" indent="-342900"/>
            <a:r>
              <a:rPr lang="en-US" sz="2600" dirty="0">
                <a:solidFill>
                  <a:schemeClr val="bg1"/>
                </a:solidFill>
                <a:latin typeface="Montserrat" pitchFamily="2" charset="77"/>
              </a:rPr>
              <a:t>TAs are always available for assistance</a:t>
            </a:r>
          </a:p>
        </p:txBody>
      </p:sp>
    </p:spTree>
    <p:extLst>
      <p:ext uri="{BB962C8B-B14F-4D97-AF65-F5344CB8AC3E}">
        <p14:creationId xmlns:p14="http://schemas.microsoft.com/office/powerpoint/2010/main" val="91980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lt1"/>
              </a:solidFill>
              <a:latin typeface="Montserra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2" name="Google Shape;300;p9">
            <a:extLst>
              <a:ext uri="{FF2B5EF4-FFF2-40B4-BE49-F238E27FC236}">
                <a16:creationId xmlns:a16="http://schemas.microsoft.com/office/drawing/2014/main" id="{3CD18E3F-A159-3819-FB8F-475AEA254795}"/>
              </a:ext>
            </a:extLst>
          </p:cNvPr>
          <p:cNvSpPr txBox="1"/>
          <p:nvPr/>
        </p:nvSpPr>
        <p:spPr>
          <a:xfrm>
            <a:off x="2817944" y="2817773"/>
            <a:ext cx="6556112" cy="122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80000"/>
              </a:lnSpc>
              <a:buClr>
                <a:srgbClr val="57068C"/>
              </a:buClr>
              <a:buSzPts val="4200"/>
            </a:pPr>
            <a:r>
              <a:rPr lang="en-US" sz="7000" dirty="0">
                <a:solidFill>
                  <a:srgbClr val="FFFFFF"/>
                </a:solidFill>
                <a:effectLst>
                  <a:outerShdw sx="1000" sy="1000" algn="ctr" rotWithShape="0">
                    <a:schemeClr val="bg1"/>
                  </a:outerShdw>
                </a:effectLst>
                <a:latin typeface="Montserrat Black"/>
                <a:sym typeface="Montserrat Black"/>
              </a:rPr>
              <a:t>QUESTIONS?</a:t>
            </a:r>
            <a:endParaRPr sz="4000" b="0" i="0" u="none" strike="noStrike" cap="none" dirty="0">
              <a:solidFill>
                <a:srgbClr val="000000"/>
              </a:solidFill>
              <a:effectLst>
                <a:outerShdw sx="1000" sy="1000" algn="ctr" rotWithShape="0">
                  <a:schemeClr val="bg1"/>
                </a:outerShdw>
              </a:effectLst>
              <a:highlight>
                <a:srgbClr val="725C8B"/>
              </a:highlight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390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064E57-BAD5-4A0D-5104-99ACBA661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6F7E06-748F-A795-5FC8-8015C79136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68FDF3-9E76-2821-0320-043AFC514758}"/>
              </a:ext>
            </a:extLst>
          </p:cNvPr>
          <p:cNvSpPr txBox="1"/>
          <p:nvPr/>
        </p:nvSpPr>
        <p:spPr>
          <a:xfrm>
            <a:off x="885875" y="1825101"/>
            <a:ext cx="6096000" cy="3382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Objective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Background Information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Materials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Procedure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sym typeface="Proxima Nova"/>
              </a:rPr>
              <a:t>IDBE Implementation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Assignment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Closing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8" name="Google Shape;1466;p173">
            <a:extLst>
              <a:ext uri="{FF2B5EF4-FFF2-40B4-BE49-F238E27FC236}">
                <a16:creationId xmlns:a16="http://schemas.microsoft.com/office/drawing/2014/main" id="{ED236E9B-009A-31AF-A8D4-FA76F66102E7}"/>
              </a:ext>
            </a:extLst>
          </p:cNvPr>
          <p:cNvSpPr/>
          <p:nvPr/>
        </p:nvSpPr>
        <p:spPr>
          <a:xfrm>
            <a:off x="8226162" y="2633217"/>
            <a:ext cx="2705099" cy="2705099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465;p173">
            <a:extLst>
              <a:ext uri="{FF2B5EF4-FFF2-40B4-BE49-F238E27FC236}">
                <a16:creationId xmlns:a16="http://schemas.microsoft.com/office/drawing/2014/main" id="{9EAC5CBA-61F9-F534-19EB-22A1531EC21D}"/>
              </a:ext>
            </a:extLst>
          </p:cNvPr>
          <p:cNvSpPr/>
          <p:nvPr/>
        </p:nvSpPr>
        <p:spPr>
          <a:xfrm>
            <a:off x="6118871" y="1596113"/>
            <a:ext cx="2705099" cy="2705099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09;p2">
            <a:extLst>
              <a:ext uri="{FF2B5EF4-FFF2-40B4-BE49-F238E27FC236}">
                <a16:creationId xmlns:a16="http://schemas.microsoft.com/office/drawing/2014/main" id="{5F43446E-4ACF-CAB3-D57D-9B0381C64F42}"/>
              </a:ext>
            </a:extLst>
          </p:cNvPr>
          <p:cNvSpPr/>
          <p:nvPr/>
        </p:nvSpPr>
        <p:spPr>
          <a:xfrm>
            <a:off x="6005384" y="5338316"/>
            <a:ext cx="482184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1: Raspberry Pi (Left) and OpenCV (Right) Courtesy of Wikipedia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07FEC0-1090-BAF8-261C-937035E43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028" y="3005259"/>
            <a:ext cx="2435365" cy="21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edia Kit - OpenCV">
            <a:extLst>
              <a:ext uri="{FF2B5EF4-FFF2-40B4-BE49-F238E27FC236}">
                <a16:creationId xmlns:a16="http://schemas.microsoft.com/office/drawing/2014/main" id="{83AE5A9F-6D4C-1C68-084B-7ACD07F1C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679" y="1854032"/>
            <a:ext cx="1509481" cy="199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469;p173">
            <a:extLst>
              <a:ext uri="{FF2B5EF4-FFF2-40B4-BE49-F238E27FC236}">
                <a16:creationId xmlns:a16="http://schemas.microsoft.com/office/drawing/2014/main" id="{89D70A1A-28A4-F01E-F22B-02621B4C5943}"/>
              </a:ext>
            </a:extLst>
          </p:cNvPr>
          <p:cNvSpPr txBox="1"/>
          <p:nvPr/>
        </p:nvSpPr>
        <p:spPr>
          <a:xfrm>
            <a:off x="4229332" y="771882"/>
            <a:ext cx="3733336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OVERVIEW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2C5950B7-7A0D-F411-CCD5-EBA04D9445AB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444;p171">
            <a:extLst>
              <a:ext uri="{FF2B5EF4-FFF2-40B4-BE49-F238E27FC236}">
                <a16:creationId xmlns:a16="http://schemas.microsoft.com/office/drawing/2014/main" id="{498BA5CC-FE95-13D5-1F8E-955D18E44C82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53860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lt1"/>
              </a:solidFill>
              <a:latin typeface="Montserra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3" name="Google Shape;1469;p173">
            <a:extLst>
              <a:ext uri="{FF2B5EF4-FFF2-40B4-BE49-F238E27FC236}">
                <a16:creationId xmlns:a16="http://schemas.microsoft.com/office/drawing/2014/main" id="{25CB6C24-CE13-8B6F-2FD8-4A44C411198B}"/>
              </a:ext>
            </a:extLst>
          </p:cNvPr>
          <p:cNvSpPr txBox="1"/>
          <p:nvPr/>
        </p:nvSpPr>
        <p:spPr>
          <a:xfrm>
            <a:off x="3951278" y="788606"/>
            <a:ext cx="4408714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NEXT STOPS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" name="Google Shape;1444;p171">
            <a:extLst>
              <a:ext uri="{FF2B5EF4-FFF2-40B4-BE49-F238E27FC236}">
                <a16:creationId xmlns:a16="http://schemas.microsoft.com/office/drawing/2014/main" id="{CEC98780-631C-1B5F-F90C-11E71009AC5F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895F1C7C-8949-08E3-9980-0987AFB25135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37018775-E5C7-C54F-0156-C712F71B351F}"/>
              </a:ext>
            </a:extLst>
          </p:cNvPr>
          <p:cNvSpPr txBox="1">
            <a:spLocks/>
          </p:cNvSpPr>
          <p:nvPr/>
        </p:nvSpPr>
        <p:spPr>
          <a:xfrm>
            <a:off x="805218" y="1884976"/>
            <a:ext cx="10581564" cy="41255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600">
                <a:solidFill>
                  <a:schemeClr val="bg1"/>
                </a:solidFill>
                <a:latin typeface="Montserrat" pitchFamily="2" charset="77"/>
              </a:rPr>
              <a:t>First mentor meeting!</a:t>
            </a:r>
          </a:p>
          <a:p>
            <a:pPr marL="342900" indent="-342900"/>
            <a:r>
              <a:rPr lang="en-US" sz="2600">
                <a:solidFill>
                  <a:schemeClr val="bg1"/>
                </a:solidFill>
                <a:latin typeface="Montserrat" pitchFamily="2" charset="77"/>
              </a:rPr>
              <a:t>Draft the Preliminary Design Investigation (PDI) report</a:t>
            </a:r>
          </a:p>
          <a:p>
            <a:pPr marL="342900" indent="-342900"/>
            <a:r>
              <a:rPr lang="en-US" sz="2600">
                <a:solidFill>
                  <a:schemeClr val="bg1"/>
                </a:solidFill>
                <a:latin typeface="Montserrat" pitchFamily="2" charset="77"/>
              </a:rPr>
              <a:t>Begin working on the Milestone 1 Presentation</a:t>
            </a:r>
          </a:p>
          <a:p>
            <a:pPr marL="342900" indent="-342900"/>
            <a:r>
              <a:rPr lang="en-US" sz="2600">
                <a:solidFill>
                  <a:schemeClr val="bg1"/>
                </a:solidFill>
                <a:latin typeface="Montserrat" pitchFamily="2" charset="77"/>
              </a:rPr>
              <a:t>Create a preliminary CAD drawing of the prototype</a:t>
            </a:r>
          </a:p>
          <a:p>
            <a:pPr marL="342900" indent="-342900"/>
            <a:r>
              <a:rPr lang="en-US" sz="2600">
                <a:solidFill>
                  <a:schemeClr val="bg1"/>
                </a:solidFill>
                <a:latin typeface="Montserrat" pitchFamily="2" charset="77"/>
              </a:rPr>
              <a:t>Create a preliminary flowchart of code</a:t>
            </a:r>
          </a:p>
          <a:p>
            <a:pPr marL="342900" indent="-342900"/>
            <a:r>
              <a:rPr lang="en-US" sz="2600">
                <a:solidFill>
                  <a:schemeClr val="bg1"/>
                </a:solidFill>
                <a:latin typeface="Montserrat" pitchFamily="2" charset="77"/>
              </a:rPr>
              <a:t>Finalize materials to be purchased and fabrication method(s)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6662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73"/>
          <p:cNvSpPr txBox="1"/>
          <p:nvPr/>
        </p:nvSpPr>
        <p:spPr>
          <a:xfrm>
            <a:off x="4229332" y="771882"/>
            <a:ext cx="3733336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OBJECTIVE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lt1"/>
              </a:solidFill>
              <a:latin typeface="Montserrat"/>
            </a:endParaRPr>
          </a:p>
        </p:txBody>
      </p:sp>
      <p:sp>
        <p:nvSpPr>
          <p:cNvPr id="4" name="Google Shape;107;p14">
            <a:extLst>
              <a:ext uri="{FF2B5EF4-FFF2-40B4-BE49-F238E27FC236}">
                <a16:creationId xmlns:a16="http://schemas.microsoft.com/office/drawing/2014/main" id="{791928E4-015C-4BE6-DAD1-6C56FFD7F8FF}"/>
              </a:ext>
            </a:extLst>
          </p:cNvPr>
          <p:cNvSpPr txBox="1">
            <a:spLocks/>
          </p:cNvSpPr>
          <p:nvPr/>
        </p:nvSpPr>
        <p:spPr>
          <a:xfrm>
            <a:off x="578166" y="1740707"/>
            <a:ext cx="11613834" cy="337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Explore the capabilities of the Raspberry Pi and Pi Camera Module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Develop a Python script for color detection using OpenCV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Control a servo motor with Raspberry Pi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ED736886-4C53-4EB0-3FBD-1DE0398993F5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4DFC3658-CD6A-9550-684F-87A2D328B133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24106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465;p173">
            <a:extLst>
              <a:ext uri="{FF2B5EF4-FFF2-40B4-BE49-F238E27FC236}">
                <a16:creationId xmlns:a16="http://schemas.microsoft.com/office/drawing/2014/main" id="{A4BAAF8C-CC2E-B500-F126-B9A3F0540879}"/>
              </a:ext>
            </a:extLst>
          </p:cNvPr>
          <p:cNvSpPr/>
          <p:nvPr/>
        </p:nvSpPr>
        <p:spPr>
          <a:xfrm>
            <a:off x="3007249" y="1725556"/>
            <a:ext cx="2351897" cy="2351897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466;p173">
            <a:extLst>
              <a:ext uri="{FF2B5EF4-FFF2-40B4-BE49-F238E27FC236}">
                <a16:creationId xmlns:a16="http://schemas.microsoft.com/office/drawing/2014/main" id="{111D3FAC-EDF0-E5B2-901D-A83BFED119E6}"/>
              </a:ext>
            </a:extLst>
          </p:cNvPr>
          <p:cNvSpPr/>
          <p:nvPr/>
        </p:nvSpPr>
        <p:spPr>
          <a:xfrm>
            <a:off x="1208475" y="2428255"/>
            <a:ext cx="2705099" cy="2705099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6B31EB00-8C59-010C-E9A7-4C69BB1846F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Google Shape;167;p7">
            <a:extLst>
              <a:ext uri="{FF2B5EF4-FFF2-40B4-BE49-F238E27FC236}">
                <a16:creationId xmlns:a16="http://schemas.microsoft.com/office/drawing/2014/main" id="{4B259CF9-1A38-6C7A-551D-5F4E51781CD3}"/>
              </a:ext>
            </a:extLst>
          </p:cNvPr>
          <p:cNvSpPr txBox="1">
            <a:spLocks/>
          </p:cNvSpPr>
          <p:nvPr/>
        </p:nvSpPr>
        <p:spPr>
          <a:xfrm>
            <a:off x="6095999" y="1673898"/>
            <a:ext cx="5688650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Raspberry Pi</a:t>
            </a:r>
            <a:endParaRPr lang="en-US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Credit card sized computer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Used for electronic projects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Runs on Raspberry Pi OS (a Debian-based operating system)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Has a CPU, GPU, and RAM</a:t>
            </a:r>
          </a:p>
        </p:txBody>
      </p:sp>
      <p:sp>
        <p:nvSpPr>
          <p:cNvPr id="7" name="Google Shape;171;p7">
            <a:extLst>
              <a:ext uri="{FF2B5EF4-FFF2-40B4-BE49-F238E27FC236}">
                <a16:creationId xmlns:a16="http://schemas.microsoft.com/office/drawing/2014/main" id="{ABE9BC18-1393-CBD5-B56A-01354B5FB603}"/>
              </a:ext>
            </a:extLst>
          </p:cNvPr>
          <p:cNvSpPr/>
          <p:nvPr/>
        </p:nvSpPr>
        <p:spPr>
          <a:xfrm>
            <a:off x="572359" y="5167914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2: Raspberry Pi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7FDD64-847F-B9F8-9633-1CA89D1B4D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500" b="80250" l="13833" r="87667">
                        <a14:foregroundMark x1="85333" y1="38000" x2="85333" y2="38000"/>
                        <a14:foregroundMark x1="87667" y1="37250" x2="87667" y2="37250"/>
                        <a14:foregroundMark x1="14333" y1="50000" x2="14333" y2="50000"/>
                        <a14:foregroundMark x1="13833" y1="45250" x2="13833" y2="45250"/>
                        <a14:foregroundMark x1="43500" y1="64000" x2="43500" y2="64000"/>
                        <a14:foregroundMark x1="45500" y1="62500" x2="45500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70" t="14766" r="6886" b="18497"/>
          <a:stretch/>
        </p:blipFill>
        <p:spPr bwMode="auto">
          <a:xfrm>
            <a:off x="1440994" y="2677420"/>
            <a:ext cx="3732106" cy="195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73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6B31EB00-8C59-010C-E9A7-4C69BB1846F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Google Shape;171;p7">
            <a:extLst>
              <a:ext uri="{FF2B5EF4-FFF2-40B4-BE49-F238E27FC236}">
                <a16:creationId xmlns:a16="http://schemas.microsoft.com/office/drawing/2014/main" id="{ABE9BC18-1393-CBD5-B56A-01354B5FB603}"/>
              </a:ext>
            </a:extLst>
          </p:cNvPr>
          <p:cNvSpPr/>
          <p:nvPr/>
        </p:nvSpPr>
        <p:spPr>
          <a:xfrm>
            <a:off x="6299779" y="5623481"/>
            <a:ext cx="515521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3: Raspberry Pi 4 Hardware Overview</a:t>
            </a:r>
          </a:p>
        </p:txBody>
      </p:sp>
      <p:sp>
        <p:nvSpPr>
          <p:cNvPr id="13" name="Google Shape;179;p8">
            <a:extLst>
              <a:ext uri="{FF2B5EF4-FFF2-40B4-BE49-F238E27FC236}">
                <a16:creationId xmlns:a16="http://schemas.microsoft.com/office/drawing/2014/main" id="{14737B34-9C72-4A81-FD58-28A0276FDD99}"/>
              </a:ext>
            </a:extLst>
          </p:cNvPr>
          <p:cNvSpPr txBox="1">
            <a:spLocks/>
          </p:cNvSpPr>
          <p:nvPr/>
        </p:nvSpPr>
        <p:spPr>
          <a:xfrm>
            <a:off x="720269" y="1567595"/>
            <a:ext cx="5216094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Raspberry Pi 4 - Hardware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SD card slot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USB ports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Camera module port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Micro HDMI port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USB-C power 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Audio jack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Ethernet 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4B8D81-C2A7-CC5D-78DB-A57A93E1E4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" t="5660" r="13536" b="17950"/>
          <a:stretch/>
        </p:blipFill>
        <p:spPr bwMode="auto">
          <a:xfrm>
            <a:off x="6299779" y="1776069"/>
            <a:ext cx="5155214" cy="3528943"/>
          </a:xfrm>
          <a:prstGeom prst="roundRect">
            <a:avLst/>
          </a:prstGeom>
          <a:noFill/>
          <a:ln w="254000">
            <a:solidFill>
              <a:srgbClr val="B9ADE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31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6B31EB00-8C59-010C-E9A7-4C69BB1846F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Google Shape;167;p7">
            <a:extLst>
              <a:ext uri="{FF2B5EF4-FFF2-40B4-BE49-F238E27FC236}">
                <a16:creationId xmlns:a16="http://schemas.microsoft.com/office/drawing/2014/main" id="{4B259CF9-1A38-6C7A-551D-5F4E51781CD3}"/>
              </a:ext>
            </a:extLst>
          </p:cNvPr>
          <p:cNvSpPr txBox="1">
            <a:spLocks/>
          </p:cNvSpPr>
          <p:nvPr/>
        </p:nvSpPr>
        <p:spPr>
          <a:xfrm>
            <a:off x="6792696" y="1673898"/>
            <a:ext cx="5155213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Raspberry Pi - Hardware</a:t>
            </a:r>
            <a:endParaRPr lang="en-US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28 General Purpose Input/Output (GPIO) pins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4 Power pins</a:t>
            </a:r>
          </a:p>
          <a:p>
            <a:pPr marL="1257300" lvl="2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Two 3.3V</a:t>
            </a:r>
          </a:p>
          <a:p>
            <a:pPr marL="1257300" lvl="2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Two 5V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8 Ground pins</a:t>
            </a:r>
          </a:p>
        </p:txBody>
      </p:sp>
      <p:sp>
        <p:nvSpPr>
          <p:cNvPr id="7" name="Google Shape;171;p7">
            <a:extLst>
              <a:ext uri="{FF2B5EF4-FFF2-40B4-BE49-F238E27FC236}">
                <a16:creationId xmlns:a16="http://schemas.microsoft.com/office/drawing/2014/main" id="{ABE9BC18-1393-CBD5-B56A-01354B5FB603}"/>
              </a:ext>
            </a:extLst>
          </p:cNvPr>
          <p:cNvSpPr/>
          <p:nvPr/>
        </p:nvSpPr>
        <p:spPr>
          <a:xfrm>
            <a:off x="813420" y="5505819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4: Raspberry Pi GPIO Pinout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AF41C9-6B80-66BC-8D2D-3A0D253B27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" t="3500" r="1975" b="1866"/>
          <a:stretch/>
        </p:blipFill>
        <p:spPr bwMode="auto">
          <a:xfrm>
            <a:off x="554676" y="1808731"/>
            <a:ext cx="5672703" cy="3315057"/>
          </a:xfrm>
          <a:prstGeom prst="roundRect">
            <a:avLst/>
          </a:prstGeom>
          <a:noFill/>
          <a:ln w="254000">
            <a:solidFill>
              <a:srgbClr val="B9ADE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09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66;p173">
            <a:extLst>
              <a:ext uri="{FF2B5EF4-FFF2-40B4-BE49-F238E27FC236}">
                <a16:creationId xmlns:a16="http://schemas.microsoft.com/office/drawing/2014/main" id="{96DB7F5A-E3DE-257E-DEC7-AB4AC7274DF8}"/>
              </a:ext>
            </a:extLst>
          </p:cNvPr>
          <p:cNvSpPr/>
          <p:nvPr/>
        </p:nvSpPr>
        <p:spPr>
          <a:xfrm>
            <a:off x="3149965" y="3647446"/>
            <a:ext cx="1455434" cy="145543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466;p173">
            <a:extLst>
              <a:ext uri="{FF2B5EF4-FFF2-40B4-BE49-F238E27FC236}">
                <a16:creationId xmlns:a16="http://schemas.microsoft.com/office/drawing/2014/main" id="{111D3FAC-EDF0-E5B2-901D-A83BFED119E6}"/>
              </a:ext>
            </a:extLst>
          </p:cNvPr>
          <p:cNvSpPr/>
          <p:nvPr/>
        </p:nvSpPr>
        <p:spPr>
          <a:xfrm>
            <a:off x="1271097" y="1499329"/>
            <a:ext cx="1455434" cy="145543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6B31EB00-8C59-010C-E9A7-4C69BB1846F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Google Shape;167;p7">
            <a:extLst>
              <a:ext uri="{FF2B5EF4-FFF2-40B4-BE49-F238E27FC236}">
                <a16:creationId xmlns:a16="http://schemas.microsoft.com/office/drawing/2014/main" id="{4B259CF9-1A38-6C7A-551D-5F4E51781CD3}"/>
              </a:ext>
            </a:extLst>
          </p:cNvPr>
          <p:cNvSpPr txBox="1">
            <a:spLocks/>
          </p:cNvSpPr>
          <p:nvPr/>
        </p:nvSpPr>
        <p:spPr>
          <a:xfrm>
            <a:off x="5596128" y="1673898"/>
            <a:ext cx="6188521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Python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Text-based programming language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Syntax</a:t>
            </a:r>
          </a:p>
          <a:p>
            <a:pPr marL="1257300" lvl="2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No closing mark needed after each line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Comments</a:t>
            </a:r>
          </a:p>
          <a:p>
            <a:pPr marL="1257300" lvl="2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Line comments – begin with #</a:t>
            </a:r>
          </a:p>
          <a:p>
            <a:pPr marL="1257300" lvl="2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Block comments – begin and end with ‘’’</a:t>
            </a:r>
          </a:p>
        </p:txBody>
      </p:sp>
      <p:sp>
        <p:nvSpPr>
          <p:cNvPr id="7" name="Google Shape;171;p7">
            <a:extLst>
              <a:ext uri="{FF2B5EF4-FFF2-40B4-BE49-F238E27FC236}">
                <a16:creationId xmlns:a16="http://schemas.microsoft.com/office/drawing/2014/main" id="{ABE9BC18-1393-CBD5-B56A-01354B5FB603}"/>
              </a:ext>
            </a:extLst>
          </p:cNvPr>
          <p:cNvSpPr/>
          <p:nvPr/>
        </p:nvSpPr>
        <p:spPr>
          <a:xfrm>
            <a:off x="572359" y="5167914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5: Line and Block Comments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A3C03FA-4CEA-20C3-19BD-9D0E4B31B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814" y="2047683"/>
            <a:ext cx="2062769" cy="2451652"/>
          </a:xfrm>
          <a:prstGeom prst="roundRect">
            <a:avLst/>
          </a:prstGeom>
          <a:noFill/>
          <a:ln w="254000">
            <a:solidFill>
              <a:srgbClr val="B9ADE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91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66;p173">
            <a:extLst>
              <a:ext uri="{FF2B5EF4-FFF2-40B4-BE49-F238E27FC236}">
                <a16:creationId xmlns:a16="http://schemas.microsoft.com/office/drawing/2014/main" id="{96DB7F5A-E3DE-257E-DEC7-AB4AC7274DF8}"/>
              </a:ext>
            </a:extLst>
          </p:cNvPr>
          <p:cNvSpPr/>
          <p:nvPr/>
        </p:nvSpPr>
        <p:spPr>
          <a:xfrm>
            <a:off x="9962211" y="4341099"/>
            <a:ext cx="1455434" cy="145543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466;p173">
            <a:extLst>
              <a:ext uri="{FF2B5EF4-FFF2-40B4-BE49-F238E27FC236}">
                <a16:creationId xmlns:a16="http://schemas.microsoft.com/office/drawing/2014/main" id="{111D3FAC-EDF0-E5B2-901D-A83BFED119E6}"/>
              </a:ext>
            </a:extLst>
          </p:cNvPr>
          <p:cNvSpPr/>
          <p:nvPr/>
        </p:nvSpPr>
        <p:spPr>
          <a:xfrm>
            <a:off x="6217362" y="1262059"/>
            <a:ext cx="1455434" cy="145543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6B31EB00-8C59-010C-E9A7-4C69BB1846F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Google Shape;171;p7">
            <a:extLst>
              <a:ext uri="{FF2B5EF4-FFF2-40B4-BE49-F238E27FC236}">
                <a16:creationId xmlns:a16="http://schemas.microsoft.com/office/drawing/2014/main" id="{ABE9BC18-1393-CBD5-B56A-01354B5FB603}"/>
              </a:ext>
            </a:extLst>
          </p:cNvPr>
          <p:cNvSpPr/>
          <p:nvPr/>
        </p:nvSpPr>
        <p:spPr>
          <a:xfrm>
            <a:off x="6390885" y="5548069"/>
            <a:ext cx="515521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6: While and For Loops, and Break statements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DF98B4-0393-36C4-71C5-DBF664543FBE}"/>
              </a:ext>
            </a:extLst>
          </p:cNvPr>
          <p:cNvSpPr txBox="1">
            <a:spLocks/>
          </p:cNvSpPr>
          <p:nvPr/>
        </p:nvSpPr>
        <p:spPr>
          <a:xfrm>
            <a:off x="517994" y="1630177"/>
            <a:ext cx="5699367" cy="39178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Python – Loops</a:t>
            </a:r>
          </a:p>
          <a:p>
            <a:pPr marL="800100" lvl="1" indent="-342900"/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While loops</a:t>
            </a:r>
          </a:p>
          <a:p>
            <a:pPr marL="1257300" lvl="2" indent="-342900">
              <a:spcAft>
                <a:spcPts val="500"/>
              </a:spcAft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Executed so long as the condition is true</a:t>
            </a:r>
          </a:p>
          <a:p>
            <a:pPr marL="800100" lvl="1" indent="-342900"/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For loops</a:t>
            </a:r>
          </a:p>
          <a:p>
            <a:pPr marL="1257300" lvl="2" indent="-342900">
              <a:spcAft>
                <a:spcPts val="500"/>
              </a:spcAft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Iterates over a set sequence</a:t>
            </a:r>
          </a:p>
          <a:p>
            <a:pPr marL="800100" lvl="1" indent="-342900"/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Break statements</a:t>
            </a:r>
          </a:p>
          <a:p>
            <a:pPr marL="1257300" lvl="2" indent="-342900"/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Used to break out of a loop at any time, regardless of the condition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8705AD-D433-B788-1704-275EC9B117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3492" y="1925648"/>
            <a:ext cx="3810000" cy="3251200"/>
          </a:xfrm>
          <a:prstGeom prst="roundRect">
            <a:avLst/>
          </a:prstGeom>
          <a:ln w="254000">
            <a:solidFill>
              <a:srgbClr val="B9ADE2"/>
            </a:solidFill>
          </a:ln>
        </p:spPr>
      </p:pic>
    </p:spTree>
    <p:extLst>
      <p:ext uri="{BB962C8B-B14F-4D97-AF65-F5344CB8AC3E}">
        <p14:creationId xmlns:p14="http://schemas.microsoft.com/office/powerpoint/2010/main" val="339435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853;p153">
            <a:extLst>
              <a:ext uri="{FF2B5EF4-FFF2-40B4-BE49-F238E27FC236}">
                <a16:creationId xmlns:a16="http://schemas.microsoft.com/office/drawing/2014/main" id="{AAF2AC7F-4762-AEE7-4FD8-F7A89E7B41CE}"/>
              </a:ext>
            </a:extLst>
          </p:cNvPr>
          <p:cNvSpPr/>
          <p:nvPr/>
        </p:nvSpPr>
        <p:spPr>
          <a:xfrm>
            <a:off x="510430" y="1747920"/>
            <a:ext cx="3352077" cy="3917700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6B31EB00-8C59-010C-E9A7-4C69BB1846F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361D770-A7FB-E475-0E26-DAA3063A16FF}"/>
              </a:ext>
            </a:extLst>
          </p:cNvPr>
          <p:cNvSpPr txBox="1"/>
          <p:nvPr/>
        </p:nvSpPr>
        <p:spPr>
          <a:xfrm>
            <a:off x="510430" y="4485589"/>
            <a:ext cx="29310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algn="ctr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000"/>
            </a:pPr>
            <a:r>
              <a:rPr lang="en-US" sz="2000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Executed so long as the condition is true</a:t>
            </a:r>
            <a:endParaRPr lang="en-US" sz="2000" b="1" dirty="0">
              <a:solidFill>
                <a:srgbClr val="230063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A7E3FD-1CE8-BFDA-2D62-1FB9FE91D485}"/>
              </a:ext>
            </a:extLst>
          </p:cNvPr>
          <p:cNvSpPr txBox="1"/>
          <p:nvPr/>
        </p:nvSpPr>
        <p:spPr>
          <a:xfrm>
            <a:off x="966973" y="2057638"/>
            <a:ext cx="2557409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</a:pPr>
            <a:r>
              <a:rPr lang="en-US" sz="2400" b="1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While Loop</a:t>
            </a:r>
            <a:endParaRPr lang="en-US" sz="2400" dirty="0">
              <a:solidFill>
                <a:srgbClr val="230063"/>
              </a:solidFill>
              <a:latin typeface="Montserrat" pitchFamily="2" charset="77"/>
            </a:endParaRPr>
          </a:p>
        </p:txBody>
      </p:sp>
      <p:cxnSp>
        <p:nvCxnSpPr>
          <p:cNvPr id="26" name="Google Shape;1444;p171">
            <a:extLst>
              <a:ext uri="{FF2B5EF4-FFF2-40B4-BE49-F238E27FC236}">
                <a16:creationId xmlns:a16="http://schemas.microsoft.com/office/drawing/2014/main" id="{FF8C99B4-BD56-0ABD-C2F6-DA32717E7380}"/>
              </a:ext>
            </a:extLst>
          </p:cNvPr>
          <p:cNvCxnSpPr>
            <a:cxnSpLocks/>
          </p:cNvCxnSpPr>
          <p:nvPr/>
        </p:nvCxnSpPr>
        <p:spPr>
          <a:xfrm>
            <a:off x="760185" y="2539886"/>
            <a:ext cx="2931056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5FD2126D-788B-4A30-B140-BEDA3BCB8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65" r="22358" b="24799"/>
          <a:stretch/>
        </p:blipFill>
        <p:spPr bwMode="auto">
          <a:xfrm>
            <a:off x="760185" y="3026233"/>
            <a:ext cx="2852563" cy="739738"/>
          </a:xfrm>
          <a:prstGeom prst="roundRect">
            <a:avLst/>
          </a:prstGeom>
          <a:noFill/>
          <a:ln w="38100">
            <a:solidFill>
              <a:srgbClr val="23006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853;p153">
            <a:extLst>
              <a:ext uri="{FF2B5EF4-FFF2-40B4-BE49-F238E27FC236}">
                <a16:creationId xmlns:a16="http://schemas.microsoft.com/office/drawing/2014/main" id="{4B374131-F6AB-D63C-2DEB-8A74028E3F91}"/>
              </a:ext>
            </a:extLst>
          </p:cNvPr>
          <p:cNvSpPr/>
          <p:nvPr/>
        </p:nvSpPr>
        <p:spPr>
          <a:xfrm>
            <a:off x="4352225" y="1747920"/>
            <a:ext cx="3352077" cy="3917700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A2BBDC-9157-1E7D-7004-0CAB3F8ED77B}"/>
              </a:ext>
            </a:extLst>
          </p:cNvPr>
          <p:cNvSpPr txBox="1"/>
          <p:nvPr/>
        </p:nvSpPr>
        <p:spPr>
          <a:xfrm>
            <a:off x="4352225" y="4485589"/>
            <a:ext cx="29310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algn="ctr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000"/>
            </a:pPr>
            <a:r>
              <a:rPr lang="en-US" sz="2000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Executed so long as the condition is true</a:t>
            </a:r>
            <a:endParaRPr lang="en-US" sz="2000" b="1" dirty="0">
              <a:solidFill>
                <a:srgbClr val="230063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0A1499-8610-5A1F-9DB5-461230E1D0F5}"/>
              </a:ext>
            </a:extLst>
          </p:cNvPr>
          <p:cNvSpPr txBox="1"/>
          <p:nvPr/>
        </p:nvSpPr>
        <p:spPr>
          <a:xfrm>
            <a:off x="4808768" y="2057638"/>
            <a:ext cx="2557409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</a:pPr>
            <a:r>
              <a:rPr lang="en-US" sz="2400" b="1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For Loop</a:t>
            </a:r>
            <a:endParaRPr lang="en-US" sz="2400" dirty="0">
              <a:solidFill>
                <a:srgbClr val="230063"/>
              </a:solidFill>
              <a:latin typeface="Montserrat" pitchFamily="2" charset="77"/>
            </a:endParaRPr>
          </a:p>
        </p:txBody>
      </p:sp>
      <p:cxnSp>
        <p:nvCxnSpPr>
          <p:cNvPr id="27" name="Google Shape;1444;p171">
            <a:extLst>
              <a:ext uri="{FF2B5EF4-FFF2-40B4-BE49-F238E27FC236}">
                <a16:creationId xmlns:a16="http://schemas.microsoft.com/office/drawing/2014/main" id="{313BC3EB-B81B-91AF-A3BD-DB720C913AB9}"/>
              </a:ext>
            </a:extLst>
          </p:cNvPr>
          <p:cNvCxnSpPr>
            <a:cxnSpLocks/>
          </p:cNvCxnSpPr>
          <p:nvPr/>
        </p:nvCxnSpPr>
        <p:spPr>
          <a:xfrm>
            <a:off x="4585679" y="2539886"/>
            <a:ext cx="2931056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853;p153">
            <a:extLst>
              <a:ext uri="{FF2B5EF4-FFF2-40B4-BE49-F238E27FC236}">
                <a16:creationId xmlns:a16="http://schemas.microsoft.com/office/drawing/2014/main" id="{81E4F546-DC7A-A2DD-0739-5A8674476BF7}"/>
              </a:ext>
            </a:extLst>
          </p:cNvPr>
          <p:cNvSpPr/>
          <p:nvPr/>
        </p:nvSpPr>
        <p:spPr>
          <a:xfrm>
            <a:off x="8194021" y="1747920"/>
            <a:ext cx="3352077" cy="3917700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752321-6145-9279-6DB0-0F0FE4A8C101}"/>
              </a:ext>
            </a:extLst>
          </p:cNvPr>
          <p:cNvSpPr txBox="1"/>
          <p:nvPr/>
        </p:nvSpPr>
        <p:spPr>
          <a:xfrm>
            <a:off x="8194021" y="4485589"/>
            <a:ext cx="29310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algn="ctr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000"/>
            </a:pPr>
            <a:r>
              <a:rPr lang="en-US" sz="2000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Executed so long as the condition is true</a:t>
            </a:r>
            <a:endParaRPr lang="en-US" sz="2000" b="1" dirty="0">
              <a:solidFill>
                <a:srgbClr val="230063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7BA980-F16D-D180-F7EF-E35B04679CF1}"/>
              </a:ext>
            </a:extLst>
          </p:cNvPr>
          <p:cNvSpPr txBox="1"/>
          <p:nvPr/>
        </p:nvSpPr>
        <p:spPr>
          <a:xfrm>
            <a:off x="8276918" y="2057637"/>
            <a:ext cx="326918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</a:pPr>
            <a:r>
              <a:rPr lang="en-US" sz="2400" b="1" dirty="0">
                <a:solidFill>
                  <a:srgbClr val="230063"/>
                </a:solidFill>
                <a:latin typeface="Montserrat" pitchFamily="2" charset="77"/>
                <a:cs typeface="Proxima Nova"/>
                <a:sym typeface="Proxima Nova"/>
              </a:rPr>
              <a:t>Break Statements</a:t>
            </a:r>
            <a:endParaRPr lang="en-US" sz="2400" dirty="0">
              <a:solidFill>
                <a:srgbClr val="230063"/>
              </a:solidFill>
              <a:latin typeface="Montserrat" pitchFamily="2" charset="77"/>
            </a:endParaRPr>
          </a:p>
        </p:txBody>
      </p:sp>
      <p:cxnSp>
        <p:nvCxnSpPr>
          <p:cNvPr id="32" name="Google Shape;1444;p171">
            <a:extLst>
              <a:ext uri="{FF2B5EF4-FFF2-40B4-BE49-F238E27FC236}">
                <a16:creationId xmlns:a16="http://schemas.microsoft.com/office/drawing/2014/main" id="{F2AD14AA-8BBD-30AA-B9B6-3FEE974E93F3}"/>
              </a:ext>
            </a:extLst>
          </p:cNvPr>
          <p:cNvCxnSpPr>
            <a:cxnSpLocks/>
          </p:cNvCxnSpPr>
          <p:nvPr/>
        </p:nvCxnSpPr>
        <p:spPr>
          <a:xfrm>
            <a:off x="8404530" y="2539886"/>
            <a:ext cx="2931056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4" name="Picture 4">
            <a:extLst>
              <a:ext uri="{FF2B5EF4-FFF2-40B4-BE49-F238E27FC236}">
                <a16:creationId xmlns:a16="http://schemas.microsoft.com/office/drawing/2014/main" id="{7C94427C-9BD0-23AB-E39A-F6F7176A5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401" y="2809769"/>
            <a:ext cx="2585196" cy="1172666"/>
          </a:xfrm>
          <a:prstGeom prst="roundRect">
            <a:avLst/>
          </a:prstGeom>
          <a:noFill/>
          <a:ln w="38100">
            <a:solidFill>
              <a:srgbClr val="23006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C1319D-9144-C75E-3178-B3E1C37D0E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" t="74092" r="21289" b="1899"/>
          <a:stretch/>
        </p:blipFill>
        <p:spPr bwMode="auto">
          <a:xfrm>
            <a:off x="8404530" y="3087966"/>
            <a:ext cx="2852563" cy="609557"/>
          </a:xfrm>
          <a:prstGeom prst="roundRect">
            <a:avLst/>
          </a:prstGeom>
          <a:noFill/>
          <a:ln w="38100">
            <a:solidFill>
              <a:srgbClr val="23006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91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27088</TotalTime>
  <Words>820</Words>
  <Application>Microsoft Macintosh PowerPoint</Application>
  <PresentationFormat>Widescreen</PresentationFormat>
  <Paragraphs>172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Montserrat Black</vt:lpstr>
      <vt:lpstr>Calibri</vt:lpstr>
      <vt:lpstr>Montserrat</vt:lpstr>
      <vt:lpstr>Quattrocento Sans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EG</cp:lastModifiedBy>
  <cp:revision>92</cp:revision>
  <dcterms:created xsi:type="dcterms:W3CDTF">2019-06-25T23:10:16Z</dcterms:created>
  <dcterms:modified xsi:type="dcterms:W3CDTF">2024-02-06T13:18:12Z</dcterms:modified>
</cp:coreProperties>
</file>