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30"/>
  </p:notesMasterIdLst>
  <p:sldIdLst>
    <p:sldId id="298" r:id="rId3"/>
    <p:sldId id="258" r:id="rId4"/>
    <p:sldId id="319" r:id="rId5"/>
    <p:sldId id="320" r:id="rId6"/>
    <p:sldId id="299" r:id="rId7"/>
    <p:sldId id="302" r:id="rId8"/>
    <p:sldId id="321" r:id="rId9"/>
    <p:sldId id="322" r:id="rId10"/>
    <p:sldId id="323" r:id="rId11"/>
    <p:sldId id="324" r:id="rId12"/>
    <p:sldId id="317" r:id="rId13"/>
    <p:sldId id="256" r:id="rId14"/>
    <p:sldId id="295" r:id="rId15"/>
    <p:sldId id="286" r:id="rId16"/>
    <p:sldId id="287" r:id="rId17"/>
    <p:sldId id="288" r:id="rId18"/>
    <p:sldId id="289" r:id="rId19"/>
    <p:sldId id="290" r:id="rId20"/>
    <p:sldId id="291" r:id="rId21"/>
    <p:sldId id="292" r:id="rId22"/>
    <p:sldId id="272" r:id="rId23"/>
    <p:sldId id="273" r:id="rId24"/>
    <p:sldId id="274" r:id="rId25"/>
    <p:sldId id="275" r:id="rId26"/>
    <p:sldId id="276" r:id="rId27"/>
    <p:sldId id="277" r:id="rId28"/>
    <p:sldId id="29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mbria Math" panose="02040503050406030204" pitchFamily="18" charset="0"/>
      <p:regular r:id="rId37"/>
    </p:embeddedFont>
    <p:embeddedFont>
      <p:font typeface="Gotham Medium" pitchFamily="2" charset="0"/>
      <p:regular r:id="rId38"/>
      <p:italic r:id="rId39"/>
    </p:embeddedFont>
    <p:embeddedFont>
      <p:font typeface="Proxima Nova Lt" panose="02000506030000020004" pitchFamily="2" charset="77"/>
      <p:regular r:id="rId40"/>
      <p:bold r:id="rId41"/>
    </p:embeddedFont>
    <p:embeddedFont>
      <p:font typeface="Proxima Nova Rg" panose="02000506030000020004" pitchFamily="2" charset="77"/>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84"/>
  </p:normalViewPr>
  <p:slideViewPr>
    <p:cSldViewPr snapToGrid="0">
      <p:cViewPr varScale="1">
        <p:scale>
          <a:sx n="113" d="100"/>
          <a:sy n="113"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903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to write more lab reports, keep these common mistakes in mind. Also remember to read the feedback on your lab reports and make corrections in future reports.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320961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8934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9/21/21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9/21/21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9/21/21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9/21/21</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9/21/21</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9/21/21</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9/21/21</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9/21/21</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9/21/21</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9/21/21</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9/21/21</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9/21/21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9/21/21</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9/21/21</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9/21/21</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9/21/21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9/21/21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9/21/21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9/21/21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9/21/21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9/21/21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9/21/21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9/21/21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9/21/21</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Teamwork_Agreement%20(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www.technologyreview.com/view/542626/why-self-driving-cars-must-be-programmed-to-ki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sp>
        <p:nvSpPr>
          <p:cNvPr id="9" name="Title 1">
            <a:extLst>
              <a:ext uri="{FF2B5EF4-FFF2-40B4-BE49-F238E27FC236}">
                <a16:creationId xmlns:a16="http://schemas.microsoft.com/office/drawing/2014/main" id="{6B665FA6-D8CE-423E-9CAE-79C162754E8B}"/>
              </a:ext>
            </a:extLst>
          </p:cNvPr>
          <p:cNvSpPr txBox="1">
            <a:spLocks/>
          </p:cNvSpPr>
          <p:nvPr/>
        </p:nvSpPr>
        <p:spPr>
          <a:xfrm>
            <a:off x="892629" y="1357497"/>
            <a:ext cx="1040674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HOW TO GIVE A MILESTONE PRESENTATION</a:t>
            </a:r>
          </a:p>
        </p:txBody>
      </p:sp>
      <p:pic>
        <p:nvPicPr>
          <p:cNvPr id="12" name="Picture 11"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705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4" name="Title 1">
            <a:extLst>
              <a:ext uri="{FF2B5EF4-FFF2-40B4-BE49-F238E27FC236}">
                <a16:creationId xmlns:a16="http://schemas.microsoft.com/office/drawing/2014/main" id="{79331EC5-D956-4741-BA02-1161F3EEFB86}"/>
              </a:ext>
            </a:extLst>
          </p:cNvPr>
          <p:cNvSpPr txBox="1">
            <a:spLocks/>
          </p:cNvSpPr>
          <p:nvPr/>
        </p:nvSpPr>
        <p:spPr>
          <a:xfrm>
            <a:off x="9474" y="631669"/>
            <a:ext cx="1219199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MILESTONES &amp; BENCHMARKS</a:t>
            </a:r>
          </a:p>
        </p:txBody>
      </p:sp>
      <p:sp>
        <p:nvSpPr>
          <p:cNvPr id="13" name="Text Placeholder 2">
            <a:extLst>
              <a:ext uri="{FF2B5EF4-FFF2-40B4-BE49-F238E27FC236}">
                <a16:creationId xmlns:a16="http://schemas.microsoft.com/office/drawing/2014/main" id="{3F3A0921-05AA-F74A-B2EB-4A0CD3DFBCE2}"/>
              </a:ext>
            </a:extLst>
          </p:cNvPr>
          <p:cNvSpPr txBox="1">
            <a:spLocks/>
          </p:cNvSpPr>
          <p:nvPr/>
        </p:nvSpPr>
        <p:spPr>
          <a:xfrm>
            <a:off x="703081" y="2460305"/>
            <a:ext cx="5392919"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Milestones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Three Milestones through semester (1, 2 &amp; 3)</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Each Milestone has a presentation</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Update progress on semester-long design project (SLDP)</a:t>
            </a:r>
          </a:p>
        </p:txBody>
      </p:sp>
      <p:sp>
        <p:nvSpPr>
          <p:cNvPr id="20" name="Text Placeholder 2">
            <a:extLst>
              <a:ext uri="{FF2B5EF4-FFF2-40B4-BE49-F238E27FC236}">
                <a16:creationId xmlns:a16="http://schemas.microsoft.com/office/drawing/2014/main" id="{F4210772-B937-48FD-9EAE-41986CCBC363}"/>
              </a:ext>
            </a:extLst>
          </p:cNvPr>
          <p:cNvSpPr txBox="1">
            <a:spLocks/>
          </p:cNvSpPr>
          <p:nvPr/>
        </p:nvSpPr>
        <p:spPr>
          <a:xfrm>
            <a:off x="6096000" y="2460305"/>
            <a:ext cx="5561093"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Benchmarks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Two Benchmarks during semester</a:t>
            </a:r>
            <a:br>
              <a:rPr lang="en-US" dirty="0">
                <a:solidFill>
                  <a:prstClr val="black"/>
                </a:solidFill>
                <a:latin typeface="Proxima Nova Rg" panose="02000506030000020004" pitchFamily="2" charset="0"/>
              </a:rPr>
            </a:br>
            <a:r>
              <a:rPr lang="en-US" dirty="0">
                <a:solidFill>
                  <a:prstClr val="black"/>
                </a:solidFill>
                <a:latin typeface="Proxima Nova Rg" panose="02000506030000020004" pitchFamily="2" charset="0"/>
              </a:rPr>
              <a:t>(A and B)</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List of tasks to complete for each Benchmark</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Tasks are semester-long design project (SLDP) dependent</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spTree>
    <p:extLst>
      <p:ext uri="{BB962C8B-B14F-4D97-AF65-F5344CB8AC3E}">
        <p14:creationId xmlns:p14="http://schemas.microsoft.com/office/powerpoint/2010/main" val="226725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2010170"/>
            <a:ext cx="11063785"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Three Milestone presentations through the semester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Timed five-minute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Update on progress of SLDP</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Professional sales pitch presentation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Explosion 1 9">
            <a:extLst>
              <a:ext uri="{FF2B5EF4-FFF2-40B4-BE49-F238E27FC236}">
                <a16:creationId xmlns:a16="http://schemas.microsoft.com/office/drawing/2014/main" id="{A8F57130-23B1-B04B-AE74-96C1AA01BA5F}"/>
              </a:ext>
            </a:extLst>
          </p:cNvPr>
          <p:cNvSpPr/>
          <p:nvPr/>
        </p:nvSpPr>
        <p:spPr>
          <a:xfrm rot="20911413">
            <a:off x="7464525" y="3266383"/>
            <a:ext cx="4191639" cy="279411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57068C"/>
                </a:solidFill>
                <a:latin typeface="Proxima Nova Lt" panose="02000506030000020004" pitchFamily="50" charset="0"/>
              </a:rPr>
              <a:t>Be a bit more creative with these presentations! </a:t>
            </a:r>
          </a:p>
        </p:txBody>
      </p:sp>
      <p:sp>
        <p:nvSpPr>
          <p:cNvPr id="13" name="Title 1">
            <a:extLst>
              <a:ext uri="{FF2B5EF4-FFF2-40B4-BE49-F238E27FC236}">
                <a16:creationId xmlns:a16="http://schemas.microsoft.com/office/drawing/2014/main" id="{6632F5F9-D124-4B11-BA8B-B6323A9B1D4F}"/>
              </a:ext>
            </a:extLst>
          </p:cNvPr>
          <p:cNvSpPr>
            <a:spLocks noGrp="1"/>
          </p:cNvSpPr>
          <p:nvPr>
            <p:ph type="ctrTitle"/>
          </p:nvPr>
        </p:nvSpPr>
        <p:spPr>
          <a:xfrm>
            <a:off x="564107" y="787364"/>
            <a:ext cx="11063786" cy="1385453"/>
          </a:xfrm>
        </p:spPr>
        <p:txBody>
          <a:bodyPr anchor="t">
            <a:noAutofit/>
          </a:body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spTree>
    <p:extLst>
      <p:ext uri="{BB962C8B-B14F-4D97-AF65-F5344CB8AC3E}">
        <p14:creationId xmlns:p14="http://schemas.microsoft.com/office/powerpoint/2010/main" val="14675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27542"/>
            <a:ext cx="5689419" cy="3917892"/>
          </a:xfrm>
        </p:spPr>
        <p:txBody>
          <a:bodyPr anchor="ctr">
            <a:normAutofit/>
          </a:bodyPr>
          <a:lstStyle/>
          <a:p>
            <a:pPr algn="l">
              <a:lnSpc>
                <a:spcPct val="100000"/>
              </a:lnSpc>
            </a:pPr>
            <a:r>
              <a:rPr lang="en-US" sz="2800" b="1" dirty="0">
                <a:solidFill>
                  <a:srgbClr val="57068C"/>
                </a:solidFill>
                <a:latin typeface="Proxima Nova Lt" panose="02000506030000020004" pitchFamily="50" charset="0"/>
              </a:rPr>
              <a:t>Submission: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Website at 11:59 PM night before recitation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4F7782C-CD11-6F42-BADE-0A10D2BA45C5}"/>
              </a:ext>
            </a:extLst>
          </p:cNvPr>
          <p:cNvSpPr/>
          <p:nvPr/>
        </p:nvSpPr>
        <p:spPr>
          <a:xfrm>
            <a:off x="6276273" y="5745434"/>
            <a:ext cx="5531894" cy="369332"/>
          </a:xfrm>
          <a:prstGeom prst="rect">
            <a:avLst/>
          </a:prstGeom>
        </p:spPr>
        <p:txBody>
          <a:bodyPr wrap="square">
            <a:spAutoFit/>
          </a:bodyPr>
          <a:lstStyle/>
          <a:p>
            <a:pPr algn="ctr"/>
            <a:r>
              <a:rPr lang="en-US" dirty="0">
                <a:latin typeface="Proxima Nova Rg" panose="02000506030000020004" pitchFamily="2" charset="0"/>
              </a:rPr>
              <a:t>Figure 7: Multiple slide view  </a:t>
            </a:r>
          </a:p>
        </p:txBody>
      </p:sp>
      <p:pic>
        <p:nvPicPr>
          <p:cNvPr id="5" name="Picture 4" descr="A screenshot of a cell phone&#10;&#10;Description automatically generated">
            <a:extLst>
              <a:ext uri="{FF2B5EF4-FFF2-40B4-BE49-F238E27FC236}">
                <a16:creationId xmlns:a16="http://schemas.microsoft.com/office/drawing/2014/main" id="{BE9C5F71-802C-C941-B16B-551FEE5209F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299020" y="2416070"/>
            <a:ext cx="5486400" cy="3259448"/>
          </a:xfrm>
          <a:prstGeom prst="rect">
            <a:avLst/>
          </a:prstGeom>
          <a:ln w="12700">
            <a:solidFill>
              <a:schemeClr val="tx1"/>
            </a:solid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D35798B0-9004-4201-9CDA-6AE55A790495}"/>
              </a:ext>
            </a:extLst>
          </p:cNvPr>
          <p:cNvSpPr txBox="1">
            <a:spLocks/>
          </p:cNvSpPr>
          <p:nvPr/>
        </p:nvSpPr>
        <p:spPr>
          <a:xfrm>
            <a:off x="564107" y="789468"/>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spTree>
    <p:extLst>
      <p:ext uri="{BB962C8B-B14F-4D97-AF65-F5344CB8AC3E}">
        <p14:creationId xmlns:p14="http://schemas.microsoft.com/office/powerpoint/2010/main" val="260691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41532" y="3045309"/>
            <a:ext cx="9108923" cy="2481932"/>
          </a:xfrm>
        </p:spPr>
        <p:txBody>
          <a:bodyPr numCol="2"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Title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Objective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Background Information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Technical Design Description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Cost Estimate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Schedule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Teamwork Agreement </a:t>
            </a:r>
            <a:br>
              <a:rPr lang="en-US" dirty="0">
                <a:latin typeface="Proxima Nova Rg" panose="02000506030000020004" pitchFamily="2" charset="0"/>
              </a:rPr>
            </a:br>
            <a:r>
              <a:rPr lang="en-US" dirty="0">
                <a:solidFill>
                  <a:srgbClr val="57068C"/>
                </a:solidFill>
                <a:latin typeface="Proxima Nova Rg" panose="02000506030000020004" pitchFamily="2" charset="0"/>
              </a:rPr>
              <a:t>(MS 1 Only)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Summary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5F522D9-7A12-BA4A-9849-B4C75C6431E4}"/>
              </a:ext>
            </a:extLst>
          </p:cNvPr>
          <p:cNvSpPr/>
          <p:nvPr/>
        </p:nvSpPr>
        <p:spPr>
          <a:xfrm>
            <a:off x="1353350" y="2185624"/>
            <a:ext cx="9485289" cy="523220"/>
          </a:xfrm>
          <a:prstGeom prst="rect">
            <a:avLst/>
          </a:prstGeom>
        </p:spPr>
        <p:txBody>
          <a:bodyPr wrap="none">
            <a:spAutoFit/>
          </a:bodyPr>
          <a:lstStyle/>
          <a:p>
            <a:r>
              <a:rPr lang="en-US" sz="2800" dirty="0">
                <a:latin typeface="Proxima Nova Rg" panose="02000506030000020004" pitchFamily="2" charset="0"/>
              </a:rPr>
              <a:t>Consistent format and order for all Milestone presentations</a:t>
            </a:r>
            <a:r>
              <a:rPr lang="en-US" sz="2400" dirty="0">
                <a:latin typeface="Proxima Nova Rg" panose="02000506030000020004" pitchFamily="2" charset="0"/>
              </a:rPr>
              <a:t>:</a:t>
            </a:r>
          </a:p>
        </p:txBody>
      </p:sp>
      <p:sp>
        <p:nvSpPr>
          <p:cNvPr id="11" name="Explosion 1 10">
            <a:extLst>
              <a:ext uri="{FF2B5EF4-FFF2-40B4-BE49-F238E27FC236}">
                <a16:creationId xmlns:a16="http://schemas.microsoft.com/office/drawing/2014/main" id="{35EB8184-2856-9745-AFE0-A311F7B035CD}"/>
              </a:ext>
            </a:extLst>
          </p:cNvPr>
          <p:cNvSpPr/>
          <p:nvPr/>
        </p:nvSpPr>
        <p:spPr>
          <a:xfrm rot="20911413">
            <a:off x="8049660" y="3770202"/>
            <a:ext cx="3839770" cy="245620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7068C"/>
                </a:solidFill>
                <a:latin typeface="Proxima Nova Lt" panose="02000506030000020004" pitchFamily="50" charset="0"/>
              </a:rPr>
              <a:t>Different format than lab presentations!</a:t>
            </a:r>
          </a:p>
        </p:txBody>
      </p:sp>
      <p:sp>
        <p:nvSpPr>
          <p:cNvPr id="15" name="Title 1">
            <a:extLst>
              <a:ext uri="{FF2B5EF4-FFF2-40B4-BE49-F238E27FC236}">
                <a16:creationId xmlns:a16="http://schemas.microsoft.com/office/drawing/2014/main" id="{9EA0DCE9-3494-43BF-9FCF-AEEBC36CB427}"/>
              </a:ext>
            </a:extLst>
          </p:cNvPr>
          <p:cNvSpPr txBox="1">
            <a:spLocks/>
          </p:cNvSpPr>
          <p:nvPr/>
        </p:nvSpPr>
        <p:spPr>
          <a:xfrm>
            <a:off x="564103" y="800171"/>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FORMAT</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spTree>
    <p:extLst>
      <p:ext uri="{BB962C8B-B14F-4D97-AF65-F5344CB8AC3E}">
        <p14:creationId xmlns:p14="http://schemas.microsoft.com/office/powerpoint/2010/main" val="278908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05583"/>
            <a:ext cx="11063786" cy="965147"/>
          </a:xfrm>
        </p:spPr>
        <p:txBody>
          <a:bodyPr>
            <a:normAutofit/>
          </a:bodyPr>
          <a:lstStyle/>
          <a:p>
            <a:r>
              <a:rPr lang="en-US" sz="5400" dirty="0">
                <a:latin typeface="Gotham Medium" panose="02000604030000020004" pitchFamily="50" charset="0"/>
              </a:rPr>
              <a:t>TITLE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8841" y="3204875"/>
            <a:ext cx="5486400" cy="1791615"/>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Product name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Company name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Group members with company titles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section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Date</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algn="l">
              <a:lnSpc>
                <a:spcPct val="100000"/>
              </a:lnSpc>
            </a:pPr>
            <a:endParaRPr lang="en-US" dirty="0">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41147"/>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F69C2634-17EE-A14A-A2D6-95395A393010}"/>
              </a:ext>
            </a:extLst>
          </p:cNvPr>
          <p:cNvSpPr/>
          <p:nvPr/>
        </p:nvSpPr>
        <p:spPr>
          <a:xfrm>
            <a:off x="7707377" y="5574803"/>
            <a:ext cx="2884123" cy="369332"/>
          </a:xfrm>
          <a:prstGeom prst="rect">
            <a:avLst/>
          </a:prstGeom>
        </p:spPr>
        <p:txBody>
          <a:bodyPr wrap="none">
            <a:spAutoFit/>
          </a:bodyPr>
          <a:lstStyle/>
          <a:p>
            <a:r>
              <a:rPr lang="en-US" dirty="0">
                <a:latin typeface="Proxima Nova Rg" panose="02000506030000020004" pitchFamily="2" charset="0"/>
              </a:rPr>
              <a:t>Figure 8: Title sample slide</a:t>
            </a:r>
          </a:p>
        </p:txBody>
      </p:sp>
      <p:sp>
        <p:nvSpPr>
          <p:cNvPr id="18" name="Explosion 1 17">
            <a:extLst>
              <a:ext uri="{FF2B5EF4-FFF2-40B4-BE49-F238E27FC236}">
                <a16:creationId xmlns:a16="http://schemas.microsoft.com/office/drawing/2014/main" id="{59687302-316C-764C-8BFF-55708730F73F}"/>
              </a:ext>
            </a:extLst>
          </p:cNvPr>
          <p:cNvSpPr/>
          <p:nvPr/>
        </p:nvSpPr>
        <p:spPr>
          <a:xfrm rot="21077727">
            <a:off x="2985069" y="3935837"/>
            <a:ext cx="3439441" cy="2242349"/>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7068C"/>
                </a:solidFill>
                <a:latin typeface="Proxima Nova Lt" panose="02000506030000020004" pitchFamily="50" charset="0"/>
              </a:rPr>
              <a:t>You create! Remember to be professional!</a:t>
            </a:r>
          </a:p>
        </p:txBody>
      </p:sp>
      <p:pic>
        <p:nvPicPr>
          <p:cNvPr id="6" name="Picture 5" descr="A screenshot of a cell phone&#10;&#10;Description automatically generated">
            <a:extLst>
              <a:ext uri="{FF2B5EF4-FFF2-40B4-BE49-F238E27FC236}">
                <a16:creationId xmlns:a16="http://schemas.microsoft.com/office/drawing/2014/main" id="{A2C3F5F3-4AC5-A043-AC49-A3B8CB6D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85" y="2390947"/>
            <a:ext cx="4956908" cy="309806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spTree>
    <p:extLst>
      <p:ext uri="{BB962C8B-B14F-4D97-AF65-F5344CB8AC3E}">
        <p14:creationId xmlns:p14="http://schemas.microsoft.com/office/powerpoint/2010/main" val="184596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53356"/>
            <a:ext cx="11063786" cy="965147"/>
          </a:xfrm>
        </p:spPr>
        <p:txBody>
          <a:bodyPr>
            <a:normAutofit/>
          </a:bodyPr>
          <a:lstStyle/>
          <a:p>
            <a:r>
              <a:rPr lang="en-US" sz="5400" dirty="0">
                <a:latin typeface="Gotham Medium" panose="02000604030000020004" pitchFamily="50" charset="0"/>
              </a:rPr>
              <a:t>AGENDA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91944" y="1943372"/>
            <a:ext cx="574488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No need to read slide aloud during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Same agenda slide/order for all Milestone presentations!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7FBFA0B2-6F89-354D-BC42-BAD4604F35D5}"/>
              </a:ext>
            </a:extLst>
          </p:cNvPr>
          <p:cNvSpPr/>
          <p:nvPr/>
        </p:nvSpPr>
        <p:spPr>
          <a:xfrm>
            <a:off x="1626115" y="5532848"/>
            <a:ext cx="3251211" cy="369332"/>
          </a:xfrm>
          <a:prstGeom prst="rect">
            <a:avLst/>
          </a:prstGeom>
        </p:spPr>
        <p:txBody>
          <a:bodyPr wrap="none">
            <a:spAutoFit/>
          </a:bodyPr>
          <a:lstStyle/>
          <a:p>
            <a:r>
              <a:rPr lang="en-US" dirty="0">
                <a:latin typeface="Proxima Nova Rg" panose="02000506030000020004" pitchFamily="2" charset="0"/>
              </a:rPr>
              <a:t>Figure 9: Agenda slide sample</a:t>
            </a:r>
          </a:p>
        </p:txBody>
      </p:sp>
      <p:pic>
        <p:nvPicPr>
          <p:cNvPr id="11" name="Picture 10" descr="A screenshot of a cell phone&#10;&#10;Description automatically generated">
            <a:extLst>
              <a:ext uri="{FF2B5EF4-FFF2-40B4-BE49-F238E27FC236}">
                <a16:creationId xmlns:a16="http://schemas.microsoft.com/office/drawing/2014/main" id="{1B959DF9-F731-4347-8024-18D41E546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07" y="2066920"/>
            <a:ext cx="5375229" cy="33595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spTree>
    <p:extLst>
      <p:ext uri="{BB962C8B-B14F-4D97-AF65-F5344CB8AC3E}">
        <p14:creationId xmlns:p14="http://schemas.microsoft.com/office/powerpoint/2010/main" val="363330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669"/>
            <a:ext cx="11063786" cy="965147"/>
          </a:xfrm>
        </p:spPr>
        <p:txBody>
          <a:bodyPr>
            <a:normAutofit/>
          </a:bodyPr>
          <a:lstStyle/>
          <a:p>
            <a:r>
              <a:rPr lang="en-US" sz="5400" dirty="0">
                <a:latin typeface="Gotham Medium" panose="02000604030000020004" pitchFamily="50" charset="0"/>
              </a:rPr>
              <a:t>PROJECT OBJECTIVE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84388"/>
            <a:ext cx="5347992"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“Project Objective”</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What</a:t>
            </a:r>
            <a:r>
              <a:rPr lang="en-US" dirty="0">
                <a:latin typeface="Proxima Nova Rg" panose="02000506030000020004" pitchFamily="2" charset="0"/>
              </a:rPr>
              <a:t> are you doing in your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overall approach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Extra credit points you’re aiming to earn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6744833" y="5519426"/>
            <a:ext cx="4225837" cy="369332"/>
          </a:xfrm>
          <a:prstGeom prst="rect">
            <a:avLst/>
          </a:prstGeom>
        </p:spPr>
        <p:txBody>
          <a:bodyPr wrap="none">
            <a:spAutoFit/>
          </a:bodyPr>
          <a:lstStyle/>
          <a:p>
            <a:r>
              <a:rPr lang="en-US" dirty="0">
                <a:latin typeface="Proxima Nova Rg" panose="02000506030000020004" pitchFamily="2" charset="0"/>
              </a:rPr>
              <a:t>Figure 10: Project objective sample slide</a:t>
            </a:r>
          </a:p>
        </p:txBody>
      </p:sp>
      <p:pic>
        <p:nvPicPr>
          <p:cNvPr id="6" name="Picture 5" descr="A screenshot of a cell phone&#10;&#10;Description automatically generated">
            <a:extLst>
              <a:ext uri="{FF2B5EF4-FFF2-40B4-BE49-F238E27FC236}">
                <a16:creationId xmlns:a16="http://schemas.microsoft.com/office/drawing/2014/main" id="{05177C61-0631-1041-BE70-8B9A26FA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611" y="1957071"/>
            <a:ext cx="5540282" cy="346267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spTree>
    <p:extLst>
      <p:ext uri="{BB962C8B-B14F-4D97-AF65-F5344CB8AC3E}">
        <p14:creationId xmlns:p14="http://schemas.microsoft.com/office/powerpoint/2010/main" val="258685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a:p>
            <a:pPr marL="342900" indent="-342900" algn="l">
              <a:buFont typeface="Arial" panose="020B0604020202020204" pitchFamily="34" charset="0"/>
              <a:buChar char="•"/>
            </a:pPr>
            <a:r>
              <a:rPr lang="en-US" sz="2800" dirty="0">
                <a:latin typeface="Proxima Nova Rg" panose="02000506030000020004" pitchFamily="2" charset="0"/>
              </a:rPr>
              <a:t>How to Give a Milestone Presentation </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42734" y="2125545"/>
            <a:ext cx="584926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“Background Information”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Why</a:t>
            </a:r>
            <a:r>
              <a:rPr lang="en-US" dirty="0">
                <a:latin typeface="Proxima Nova Rg" panose="02000506030000020004" pitchFamily="2" charset="0"/>
              </a:rPr>
              <a:t> are you completing the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Paraphrase project description from student manual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a short mission statement</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931155" y="5714008"/>
            <a:ext cx="4878259" cy="369332"/>
          </a:xfrm>
          <a:prstGeom prst="rect">
            <a:avLst/>
          </a:prstGeom>
        </p:spPr>
        <p:txBody>
          <a:bodyPr wrap="none">
            <a:spAutoFit/>
          </a:bodyPr>
          <a:lstStyle/>
          <a:p>
            <a:r>
              <a:rPr lang="en-US" dirty="0">
                <a:latin typeface="Proxima Nova Rg" panose="02000506030000020004" pitchFamily="2" charset="0"/>
              </a:rPr>
              <a:t>Figure 11: Background information sample slide</a:t>
            </a:r>
          </a:p>
        </p:txBody>
      </p:sp>
      <p:sp>
        <p:nvSpPr>
          <p:cNvPr id="17" name="Title 1">
            <a:extLst>
              <a:ext uri="{FF2B5EF4-FFF2-40B4-BE49-F238E27FC236}">
                <a16:creationId xmlns:a16="http://schemas.microsoft.com/office/drawing/2014/main" id="{DA0FA27D-0BC3-4E06-85A5-3BA29A16E134}"/>
              </a:ext>
            </a:extLst>
          </p:cNvPr>
          <p:cNvSpPr txBox="1">
            <a:spLocks/>
          </p:cNvSpPr>
          <p:nvPr/>
        </p:nvSpPr>
        <p:spPr>
          <a:xfrm>
            <a:off x="564107" y="698417"/>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BACKGROUND INFORMATION</a:t>
            </a:r>
          </a:p>
          <a:p>
            <a:pPr>
              <a:lnSpc>
                <a:spcPct val="80000"/>
              </a:lnSpc>
            </a:pPr>
            <a:r>
              <a:rPr lang="en-US" sz="5400" dirty="0">
                <a:latin typeface="Gotham Medium" panose="02000604030000020004" pitchFamily="50" charset="0"/>
              </a:rPr>
              <a:t>SLIDE</a:t>
            </a:r>
          </a:p>
        </p:txBody>
      </p:sp>
      <p:pic>
        <p:nvPicPr>
          <p:cNvPr id="5" name="Picture 4" descr="A screenshot of a cell phone&#10;&#10;Description automatically generated">
            <a:extLst>
              <a:ext uri="{FF2B5EF4-FFF2-40B4-BE49-F238E27FC236}">
                <a16:creationId xmlns:a16="http://schemas.microsoft.com/office/drawing/2014/main" id="{8B8F7FF0-8A45-0B4A-8EDD-FBA66612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6" y="2389992"/>
            <a:ext cx="5307896" cy="33174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spTree>
    <p:extLst>
      <p:ext uri="{BB962C8B-B14F-4D97-AF65-F5344CB8AC3E}">
        <p14:creationId xmlns:p14="http://schemas.microsoft.com/office/powerpoint/2010/main" val="293142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497037" y="1908098"/>
            <a:ext cx="5857380"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Slides titled “Technical Design Description”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How</a:t>
            </a:r>
            <a:r>
              <a:rPr lang="en-US" dirty="0">
                <a:latin typeface="Proxima Nova Rg" panose="02000506030000020004" pitchFamily="2" charset="0"/>
              </a:rPr>
              <a:t> does your project work?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All required CAD views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Coding snapshot and description </a:t>
            </a:r>
            <a:br>
              <a:rPr lang="en-US" dirty="0">
                <a:latin typeface="Proxima Nova Rg" panose="02000506030000020004" pitchFamily="2" charset="0"/>
              </a:rPr>
            </a:br>
            <a:r>
              <a:rPr lang="en-US" dirty="0">
                <a:latin typeface="Proxima Nova Rg" panose="02000506030000020004" pitchFamily="2" charset="0"/>
              </a:rPr>
              <a:t>(if applicable)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For future Milestones, compare changes in design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22339" y="2337293"/>
            <a:ext cx="5744886"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6205305" y="5494741"/>
            <a:ext cx="5346335" cy="369332"/>
          </a:xfrm>
          <a:prstGeom prst="rect">
            <a:avLst/>
          </a:prstGeom>
        </p:spPr>
        <p:txBody>
          <a:bodyPr wrap="none">
            <a:spAutoFit/>
          </a:bodyPr>
          <a:lstStyle/>
          <a:p>
            <a:r>
              <a:rPr lang="en-US" dirty="0">
                <a:latin typeface="Proxima Nova Rg" panose="02000506030000020004" pitchFamily="2" charset="0"/>
              </a:rPr>
              <a:t>Figure 12: Sample CAD design change comparison </a:t>
            </a:r>
          </a:p>
        </p:txBody>
      </p:sp>
      <p:sp>
        <p:nvSpPr>
          <p:cNvPr id="16" name="Title 1">
            <a:extLst>
              <a:ext uri="{FF2B5EF4-FFF2-40B4-BE49-F238E27FC236}">
                <a16:creationId xmlns:a16="http://schemas.microsoft.com/office/drawing/2014/main" id="{3CA00793-36D4-4764-A74E-5911CD9587E1}"/>
              </a:ext>
            </a:extLst>
          </p:cNvPr>
          <p:cNvSpPr txBox="1">
            <a:spLocks/>
          </p:cNvSpPr>
          <p:nvPr/>
        </p:nvSpPr>
        <p:spPr>
          <a:xfrm>
            <a:off x="0" y="750079"/>
            <a:ext cx="12192000"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DESIGN DESCRIPTION SLIDES</a:t>
            </a:r>
            <a:br>
              <a:rPr lang="en-US" sz="5400" dirty="0">
                <a:latin typeface="Gotham Medium" panose="02000604030000020004" pitchFamily="50" charset="0"/>
              </a:rPr>
            </a:br>
            <a:endParaRPr lang="en-US" sz="5400" dirty="0">
              <a:latin typeface="Gotham Medium" panose="02000604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650" y="1770126"/>
            <a:ext cx="5867643" cy="3667277"/>
          </a:xfrm>
          <a:prstGeom prst="rect">
            <a:avLst/>
          </a:prstGeom>
        </p:spPr>
      </p:pic>
    </p:spTree>
    <p:extLst>
      <p:ext uri="{BB962C8B-B14F-4D97-AF65-F5344CB8AC3E}">
        <p14:creationId xmlns:p14="http://schemas.microsoft.com/office/powerpoint/2010/main" val="219452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491710" y="2003101"/>
            <a:ext cx="5337027"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Slide title “Cost Estimate”</a:t>
            </a:r>
          </a:p>
          <a:p>
            <a:pPr marL="342900" indent="-342900" algn="l">
              <a:buFont typeface="Arial" panose="020B0604020202020204" pitchFamily="34" charset="0"/>
              <a:buChar char="•"/>
            </a:pPr>
            <a:r>
              <a:rPr lang="en-US" dirty="0">
                <a:latin typeface="Proxima Nova Rg" panose="02000506030000020004" pitchFamily="2" charset="0"/>
              </a:rPr>
              <a:t>Table should be professional and readable</a:t>
            </a:r>
          </a:p>
          <a:p>
            <a:pPr marL="342900" indent="-342900" algn="l">
              <a:buFont typeface="Arial" panose="020B0604020202020204" pitchFamily="34" charset="0"/>
              <a:buChar char="•"/>
            </a:pPr>
            <a:r>
              <a:rPr lang="en-US" dirty="0">
                <a:latin typeface="Proxima Nova Rg" panose="02000506030000020004" pitchFamily="2" charset="0"/>
              </a:rPr>
              <a:t>List major parts individually, group smaller cost items under “miscellaneous”</a:t>
            </a:r>
          </a:p>
          <a:p>
            <a:pPr marL="342900" indent="-342900" algn="l">
              <a:buFont typeface="Arial" panose="020B0604020202020204" pitchFamily="34" charset="0"/>
              <a:buChar char="•"/>
            </a:pPr>
            <a:r>
              <a:rPr lang="en-US" dirty="0">
                <a:latin typeface="Proxima Nova Rg" panose="02000506030000020004" pitchFamily="2" charset="0"/>
              </a:rPr>
              <a:t>Include labor cost for projected hours worked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31809" y="2258587"/>
            <a:ext cx="5569661" cy="33148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1473320" y="5636187"/>
            <a:ext cx="3892412" cy="369332"/>
          </a:xfrm>
          <a:prstGeom prst="rect">
            <a:avLst/>
          </a:prstGeom>
        </p:spPr>
        <p:txBody>
          <a:bodyPr wrap="none">
            <a:spAutoFit/>
          </a:bodyPr>
          <a:lstStyle/>
          <a:p>
            <a:r>
              <a:rPr lang="en-US" dirty="0">
                <a:latin typeface="Proxima Nova Rg" panose="02000506030000020004" pitchFamily="2" charset="0"/>
              </a:rPr>
              <a:t>Figure 13: Sample cost estimate slide</a:t>
            </a:r>
          </a:p>
        </p:txBody>
      </p:sp>
      <p:pic>
        <p:nvPicPr>
          <p:cNvPr id="10" name="Picture 9" descr="A screenshot of a cell phone&#10;&#10;Description automatically generated">
            <a:extLst>
              <a:ext uri="{FF2B5EF4-FFF2-40B4-BE49-F238E27FC236}">
                <a16:creationId xmlns:a16="http://schemas.microsoft.com/office/drawing/2014/main" id="{A1FBD81B-F1F6-2342-85A0-2C908FD6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4" y="2183636"/>
            <a:ext cx="5486400" cy="3429000"/>
          </a:xfrm>
          <a:prstGeom prst="rect">
            <a:avLst/>
          </a:prstGeom>
        </p:spPr>
      </p:pic>
      <p:sp>
        <p:nvSpPr>
          <p:cNvPr id="16" name="Title 1">
            <a:extLst>
              <a:ext uri="{FF2B5EF4-FFF2-40B4-BE49-F238E27FC236}">
                <a16:creationId xmlns:a16="http://schemas.microsoft.com/office/drawing/2014/main" id="{29075F0A-7D97-46F1-81B1-4766780615F1}"/>
              </a:ext>
            </a:extLst>
          </p:cNvPr>
          <p:cNvSpPr txBox="1">
            <a:spLocks/>
          </p:cNvSpPr>
          <p:nvPr/>
        </p:nvSpPr>
        <p:spPr>
          <a:xfrm>
            <a:off x="564107" y="631669"/>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7" name="Picture 16"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spTree>
    <p:extLst>
      <p:ext uri="{BB962C8B-B14F-4D97-AF65-F5344CB8AC3E}">
        <p14:creationId xmlns:p14="http://schemas.microsoft.com/office/powerpoint/2010/main" val="73984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7023673" y="2119441"/>
            <a:ext cx="3155031" cy="369332"/>
          </a:xfrm>
          <a:prstGeom prst="rect">
            <a:avLst/>
          </a:prstGeom>
        </p:spPr>
        <p:txBody>
          <a:bodyPr wrap="none">
            <a:spAutoFit/>
          </a:bodyPr>
          <a:lstStyle/>
          <a:p>
            <a:r>
              <a:rPr lang="en-US" dirty="0">
                <a:latin typeface="Proxima Nova Rg" panose="02000506030000020004" pitchFamily="2" charset="0"/>
              </a:rPr>
              <a:t>Table 1: Sample cost estimate</a:t>
            </a:r>
          </a:p>
        </p:txBody>
      </p:sp>
      <p:sp>
        <p:nvSpPr>
          <p:cNvPr id="19" name="Subtitle 2">
            <a:extLst>
              <a:ext uri="{FF2B5EF4-FFF2-40B4-BE49-F238E27FC236}">
                <a16:creationId xmlns:a16="http://schemas.microsoft.com/office/drawing/2014/main" id="{E551FC01-118A-134F-8AEF-E7CDB6D15208}"/>
              </a:ext>
            </a:extLst>
          </p:cNvPr>
          <p:cNvSpPr>
            <a:spLocks noGrp="1"/>
          </p:cNvSpPr>
          <p:nvPr>
            <p:ph type="subTitle" idx="1"/>
          </p:nvPr>
        </p:nvSpPr>
        <p:spPr>
          <a:xfrm>
            <a:off x="564107" y="1892016"/>
            <a:ext cx="5151297" cy="404800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Compare changes in cost between Milestones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Full dollar amounts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Highlight total cost</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Use online cost resources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Optional 20% slack for unexpected costs</a:t>
            </a:r>
          </a:p>
        </p:txBody>
      </p:sp>
      <p:pic>
        <p:nvPicPr>
          <p:cNvPr id="23" name="Picture 22" descr="A screenshot of a cell phone&#10;&#10;Description automatically generated">
            <a:extLst>
              <a:ext uri="{FF2B5EF4-FFF2-40B4-BE49-F238E27FC236}">
                <a16:creationId xmlns:a16="http://schemas.microsoft.com/office/drawing/2014/main" id="{5CF6CD3D-CCE3-F54D-B685-D5CD1D2C6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357" y="2572651"/>
            <a:ext cx="6387664" cy="3000047"/>
          </a:xfrm>
          <a:prstGeom prst="rect">
            <a:avLst/>
          </a:prstGeom>
        </p:spPr>
      </p:pic>
      <p:sp>
        <p:nvSpPr>
          <p:cNvPr id="16" name="Title 1">
            <a:extLst>
              <a:ext uri="{FF2B5EF4-FFF2-40B4-BE49-F238E27FC236}">
                <a16:creationId xmlns:a16="http://schemas.microsoft.com/office/drawing/2014/main" id="{5CB551F3-ABD1-43AC-B13E-3FCD4E8262DF}"/>
              </a:ext>
            </a:extLst>
          </p:cNvPr>
          <p:cNvSpPr txBox="1">
            <a:spLocks/>
          </p:cNvSpPr>
          <p:nvPr/>
        </p:nvSpPr>
        <p:spPr>
          <a:xfrm>
            <a:off x="564107" y="629782"/>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26</a:t>
            </a:r>
          </a:p>
        </p:txBody>
      </p:sp>
    </p:spTree>
    <p:extLst>
      <p:ext uri="{BB962C8B-B14F-4D97-AF65-F5344CB8AC3E}">
        <p14:creationId xmlns:p14="http://schemas.microsoft.com/office/powerpoint/2010/main" val="21028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980"/>
            <a:ext cx="11063786" cy="965147"/>
          </a:xfrm>
        </p:spPr>
        <p:txBody>
          <a:bodyPr>
            <a:normAutofit/>
          </a:bodyPr>
          <a:lstStyle/>
          <a:p>
            <a:r>
              <a:rPr lang="en-US" sz="5400" dirty="0">
                <a:latin typeface="Gotham Medium" panose="02000604030000020004" pitchFamily="50" charset="0"/>
              </a:rPr>
              <a:t>PROJECT SCHEDULE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096000" y="1986859"/>
            <a:ext cx="5849266" cy="3858316"/>
          </a:xfrm>
        </p:spPr>
        <p:txBody>
          <a:bodyPr anchor="ctr">
            <a:noAutofit/>
          </a:bodyPr>
          <a:lstStyle/>
          <a:p>
            <a:pPr marL="342900" indent="-342900" algn="l">
              <a:buFont typeface="Arial" panose="020B0604020202020204" pitchFamily="34" charset="0"/>
              <a:buChar char="•"/>
            </a:pPr>
            <a:r>
              <a:rPr lang="en-US" dirty="0">
                <a:latin typeface="Proxima Nova Rg" panose="02000506030000020004" pitchFamily="2" charset="0"/>
              </a:rPr>
              <a:t>Slide title “Project Schedule”</a:t>
            </a:r>
          </a:p>
          <a:p>
            <a:pPr marL="342900" indent="-342900" algn="l">
              <a:buFont typeface="Arial" panose="020B0604020202020204" pitchFamily="34" charset="0"/>
              <a:buChar char="•"/>
            </a:pPr>
            <a:r>
              <a:rPr lang="en-US" dirty="0">
                <a:latin typeface="Proxima Nova Rg" panose="02000506030000020004" pitchFamily="2" charset="0"/>
              </a:rPr>
              <a:t>Copy picture function</a:t>
            </a:r>
          </a:p>
          <a:p>
            <a:pPr marL="800100" lvl="1" indent="-342900" algn="l">
              <a:buFont typeface="Arial" panose="020B0604020202020204" pitchFamily="34" charset="0"/>
              <a:buChar char="•"/>
            </a:pPr>
            <a:r>
              <a:rPr lang="en-US" sz="2400" dirty="0">
                <a:latin typeface="Proxima Nova Rg" panose="02000506030000020004" pitchFamily="2" charset="0"/>
              </a:rPr>
              <a:t>Do </a:t>
            </a:r>
            <a:r>
              <a:rPr lang="en-US" sz="2400" b="1" dirty="0">
                <a:solidFill>
                  <a:srgbClr val="57068C"/>
                </a:solidFill>
                <a:latin typeface="Proxima Nova Lt" panose="02000506030000020004" pitchFamily="50" charset="0"/>
              </a:rPr>
              <a:t>not</a:t>
            </a:r>
            <a:r>
              <a:rPr lang="en-US" sz="2400" dirty="0">
                <a:latin typeface="Proxima Nova Rg" panose="02000506030000020004" pitchFamily="2" charset="0"/>
              </a:rPr>
              <a:t> screenshot</a:t>
            </a:r>
          </a:p>
          <a:p>
            <a:pPr marL="342900" indent="-342900" algn="l">
              <a:buFont typeface="Arial" panose="020B0604020202020204" pitchFamily="34" charset="0"/>
              <a:buChar char="•"/>
            </a:pPr>
            <a:r>
              <a:rPr lang="en-US" dirty="0">
                <a:latin typeface="Proxima Nova Rg" panose="02000506030000020004" pitchFamily="2" charset="0"/>
              </a:rPr>
              <a:t>Include table, Gantt chart, and </a:t>
            </a:r>
            <a:br>
              <a:rPr lang="en-US" dirty="0">
                <a:latin typeface="Proxima Nova Rg" panose="02000506030000020004" pitchFamily="2" charset="0"/>
              </a:rPr>
            </a:br>
            <a:r>
              <a:rPr lang="en-US" dirty="0">
                <a:latin typeface="Proxima Nova Rg" panose="02000506030000020004" pitchFamily="2" charset="0"/>
              </a:rPr>
              <a:t>progress line in image</a:t>
            </a:r>
          </a:p>
          <a:p>
            <a:pPr marL="342900" indent="-342900" algn="l">
              <a:buFont typeface="Arial" panose="020B0604020202020204" pitchFamily="34" charset="0"/>
              <a:buChar char="•"/>
            </a:pPr>
            <a:r>
              <a:rPr lang="en-US" dirty="0">
                <a:latin typeface="Proxima Nova Rg" panose="02000506030000020004" pitchFamily="2" charset="0"/>
              </a:rPr>
              <a:t>Refer to Microsoft Project Student Guide presentation for instructions</a:t>
            </a:r>
          </a:p>
          <a:p>
            <a:pPr marL="800100" lvl="1" indent="-342900" algn="l">
              <a:buFont typeface="Arial" panose="020B0604020202020204" pitchFamily="34" charset="0"/>
              <a:buChar char="•"/>
            </a:pPr>
            <a:r>
              <a:rPr lang="en-US" sz="2400" dirty="0">
                <a:latin typeface="Proxima Nova Rg" panose="02000506030000020004" pitchFamily="2" charset="0"/>
              </a:rPr>
              <a:t>VCL copy picture instructions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877127" y="5540713"/>
            <a:ext cx="4209807" cy="369332"/>
          </a:xfrm>
          <a:prstGeom prst="rect">
            <a:avLst/>
          </a:prstGeom>
        </p:spPr>
        <p:txBody>
          <a:bodyPr wrap="none">
            <a:spAutoFit/>
          </a:bodyPr>
          <a:lstStyle/>
          <a:p>
            <a:r>
              <a:rPr lang="en-US" dirty="0">
                <a:latin typeface="Proxima Nova Rg" panose="02000506030000020004" pitchFamily="2" charset="0"/>
              </a:rPr>
              <a:t>Figure 14: Project schedule sample slide</a:t>
            </a:r>
          </a:p>
        </p:txBody>
      </p:sp>
      <p:pic>
        <p:nvPicPr>
          <p:cNvPr id="18" name="Picture 17" descr="A screenshot of a cell phone&#10;&#10;Description automatically generated">
            <a:extLst>
              <a:ext uri="{FF2B5EF4-FFF2-40B4-BE49-F238E27FC236}">
                <a16:creationId xmlns:a16="http://schemas.microsoft.com/office/drawing/2014/main" id="{DBB145D2-47DD-F848-9ADB-71A1ADAE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19" y="2324173"/>
            <a:ext cx="5055448" cy="315965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27</a:t>
            </a:r>
          </a:p>
        </p:txBody>
      </p:sp>
    </p:spTree>
    <p:extLst>
      <p:ext uri="{BB962C8B-B14F-4D97-AF65-F5344CB8AC3E}">
        <p14:creationId xmlns:p14="http://schemas.microsoft.com/office/powerpoint/2010/main" val="420777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3050" y="1597556"/>
            <a:ext cx="5462950" cy="3917892"/>
          </a:xfrm>
        </p:spPr>
        <p:txBody>
          <a:bodyPr anchor="ctr">
            <a:normAutofit/>
          </a:bodyPr>
          <a:lstStyle/>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Slide title “Teamwork Agreement”</a:t>
            </a:r>
          </a:p>
          <a:p>
            <a:pPr marL="342900" indent="-342900" algn="l">
              <a:lnSpc>
                <a:spcPct val="100000"/>
              </a:lnSpc>
              <a:buClr>
                <a:schemeClr val="tx1"/>
              </a:buClr>
              <a:buFont typeface="Arial" panose="020B0604020202020204" pitchFamily="34" charset="0"/>
              <a:buChar char="•"/>
            </a:pPr>
            <a:r>
              <a:rPr lang="en-US" dirty="0">
                <a:solidFill>
                  <a:srgbClr val="57068C"/>
                </a:solidFill>
                <a:latin typeface="Proxima Nova Rg" panose="02000506030000020004" pitchFamily="2" charset="0"/>
              </a:rPr>
              <a:t>Milestone 1 presentation only</a:t>
            </a:r>
          </a:p>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Full instructions for agreement on </a:t>
            </a:r>
            <a:r>
              <a:rPr lang="en-US" dirty="0">
                <a:solidFill>
                  <a:schemeClr val="accent1"/>
                </a:solidFill>
                <a:latin typeface="Proxima Nova Rg" panose="02000506030000020004" pitchFamily="2" charset="0"/>
                <a:hlinkClick r:id="rId2">
                  <a:extLst>
                    <a:ext uri="{A12FA001-AC4F-418D-AE19-62706E023703}">
                      <ahyp:hlinkClr xmlns:ahyp="http://schemas.microsoft.com/office/drawing/2018/hyperlinkcolor" val="tx"/>
                    </a:ext>
                  </a:extLst>
                </a:hlinkClick>
              </a:rPr>
              <a:t>student manual </a:t>
            </a:r>
            <a:endParaRPr lang="en-US" dirty="0">
              <a:solidFill>
                <a:schemeClr val="accent1"/>
              </a:solidFill>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74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8" name="Subtitle 2">
            <a:extLst>
              <a:ext uri="{FF2B5EF4-FFF2-40B4-BE49-F238E27FC236}">
                <a16:creationId xmlns:a16="http://schemas.microsoft.com/office/drawing/2014/main" id="{C0B8E3C3-E3FF-8042-AD76-30A0BE1B5E7D}"/>
              </a:ext>
            </a:extLst>
          </p:cNvPr>
          <p:cNvSpPr txBox="1">
            <a:spLocks/>
          </p:cNvSpPr>
          <p:nvPr/>
        </p:nvSpPr>
        <p:spPr>
          <a:xfrm>
            <a:off x="6855673" y="1923350"/>
            <a:ext cx="5462950"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57068C"/>
                </a:solidFill>
                <a:latin typeface="Proxima Nova Lt" panose="02000506030000020004" pitchFamily="50" charset="0"/>
              </a:rPr>
              <a:t>Summarize agreement:</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Communication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Meetings</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Differences in opinion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Responsibilities </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Workload</a:t>
            </a:r>
          </a:p>
        </p:txBody>
      </p:sp>
      <p:sp>
        <p:nvSpPr>
          <p:cNvPr id="14" name="Title 1">
            <a:extLst>
              <a:ext uri="{FF2B5EF4-FFF2-40B4-BE49-F238E27FC236}">
                <a16:creationId xmlns:a16="http://schemas.microsoft.com/office/drawing/2014/main" id="{C814C522-EB5F-439C-9762-1B6B371C77A3}"/>
              </a:ext>
            </a:extLst>
          </p:cNvPr>
          <p:cNvSpPr txBox="1">
            <a:spLocks/>
          </p:cNvSpPr>
          <p:nvPr/>
        </p:nvSpPr>
        <p:spPr>
          <a:xfrm>
            <a:off x="-313509" y="632409"/>
            <a:ext cx="12819018"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TEAMWORK AGREEMENT SLIDE</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28</a:t>
            </a:r>
          </a:p>
        </p:txBody>
      </p:sp>
    </p:spTree>
    <p:extLst>
      <p:ext uri="{BB962C8B-B14F-4D97-AF65-F5344CB8AC3E}">
        <p14:creationId xmlns:p14="http://schemas.microsoft.com/office/powerpoint/2010/main" val="320583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21038"/>
            <a:ext cx="11063786" cy="965147"/>
          </a:xfrm>
        </p:spPr>
        <p:txBody>
          <a:bodyPr>
            <a:normAutofit/>
          </a:bodyPr>
          <a:lstStyle/>
          <a:p>
            <a:r>
              <a:rPr lang="en-US" sz="5400" dirty="0">
                <a:latin typeface="Gotham Medium" panose="02000604030000020004" pitchFamily="50" charset="0"/>
              </a:rPr>
              <a:t>SUMMARY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506345" y="1863849"/>
            <a:ext cx="5685655"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Slide title “</a:t>
            </a:r>
            <a:r>
              <a:rPr lang="en-US" dirty="0">
                <a:solidFill>
                  <a:srgbClr val="57068C"/>
                </a:solidFill>
                <a:latin typeface="Proxima Nova Rg" panose="02000506030000020004" pitchFamily="2" charset="77"/>
              </a:rPr>
              <a:t>Summary</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Overall assessment on project </a:t>
            </a:r>
          </a:p>
          <a:p>
            <a:pPr marL="342900" indent="-342900" algn="l">
              <a:buFont typeface="Arial" panose="020B0604020202020204" pitchFamily="34" charset="0"/>
              <a:buChar char="•"/>
            </a:pPr>
            <a:r>
              <a:rPr lang="en-US" dirty="0">
                <a:latin typeface="Proxima Nova Rg" panose="02000506030000020004" pitchFamily="2" charset="77"/>
              </a:rPr>
              <a:t>Are you on schedule?</a:t>
            </a:r>
          </a:p>
          <a:p>
            <a:pPr marL="342900" indent="-342900" algn="l">
              <a:buFont typeface="Arial" panose="020B0604020202020204" pitchFamily="34" charset="0"/>
              <a:buChar char="•"/>
            </a:pPr>
            <a:r>
              <a:rPr lang="en-US" dirty="0">
                <a:latin typeface="Proxima Nova Rg" panose="02000506030000020004" pitchFamily="2" charset="77"/>
              </a:rPr>
              <a:t>Are you on budget?</a:t>
            </a:r>
          </a:p>
          <a:p>
            <a:pPr marL="342900" indent="-342900" algn="l">
              <a:buFont typeface="Arial" panose="020B0604020202020204" pitchFamily="34" charset="0"/>
              <a:buChar char="•"/>
            </a:pPr>
            <a:r>
              <a:rPr lang="en-US" dirty="0">
                <a:latin typeface="Proxima Nova Rg" panose="02000506030000020004" pitchFamily="2" charset="77"/>
              </a:rPr>
              <a:t>Include next steps for the following milestone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2031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1646130" y="5559471"/>
            <a:ext cx="3655168" cy="369332"/>
          </a:xfrm>
          <a:prstGeom prst="rect">
            <a:avLst/>
          </a:prstGeom>
        </p:spPr>
        <p:txBody>
          <a:bodyPr wrap="none">
            <a:spAutoFit/>
          </a:bodyPr>
          <a:lstStyle/>
          <a:p>
            <a:r>
              <a:rPr lang="en-US" dirty="0">
                <a:latin typeface="Proxima Nova Rg" panose="02000506030000020004" pitchFamily="2" charset="0"/>
              </a:rPr>
              <a:t>Figure 15: Conclusion sample slide</a:t>
            </a:r>
          </a:p>
        </p:txBody>
      </p:sp>
      <p:pic>
        <p:nvPicPr>
          <p:cNvPr id="6" name="Picture 5" descr="A screenshot of a cell phone&#10;&#10;Description automatically generated">
            <a:extLst>
              <a:ext uri="{FF2B5EF4-FFF2-40B4-BE49-F238E27FC236}">
                <a16:creationId xmlns:a16="http://schemas.microsoft.com/office/drawing/2014/main" id="{120F6877-03ED-814B-B3A7-533F7C0DA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9" y="2210512"/>
            <a:ext cx="5245921" cy="327870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29</a:t>
            </a:r>
          </a:p>
        </p:txBody>
      </p:sp>
    </p:spTree>
    <p:extLst>
      <p:ext uri="{BB962C8B-B14F-4D97-AF65-F5344CB8AC3E}">
        <p14:creationId xmlns:p14="http://schemas.microsoft.com/office/powerpoint/2010/main" val="382408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BRIEF REMINDERS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435151"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Unexcused absences are zeros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Each lecture is one percent of your final grade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To request a makeup lab go to EG website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Plagiarism is a very serious offense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Stay on top of deadlines</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Learn from your mistakes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48638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6606" y="616085"/>
            <a:ext cx="12192000" cy="965147"/>
          </a:xfrm>
        </p:spPr>
        <p:txBody>
          <a:bodyPr>
            <a:noAutofit/>
          </a:bodyPr>
          <a:lstStyle/>
          <a:p>
            <a:r>
              <a:rPr lang="en-US" sz="5400" dirty="0">
                <a:latin typeface="Gotham Medium" panose="02000604030000020004" pitchFamily="50" charset="0"/>
              </a:rPr>
              <a:t>LAB REPORT TIPS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48828" y="2090924"/>
                <a:ext cx="10869560" cy="4039990"/>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One idea per paragraph</a:t>
                </a:r>
              </a:p>
              <a:p>
                <a:pPr marL="342900" indent="-342900" algn="l">
                  <a:buFont typeface="Arial" panose="020B0604020202020204" pitchFamily="34" charset="0"/>
                  <a:buChar char="•"/>
                </a:pPr>
                <a:r>
                  <a:rPr lang="en-US" dirty="0">
                    <a:latin typeface="Proxima Nova Rg" panose="02000506030000020004" pitchFamily="2" charset="77"/>
                  </a:rPr>
                  <a:t>Professional language</a:t>
                </a:r>
              </a:p>
              <a:p>
                <a:pPr marL="342900" indent="-342900" algn="l">
                  <a:buFont typeface="Arial" panose="020B0604020202020204" pitchFamily="34" charset="0"/>
                  <a:buChar char="•"/>
                </a:pPr>
                <a:r>
                  <a:rPr lang="en-US" dirty="0">
                    <a:latin typeface="Proxima Nova Rg" panose="02000506030000020004" pitchFamily="2" charset="77"/>
                  </a:rPr>
                  <a:t>Full sentences</a:t>
                </a:r>
              </a:p>
              <a:p>
                <a:pPr marL="342900" indent="-342900" algn="l">
                  <a:buFont typeface="Arial" panose="020B0604020202020204" pitchFamily="34" charset="0"/>
                  <a:buChar char="•"/>
                </a:pPr>
                <a:r>
                  <a:rPr lang="en-US" dirty="0">
                    <a:latin typeface="Proxima Nova Rg" panose="02000506030000020004" pitchFamily="2" charset="77"/>
                  </a:rPr>
                  <a:t>Proper software capitalization (e.g. </a:t>
                </a:r>
                <a:r>
                  <a:rPr lang="en-US" b="1" dirty="0">
                    <a:solidFill>
                      <a:schemeClr val="accent6"/>
                    </a:solidFill>
                    <a:latin typeface="Proxima Nova Lt" panose="02000506030000020004" pitchFamily="2" charset="77"/>
                  </a:rPr>
                  <a:t>LabVIEW</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Do not use abbreviations  (e.g. </a:t>
                </a:r>
                <a:r>
                  <a:rPr lang="en-US" b="1" dirty="0">
                    <a:solidFill>
                      <a:schemeClr val="accent6"/>
                    </a:solidFill>
                    <a:latin typeface="Proxima Nova Lt" panose="02000506030000020004" pitchFamily="2" charset="77"/>
                  </a:rPr>
                  <a:t>Miscellaneous </a:t>
                </a:r>
                <a14:m>
                  <m:oMath xmlns:m="http://schemas.openxmlformats.org/officeDocument/2006/math">
                    <m:r>
                      <a:rPr lang="en-US" b="1" i="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Misc</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Do not use contractions (e.g. </a:t>
                </a:r>
                <a:r>
                  <a:rPr lang="en-US" b="1" dirty="0">
                    <a:solidFill>
                      <a:schemeClr val="accent6"/>
                    </a:solidFill>
                    <a:latin typeface="Proxima Nova Lt" panose="02000506030000020004" pitchFamily="2" charset="77"/>
                  </a:rPr>
                  <a:t>Could not </a:t>
                </a:r>
                <a14:m>
                  <m:oMath xmlns:m="http://schemas.openxmlformats.org/officeDocument/2006/math">
                    <m:r>
                      <a:rPr lang="en-US" b="1" i="0" smtClean="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Couldn’t</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Define acronyms before use (e.g. </a:t>
                </a:r>
                <a:r>
                  <a:rPr lang="en-US" b="1" dirty="0">
                    <a:solidFill>
                      <a:schemeClr val="accent6"/>
                    </a:solidFill>
                    <a:latin typeface="Proxima Nova Lt" panose="02000506030000020004" pitchFamily="2" charset="77"/>
                  </a:rPr>
                  <a:t>National Security Agency (NSA)</a:t>
                </a:r>
                <a:r>
                  <a:rPr lang="en-US" dirty="0">
                    <a:latin typeface="Proxima Nova Rg" panose="02000506030000020004" pitchFamily="2" charset="77"/>
                  </a:rPr>
                  <a:t>)</a:t>
                </a:r>
              </a:p>
            </p:txBody>
          </p:sp>
        </mc:Choice>
        <mc:Fallback xmlns="">
          <p:sp>
            <p:nvSpPr>
              <p:cNvPr id="3" name="Subtitle 2">
                <a:extLst>
                  <a:ext uri="{FF2B5EF4-FFF2-40B4-BE49-F238E27FC236}">
                    <a16:creationId xmlns:a16="http://schemas.microsoft.com/office/drawing/2014/main" xmlns:a14="http://schemas.microsoft.com/office/drawing/2010/main" xmlns="" id="{5CCE3B30-923C-4344-A43D-814F7C6CF015}"/>
                  </a:ext>
                </a:extLst>
              </p:cNvPr>
              <p:cNvSpPr>
                <a:spLocks noGrp="1" noRot="1" noChangeAspect="1" noMove="1" noResize="1" noEditPoints="1" noAdjustHandles="1" noChangeArrowheads="1" noChangeShapeType="1" noTextEdit="1"/>
              </p:cNvSpPr>
              <p:nvPr>
                <p:ph type="subTitle" idx="1"/>
              </p:nvPr>
            </p:nvSpPr>
            <p:spPr>
              <a:xfrm>
                <a:off x="848828" y="2090924"/>
                <a:ext cx="10869560" cy="4039990"/>
              </a:xfrm>
              <a:blipFill rotWithShape="0">
                <a:blip r:embed="rId3"/>
                <a:stretch>
                  <a:fillRect l="-72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35168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03791" y="1320106"/>
            <a:ext cx="10140876" cy="2387600"/>
          </a:xfrm>
        </p:spPr>
        <p:txBody>
          <a:bodyPr>
            <a:normAutofit/>
          </a:bodyPr>
          <a:lstStyle/>
          <a:p>
            <a:r>
              <a:rPr lang="en-US" sz="5400" dirty="0">
                <a:latin typeface="Gotham Medium" panose="02000604030000020004" pitchFamily="50" charset="0"/>
              </a:rPr>
              <a:t>ETHICS IN ENGINEERING</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4389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1150</TotalTime>
  <Words>1329</Words>
  <Application>Microsoft Macintosh PowerPoint</Application>
  <PresentationFormat>Widescreen</PresentationFormat>
  <Paragraphs>194</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Calibri</vt:lpstr>
      <vt:lpstr>Cambria Math</vt:lpstr>
      <vt:lpstr>Arial</vt:lpstr>
      <vt:lpstr>Gotham Medium</vt:lpstr>
      <vt:lpstr>Calibri Light</vt:lpstr>
      <vt:lpstr>Proxima Nova Rg</vt:lpstr>
      <vt:lpstr>Proxima Nova Lt</vt:lpstr>
      <vt:lpstr>Office Theme</vt:lpstr>
      <vt:lpstr>Custom Design</vt:lpstr>
      <vt:lpstr>RECITATION 4 </vt:lpstr>
      <vt:lpstr>AGENDA</vt:lpstr>
      <vt:lpstr>BRIEF REMINDERS</vt:lpstr>
      <vt:lpstr>LAB REPORT TIPS</vt:lpstr>
      <vt:lpstr>ETHICS IN ENGINEERING</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lpstr>PowerPoint Presentation</vt:lpstr>
      <vt:lpstr>PowerPoint Presentation</vt:lpstr>
      <vt:lpstr>MILESTONE PRESENTATION OVERVIEW</vt:lpstr>
      <vt:lpstr>PowerPoint Presentation</vt:lpstr>
      <vt:lpstr>PowerPoint Presentation</vt:lpstr>
      <vt:lpstr>TITLE SLIDE</vt:lpstr>
      <vt:lpstr>AGENDA SLIDE</vt:lpstr>
      <vt:lpstr>PROJECT OBJECTIVE SLIDE</vt:lpstr>
      <vt:lpstr>PowerPoint Presentation</vt:lpstr>
      <vt:lpstr>PowerPoint Presentation</vt:lpstr>
      <vt:lpstr>PowerPoint Presentation</vt:lpstr>
      <vt:lpstr>PowerPoint Presentation</vt:lpstr>
      <vt:lpstr>PROJECT SCHEDULE SLIDE</vt:lpstr>
      <vt:lpstr>PowerPoint Presentation</vt:lpstr>
      <vt:lpstr>SUMMARY SLIDE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Hillary Abordo</cp:lastModifiedBy>
  <cp:revision>23</cp:revision>
  <dcterms:created xsi:type="dcterms:W3CDTF">2020-08-23T07:07:10Z</dcterms:created>
  <dcterms:modified xsi:type="dcterms:W3CDTF">2021-09-21T21:49:18Z</dcterms:modified>
  <cp:contentStatus/>
</cp:coreProperties>
</file>