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46"/>
  </p:notesMasterIdLst>
  <p:sldIdLst>
    <p:sldId id="256" r:id="rId2"/>
    <p:sldId id="312" r:id="rId3"/>
    <p:sldId id="313" r:id="rId4"/>
    <p:sldId id="257" r:id="rId5"/>
    <p:sldId id="259" r:id="rId6"/>
    <p:sldId id="260" r:id="rId7"/>
    <p:sldId id="30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85" r:id="rId22"/>
    <p:sldId id="283" r:id="rId23"/>
    <p:sldId id="284" r:id="rId24"/>
    <p:sldId id="286" r:id="rId25"/>
    <p:sldId id="308" r:id="rId26"/>
    <p:sldId id="307" r:id="rId27"/>
    <p:sldId id="309" r:id="rId28"/>
    <p:sldId id="310" r:id="rId29"/>
    <p:sldId id="311" r:id="rId30"/>
    <p:sldId id="293" r:id="rId31"/>
    <p:sldId id="295" r:id="rId32"/>
    <p:sldId id="296" r:id="rId33"/>
    <p:sldId id="323" r:id="rId34"/>
    <p:sldId id="320" r:id="rId35"/>
    <p:sldId id="319" r:id="rId36"/>
    <p:sldId id="324" r:id="rId37"/>
    <p:sldId id="300" r:id="rId38"/>
    <p:sldId id="314" r:id="rId39"/>
    <p:sldId id="301" r:id="rId40"/>
    <p:sldId id="321" r:id="rId41"/>
    <p:sldId id="322" r:id="rId42"/>
    <p:sldId id="315" r:id="rId43"/>
    <p:sldId id="316" r:id="rId44"/>
    <p:sldId id="317" r:id="rId4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132E44-62AB-4A8D-948A-25B9D1960FC2}">
  <a:tblStyle styleId="{27132E44-62AB-4A8D-948A-25B9D1960FC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0"/>
  </p:normalViewPr>
  <p:slideViewPr>
    <p:cSldViewPr snapToGrid="0">
      <p:cViewPr varScale="1">
        <p:scale>
          <a:sx n="48" d="100"/>
          <a:sy n="48" d="100"/>
        </p:scale>
        <p:origin x="53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28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86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22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20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647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427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468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91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83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821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486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43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068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168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21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72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639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899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724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04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148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346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20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735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714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4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30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215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38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76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48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07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flat" cmpd="sng">
            <a:solidFill>
              <a:srgbClr val="5706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pic" idx="2"/>
          </p:nvPr>
        </p:nvSpPr>
        <p:spPr>
          <a:xfrm>
            <a:off x="4240923" y="3543300"/>
            <a:ext cx="3710152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39999" dist="23000" dir="5400000" rotWithShape="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C:\Users\Rondell\Desktop\Benchmark A\EG newlogo v4 2048x789.png"/>
          <p:cNvPicPr preferRelativeResize="0"/>
          <p:nvPr/>
        </p:nvPicPr>
        <p:blipFill rotWithShape="1">
          <a:blip r:embed="rId2">
            <a:alphaModFix/>
          </a:blip>
          <a:srcRect l="6361" t="16378" r="6138" b="16361"/>
          <a:stretch/>
        </p:blipFill>
        <p:spPr>
          <a:xfrm>
            <a:off x="11320271" y="6517360"/>
            <a:ext cx="772758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3195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8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71" y="6517360"/>
            <a:ext cx="1464468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Shape 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12192000" cy="731519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39999" dist="23000" dir="5400000" rotWithShape="0">
                <a:srgbClr val="80808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Shape 22" descr="C:\Users\Rondell\Desktop\Benchmark A\EG newlogo v4 2048x789.png"/>
            <p:cNvPicPr preferRelativeResize="0"/>
            <p:nvPr/>
          </p:nvPicPr>
          <p:blipFill rotWithShape="1">
            <a:blip r:embed="rId2">
              <a:alphaModFix/>
            </a:blip>
            <a:srcRect l="6361" t="16378" r="6138" b="16361"/>
            <a:stretch/>
          </p:blipFill>
          <p:spPr>
            <a:xfrm>
              <a:off x="11140006" y="6400800"/>
              <a:ext cx="772758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ap="flat" cmpd="sng">
            <a:solidFill>
              <a:srgbClr val="5706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43000" marR="0" lvl="1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39999" dist="23000" dir="5400000" rotWithShape="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Shape 27" descr="C:\Users\Rondell\Desktop\Benchmark A\EG newlogo v4 2048x789.png"/>
          <p:cNvPicPr preferRelativeResize="0"/>
          <p:nvPr/>
        </p:nvPicPr>
        <p:blipFill rotWithShape="1">
          <a:blip r:embed="rId2">
            <a:alphaModFix/>
          </a:blip>
          <a:srcRect l="6361" t="16378" r="6138" b="16361"/>
          <a:stretch/>
        </p:blipFill>
        <p:spPr>
          <a:xfrm>
            <a:off x="11320271" y="6517360"/>
            <a:ext cx="772758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71" y="6517360"/>
            <a:ext cx="1464468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1732400" cy="544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7200" b="1" dirty="0"/>
              <a:t>Prototyping with Microcontrollers </a:t>
            </a:r>
          </a:p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7200" b="1" dirty="0"/>
              <a:t>and Sensors</a:t>
            </a:r>
          </a:p>
          <a:p>
            <a:pPr marL="0" marR="0" lvl="0" indent="-6985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7200"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7200" b="1" dirty="0"/>
          </a:p>
        </p:txBody>
      </p:sp>
      <p:pic>
        <p:nvPicPr>
          <p:cNvPr id="4" name="Picture 10" descr="Temperature Sensor - TMP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01" y="3773100"/>
            <a:ext cx="1809947" cy="18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nual.eg.poly.edu/images/thumb/c/ca/Button.jpg/200px-But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8" y="37731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Breadboar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51" y="3670075"/>
            <a:ext cx="2374999" cy="23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arkFun RedBoard - Programmed with Ardui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40" y="3231678"/>
            <a:ext cx="3033106" cy="30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D - Violet 5m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90" y="3773100"/>
            <a:ext cx="1977305" cy="19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Electronic Components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 rtl="0">
              <a:spcBef>
                <a:spcPts val="0"/>
              </a:spcBef>
              <a:buNone/>
            </a:pPr>
            <a:r>
              <a:rPr lang="en-US" b="1" dirty="0"/>
              <a:t>Push Buttons and Switches: </a:t>
            </a:r>
            <a:r>
              <a:rPr lang="en-US" dirty="0"/>
              <a:t>mechanical devices that</a:t>
            </a:r>
          </a:p>
          <a:p>
            <a:pPr marL="914400" lvl="0" indent="-452438" rtl="0">
              <a:spcBef>
                <a:spcPts val="0"/>
              </a:spcBef>
              <a:buNone/>
            </a:pPr>
            <a:r>
              <a:rPr lang="en-US" dirty="0"/>
              <a:t>interrupt or divert current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Basic push buttons are polarized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Basic switches are not polarized</a:t>
            </a:r>
          </a:p>
          <a:p>
            <a:pPr marL="914400" lvl="0" indent="-452438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8" name="Shape 88" descr="C:\Users\Pavel\AppData\Local\Microsoft\Windows\INetCache\Content.Word\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10" y="3584249"/>
            <a:ext cx="2816125" cy="22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5006" y="3991086"/>
            <a:ext cx="3161604" cy="15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502" y="3584249"/>
            <a:ext cx="2247900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026" y="3584249"/>
            <a:ext cx="2615980" cy="22405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Electronic Components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 rtl="0">
              <a:spcBef>
                <a:spcPts val="0"/>
              </a:spcBef>
              <a:buNone/>
            </a:pPr>
            <a:r>
              <a:rPr lang="en-US" b="1" dirty="0"/>
              <a:t>Diodes and Transistors (BJT/MOSFETS)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Diodes: components that allow current to only pass in one direction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MOSFETs: electrical components that act as electrically controlled switches</a:t>
            </a:r>
          </a:p>
          <a:p>
            <a:pPr marL="914400" lvl="1" indent="-452438" rtl="0">
              <a:spcBef>
                <a:spcPts val="0"/>
              </a:spcBef>
              <a:buNone/>
            </a:pPr>
            <a:endParaRPr sz="3200" dirty="0"/>
          </a:p>
          <a:p>
            <a:pPr marL="914400" lvl="0" indent="-452438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6" name="Shape 96" descr="C:\Users\Pavel\AppData\Local\Microsoft\Windows\INetCache\Content.Word\Di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17" y="4113917"/>
            <a:ext cx="2071025" cy="152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C:\Users\Pavel\AppData\Local\Microsoft\Windows\INetCache\Content.Word\Transisto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529" y="3702809"/>
            <a:ext cx="4939150" cy="215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d1gsvnjtkwr6dd.cloudfront.net/large/SC-DI-1N5391_L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18" y="3930918"/>
            <a:ext cx="2265811" cy="169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sparkfun.com/assets/parts/4/5/5/5/10213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79" y="3584249"/>
            <a:ext cx="2371249" cy="23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Electronic Components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 rtl="0">
              <a:spcBef>
                <a:spcPts val="0"/>
              </a:spcBef>
              <a:buSzPct val="100000"/>
              <a:buNone/>
            </a:pPr>
            <a:r>
              <a:rPr lang="en-US" b="1" dirty="0"/>
              <a:t>Light Emitting Diodes (LEDs): </a:t>
            </a:r>
            <a:r>
              <a:rPr lang="en-US" dirty="0"/>
              <a:t>small electric lights</a:t>
            </a:r>
          </a:p>
          <a:p>
            <a:pPr marL="914400" lvl="0" indent="-452438" rtl="0">
              <a:spcBef>
                <a:spcPts val="0"/>
              </a:spcBef>
              <a:buSzPct val="100000"/>
              <a:buNone/>
            </a:pPr>
            <a:r>
              <a:rPr lang="en-US" dirty="0"/>
              <a:t>that require low voltages and currents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Orientation matters!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Usually require a resistor (typically 220 Ω or 470 Ω)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Polarized!</a:t>
            </a:r>
          </a:p>
          <a:p>
            <a:pPr marL="914400" lvl="0" indent="-452438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984" y="4103788"/>
            <a:ext cx="2144150" cy="17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439" y="3972858"/>
            <a:ext cx="2188567" cy="2058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Electronic Components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 rtl="0">
              <a:spcBef>
                <a:spcPts val="0"/>
              </a:spcBef>
              <a:buSzPct val="100000"/>
              <a:buNone/>
            </a:pPr>
            <a:r>
              <a:rPr lang="en-US" b="1" dirty="0"/>
              <a:t>IC (Integrated Circuit) Chips</a:t>
            </a:r>
            <a:r>
              <a:rPr lang="en-US" dirty="0"/>
              <a:t>: small electrical</a:t>
            </a:r>
          </a:p>
          <a:p>
            <a:pPr marL="914400" lvl="0" indent="-452438" rtl="0">
              <a:spcBef>
                <a:spcPts val="0"/>
              </a:spcBef>
              <a:buSzPct val="100000"/>
              <a:buNone/>
            </a:pPr>
            <a:r>
              <a:rPr lang="en-US" dirty="0"/>
              <a:t>circuits that usually carry out one specific</a:t>
            </a:r>
          </a:p>
          <a:p>
            <a:pPr marL="914400" lvl="0" indent="-452438" rtl="0">
              <a:spcBef>
                <a:spcPts val="0"/>
              </a:spcBef>
              <a:buSzPct val="100000"/>
              <a:buNone/>
            </a:pPr>
            <a:r>
              <a:rPr lang="en-US" dirty="0"/>
              <a:t>purpose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Come in all sizes, specifications, and for all purposes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Comparators: they compare two different voltages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IC chips ARE polarized</a:t>
            </a:r>
          </a:p>
        </p:txBody>
      </p:sp>
      <p:pic>
        <p:nvPicPr>
          <p:cNvPr id="112" name="Shape 112" descr="C:\Users\Pavel\AppData\Local\Microsoft\Windows\INetCache\Content.Word\OpA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0728" y="4034672"/>
            <a:ext cx="904863" cy="79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0046" y="2364179"/>
            <a:ext cx="2018200" cy="307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img1.banggood.com/thumb/view/upload/2012/lidanpo/SKU117703%20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06" y="2816664"/>
            <a:ext cx="1303505" cy="13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Electronic Components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Analog vs. Digital Signals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An electrical signal is a quantifiable voltage that carries information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/>
              <a:t>           </a:t>
            </a:r>
            <a:r>
              <a:rPr lang="en-US" sz="2500" b="1" dirty="0"/>
              <a:t> 	   Digital Signals</a:t>
            </a:r>
            <a:r>
              <a:rPr lang="en-US" sz="2500" dirty="0"/>
              <a:t>                                  </a:t>
            </a:r>
            <a:r>
              <a:rPr lang="en-US" sz="2500" b="1" dirty="0"/>
              <a:t> Analog Signals</a:t>
            </a:r>
          </a:p>
        </p:txBody>
      </p:sp>
      <p:graphicFrame>
        <p:nvGraphicFramePr>
          <p:cNvPr id="120" name="Shape 120"/>
          <p:cNvGraphicFramePr/>
          <p:nvPr>
            <p:extLst>
              <p:ext uri="{D42A27DB-BD31-4B8C-83A1-F6EECF244321}">
                <p14:modId xmlns:p14="http://schemas.microsoft.com/office/powerpoint/2010/main" val="303225507"/>
              </p:ext>
            </p:extLst>
          </p:nvPr>
        </p:nvGraphicFramePr>
        <p:xfrm>
          <a:off x="952500" y="3329117"/>
          <a:ext cx="10287000" cy="2343878"/>
        </p:xfrm>
        <a:graphic>
          <a:graphicData uri="http://schemas.openxmlformats.org/drawingml/2006/table">
            <a:tbl>
              <a:tblPr>
                <a:noFill/>
                <a:tableStyleId>{27132E44-62AB-4A8D-948A-25B9D1960FC2}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878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/>
                        <a:t>Have two discrete states: LOW and HIGH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/>
                        <a:t>When signal is LOW, most devices output a voltage level of 0V.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/>
                        <a:t>When signal is HIGH, most devices output a voltage level of 5V (or 3.3V)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/>
                        <a:t>Infinite amount of voltage values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/>
                        <a:t>The range 0V-5V</a:t>
                      </a:r>
                      <a:r>
                        <a:rPr lang="en-US" sz="2000" baseline="0" dirty="0"/>
                        <a:t> is mapped to the range 0-1023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2000" i="1" baseline="0" dirty="0"/>
                        <a:t>Example: </a:t>
                      </a:r>
                      <a:r>
                        <a:rPr lang="en-US" sz="2000" baseline="0" dirty="0"/>
                        <a:t>Value 255 = ~1.246V</a:t>
                      </a:r>
                      <a:endParaRPr lang="en-US" sz="2000" dirty="0"/>
                    </a:p>
                    <a:p>
                      <a:pPr marL="342900" lvl="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/>
                        <a:t>Many electronic components are inherently analog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Microcontrollers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 rtl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b="1" dirty="0"/>
              <a:t>Microcontrollers: </a:t>
            </a:r>
            <a:r>
              <a:rPr lang="en-US" dirty="0"/>
              <a:t>low-cost, programmable computers</a:t>
            </a:r>
          </a:p>
          <a:p>
            <a:pPr marL="914400" lvl="0" indent="-452438" rtl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dirty="0"/>
              <a:t>without any of the peripherals (such as a mouse,</a:t>
            </a:r>
          </a:p>
          <a:p>
            <a:pPr marL="914400" lvl="0" indent="-452438" rtl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dirty="0"/>
              <a:t>keyboard, or a screen)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Have direct access to the input and output pins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Reads from sensors and performs actions accordingly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Are present in many electrical appliances (such as microwaves) </a:t>
            </a:r>
          </a:p>
          <a:p>
            <a:pPr marL="914400" lvl="0" indent="-452438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50" name="Picture 2" descr="Image result for lego e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09" y="4601277"/>
            <a:ext cx="3597569" cy="19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3/38/Arduino_Uno_-_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76" y="4601277"/>
            <a:ext cx="1748687" cy="17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e01.alicdn.com/kf/HTB13P_hLVXXXXXQXpXXq6xXFXXXD/New-Electric-Unit-High-quality-DIP28-Microcontroller-ATmega328P-PU-MCU-IC-font-b-Chip-b-f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1" y="4595239"/>
            <a:ext cx="1708293" cy="17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-US" dirty="0"/>
          </a:p>
          <a:p>
            <a:pPr lvl="0" algn="ctr">
              <a:spcBef>
                <a:spcPts val="0"/>
              </a:spcBef>
              <a:buNone/>
            </a:pPr>
            <a:r>
              <a:rPr lang="en-US" dirty="0"/>
              <a:t>We will be using an Arduino UNO board created by </a:t>
            </a:r>
            <a:r>
              <a:rPr lang="en-US" dirty="0" err="1"/>
              <a:t>Sparkfun</a:t>
            </a:r>
            <a:r>
              <a:rPr lang="en-US" dirty="0"/>
              <a:t> for this lab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9" name="Shape 149" descr="SparkFun RedBoard - Programmed with Arduin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465" y="2666226"/>
            <a:ext cx="3587873" cy="358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Arduino Hardware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675063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-US" b="1" dirty="0"/>
              <a:t>Overview of the </a:t>
            </a:r>
            <a:r>
              <a:rPr lang="en-US" b="1" dirty="0" err="1"/>
              <a:t>RedBoard</a:t>
            </a:r>
            <a:endParaRPr lang="en-US" b="1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Reset Button:</a:t>
            </a:r>
            <a:r>
              <a:rPr lang="en-US" sz="2800" dirty="0"/>
              <a:t> restarts the board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USB Connector:</a:t>
            </a:r>
            <a:r>
              <a:rPr lang="en-US" sz="2800" dirty="0"/>
              <a:t> provides power and connects to computer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Pin 13 LED:</a:t>
            </a:r>
            <a:r>
              <a:rPr lang="en-US" sz="2800" dirty="0"/>
              <a:t> operable without making an LED circuit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Serial LEDS:</a:t>
            </a:r>
            <a:r>
              <a:rPr lang="en-US" sz="2800" dirty="0"/>
              <a:t> shows if the Arduino is transmitting or receiving data from pins 0, 1, or the USB connection</a:t>
            </a:r>
          </a:p>
          <a:p>
            <a:pPr marL="914400" lvl="0" indent="-452438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dirty="0"/>
          </a:p>
          <a:p>
            <a:pPr marL="914400" lvl="0" indent="-452438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156" name="Shape 156" descr="Annotated image of Red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630" y="1657530"/>
            <a:ext cx="5441370" cy="345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Power Pins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6702458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b="1" dirty="0"/>
              <a:t>Power Pins</a:t>
            </a:r>
          </a:p>
          <a:p>
            <a:pPr marL="914400" lvl="0" indent="-452438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-US" sz="3000" b="1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3.3V:</a:t>
            </a:r>
            <a:r>
              <a:rPr lang="en-US" sz="2800" dirty="0"/>
              <a:t> Usually used to power low-voltage sensors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5V:</a:t>
            </a:r>
            <a:r>
              <a:rPr lang="en-US" sz="2800" dirty="0"/>
              <a:t> Most common power pin used to power circuits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GND:</a:t>
            </a:r>
            <a:r>
              <a:rPr lang="en-US" sz="2800" dirty="0"/>
              <a:t> Ground pin (0V)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VIN:</a:t>
            </a:r>
            <a:r>
              <a:rPr lang="en-US" sz="2800" dirty="0"/>
              <a:t> Voltage-In can be used to power the board using a battery</a:t>
            </a:r>
          </a:p>
          <a:p>
            <a:pPr marL="914400" lvl="0" indent="-452438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 sz="3200" b="1" dirty="0"/>
          </a:p>
          <a:p>
            <a:pPr marL="914400" lvl="0" indent="-452438">
              <a:spcBef>
                <a:spcPts val="0"/>
              </a:spcBef>
              <a:buNone/>
            </a:pPr>
            <a:endParaRPr sz="3200" b="1" dirty="0"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6340" y="1331161"/>
            <a:ext cx="2963299" cy="45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I/O Pins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0" y="916791"/>
            <a:ext cx="7947308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indent="-452438">
              <a:buNone/>
            </a:pPr>
            <a:r>
              <a:rPr lang="en-US" b="1" dirty="0"/>
              <a:t>I/O Pins</a:t>
            </a:r>
          </a:p>
          <a:p>
            <a:pPr marL="914400" indent="-452438">
              <a:buNone/>
            </a:pPr>
            <a:endParaRPr lang="en-US" sz="3000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A0-A5:</a:t>
            </a:r>
            <a:r>
              <a:rPr lang="en-US" sz="2800" dirty="0"/>
              <a:t> identical analog pins that can read sensors or control analog devices</a:t>
            </a:r>
          </a:p>
          <a:p>
            <a:pPr marL="1371600" lvl="3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Pins A0-A3 are more stable than A4-A5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Pins 0-1:</a:t>
            </a:r>
            <a:r>
              <a:rPr lang="en-US" sz="2800" dirty="0"/>
              <a:t> transmitting and receiving pins</a:t>
            </a:r>
          </a:p>
          <a:p>
            <a:pPr marL="1371600" lvl="3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/>
              <a:t>Not used in this lab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Pins 2-12: </a:t>
            </a:r>
            <a:r>
              <a:rPr lang="en-US" sz="2800" dirty="0"/>
              <a:t>digital pins that can switch between HIGH states and LOW states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Pin 13:</a:t>
            </a:r>
            <a:r>
              <a:rPr lang="en-US" sz="2800" dirty="0"/>
              <a:t> connected to the on-board LED</a:t>
            </a:r>
            <a:endParaRPr sz="2800" dirty="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308" y="1378904"/>
            <a:ext cx="4020900" cy="441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838983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Objective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Assignment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0845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Building Circuits on a Breadboard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Breadboards</a:t>
            </a:r>
            <a:r>
              <a:rPr lang="en-US" dirty="0"/>
              <a:t>: are small boards that are commonly used for circuit prototyping</a:t>
            </a:r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2000" dirty="0"/>
          </a:p>
          <a:p>
            <a:pPr marL="1143000" lvl="0" indent="15875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 i="1" dirty="0"/>
          </a:p>
          <a:p>
            <a:pPr lvl="0">
              <a:spcBef>
                <a:spcPts val="0"/>
              </a:spcBef>
              <a:buNone/>
            </a:pPr>
            <a:endParaRPr sz="3000" b="1" i="1" dirty="0"/>
          </a:p>
        </p:txBody>
      </p:sp>
      <p:pic>
        <p:nvPicPr>
          <p:cNvPr id="177" name="Shape 177" descr="Front and back, medium breadboard with power rails expos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80" y="2370079"/>
            <a:ext cx="4813475" cy="321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http://www.tweaking4all.com/wp-content/uploads/2013/12/basic_breadboard_layou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635" y="2285395"/>
            <a:ext cx="5729275" cy="329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Arduino Programming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-US" i="1" dirty="0"/>
          </a:p>
          <a:p>
            <a:pPr lvl="0">
              <a:spcBef>
                <a:spcPts val="0"/>
              </a:spcBef>
              <a:buNone/>
            </a:pPr>
            <a:r>
              <a:rPr lang="en-US" i="1" dirty="0"/>
              <a:t>The Arduino programming language is based on C/C++, but it is designed to be simpler and easier to learn.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The most intuitive way to think about programming is like building with LEGO blocks: you are given certain rules you have to follow and different building blocks to use.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Arduino IDE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0" y="941560"/>
            <a:ext cx="76036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2200" dirty="0"/>
          </a:p>
          <a:p>
            <a:pPr lvl="0">
              <a:spcBef>
                <a:spcPts val="0"/>
              </a:spcBef>
              <a:buNone/>
            </a:pPr>
            <a:endParaRPr lang="en-US" sz="2200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Verify: </a:t>
            </a:r>
            <a:r>
              <a:rPr lang="en-US" sz="2800" dirty="0"/>
              <a:t>checks code for errors and points to where the errors occurred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Upload: </a:t>
            </a:r>
            <a:r>
              <a:rPr lang="en-US" sz="2800" dirty="0"/>
              <a:t>verifies and sends code to the Arduino board if no errors 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Console: </a:t>
            </a:r>
            <a:r>
              <a:rPr lang="en-US" sz="2800" dirty="0"/>
              <a:t>shows any errors the software found in hardware 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Serial Monitor: </a:t>
            </a:r>
            <a:r>
              <a:rPr lang="en-US" sz="2800" dirty="0"/>
              <a:t>a tool to see the program as it’s running</a:t>
            </a:r>
            <a:endParaRPr sz="2200" dirty="0"/>
          </a:p>
          <a:p>
            <a:pPr lvl="0">
              <a:spcBef>
                <a:spcPts val="0"/>
              </a:spcBef>
              <a:buNone/>
            </a:pPr>
            <a:endParaRPr sz="2200" dirty="0"/>
          </a:p>
        </p:txBody>
      </p:sp>
      <p:pic>
        <p:nvPicPr>
          <p:cNvPr id="227" name="Shape 227" descr="Arduino IDE annot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600" y="1306485"/>
            <a:ext cx="4265800" cy="4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Arduino IDE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6410227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61963" lvl="0">
              <a:spcBef>
                <a:spcPts val="0"/>
              </a:spcBef>
              <a:buNone/>
            </a:pPr>
            <a:r>
              <a:rPr lang="en-US" dirty="0"/>
              <a:t>Programs written in Arduino</a:t>
            </a:r>
          </a:p>
          <a:p>
            <a:pPr marL="461963" lvl="0">
              <a:spcBef>
                <a:spcPts val="0"/>
              </a:spcBef>
              <a:buNone/>
            </a:pPr>
            <a:r>
              <a:rPr lang="en-US" dirty="0"/>
              <a:t>are called </a:t>
            </a:r>
            <a:r>
              <a:rPr lang="en-US" b="1" dirty="0"/>
              <a:t>sketches </a:t>
            </a:r>
            <a:r>
              <a:rPr lang="en-US" dirty="0"/>
              <a:t>with 3 different areas: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Global: </a:t>
            </a:r>
            <a:r>
              <a:rPr lang="en-US" sz="2800" dirty="0"/>
              <a:t>Important variables, constants and imported libraries 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Setup: </a:t>
            </a:r>
            <a:r>
              <a:rPr lang="en-US" sz="2800" dirty="0"/>
              <a:t>activates the pins and sensors used</a:t>
            </a:r>
          </a:p>
          <a:p>
            <a:pPr marL="1371600" lvl="3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this code only runs once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Loop: </a:t>
            </a:r>
            <a:r>
              <a:rPr lang="en-US" sz="2800" dirty="0"/>
              <a:t>code that runs continuously </a:t>
            </a:r>
          </a:p>
          <a:p>
            <a:pPr marL="1371600" lvl="3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Ex. reading sensors and turning pins HIGH or LOW</a:t>
            </a:r>
          </a:p>
          <a:p>
            <a:pPr marL="461963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endParaRPr sz="2200" dirty="0"/>
          </a:p>
          <a:p>
            <a:pPr marL="461963" lvl="0">
              <a:lnSpc>
                <a:spcPct val="100000"/>
              </a:lnSpc>
              <a:spcBef>
                <a:spcPts val="0"/>
              </a:spcBef>
              <a:buNone/>
            </a:pPr>
            <a:endParaRPr sz="2200" dirty="0"/>
          </a:p>
          <a:p>
            <a:pPr marL="461963" lvl="0">
              <a:lnSpc>
                <a:spcPct val="100000"/>
              </a:lnSpc>
              <a:spcBef>
                <a:spcPts val="0"/>
              </a:spcBef>
              <a:buNone/>
            </a:pPr>
            <a:endParaRPr sz="2200" dirty="0"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306" y="1226382"/>
            <a:ext cx="3736063" cy="494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Rules and Building Blocks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lang="en-US" dirty="0"/>
          </a:p>
          <a:p>
            <a:pPr marL="182880" lvl="0" indent="-452438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dirty="0"/>
              <a:t>	General Rules: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Every line must end with a semicolon ‘</a:t>
            </a:r>
            <a:r>
              <a:rPr lang="en-US" b="1" dirty="0"/>
              <a:t>;</a:t>
            </a:r>
            <a:r>
              <a:rPr lang="en-US" dirty="0"/>
              <a:t>’ UNLESS it’s a conditional, loop, function or imported library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Always unplug the Arduino before modifying circuit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Comments</a:t>
            </a:r>
            <a:r>
              <a:rPr lang="en-US" dirty="0"/>
              <a:t> start with a </a:t>
            </a:r>
            <a:r>
              <a:rPr lang="en-US" b="1" dirty="0"/>
              <a:t>//</a:t>
            </a:r>
          </a:p>
          <a:p>
            <a:pPr marL="1371600" lvl="3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/>
              <a:t>Text that the program ignores</a:t>
            </a:r>
          </a:p>
          <a:p>
            <a:pPr marL="1371600" lvl="3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/>
              <a:t>Used to label and explain code</a:t>
            </a:r>
          </a:p>
          <a:p>
            <a:pPr marL="914400" lvl="0" indent="-452438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dirty="0"/>
          </a:p>
          <a:p>
            <a:pPr marL="914400" lvl="0" indent="-452438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Constants and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257300" indent="-571500">
              <a:buFont typeface="Wingdings" panose="05000000000000000000" pitchFamily="2" charset="2"/>
              <a:buChar char="Ø"/>
            </a:pPr>
            <a:endParaRPr lang="en-US" dirty="0"/>
          </a:p>
          <a:p>
            <a:pPr marL="1257300" indent="-571500">
              <a:buFont typeface="Wingdings" panose="05000000000000000000" pitchFamily="2" charset="2"/>
              <a:buChar char="Ø"/>
            </a:pPr>
            <a:r>
              <a:rPr lang="en-US" b="1" dirty="0"/>
              <a:t>Variables</a:t>
            </a:r>
            <a:r>
              <a:rPr lang="en-US" dirty="0"/>
              <a:t> store different types of data (numbers, letters, sentences, etc.)</a:t>
            </a:r>
          </a:p>
          <a:p>
            <a:pPr marL="1714500" lvl="1" indent="-571500">
              <a:buFont typeface="Wingdings" panose="05000000000000000000" pitchFamily="2" charset="2"/>
              <a:buChar char="Ø"/>
            </a:pPr>
            <a:r>
              <a:rPr lang="en-US" dirty="0"/>
              <a:t>Change what data they hold through mathematical operations</a:t>
            </a:r>
          </a:p>
          <a:p>
            <a:pPr marL="1257300" indent="-571500">
              <a:buFont typeface="Wingdings" panose="05000000000000000000" pitchFamily="2" charset="2"/>
              <a:buChar char="Ø"/>
            </a:pPr>
            <a:r>
              <a:rPr lang="en-US" b="1" dirty="0"/>
              <a:t>Constants</a:t>
            </a:r>
            <a:r>
              <a:rPr lang="en-US" dirty="0"/>
              <a:t> cannot change their value</a:t>
            </a:r>
          </a:p>
        </p:txBody>
      </p:sp>
    </p:spTree>
    <p:extLst>
      <p:ext uri="{BB962C8B-B14F-4D97-AF65-F5344CB8AC3E}">
        <p14:creationId xmlns:p14="http://schemas.microsoft.com/office/powerpoint/2010/main" val="3568749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Datatypes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43" y="1676850"/>
            <a:ext cx="11099114" cy="33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63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68" y="1115164"/>
            <a:ext cx="10307463" cy="4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90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73" y="1402726"/>
            <a:ext cx="8442053" cy="38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1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Flowcharts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5" y="907769"/>
            <a:ext cx="3066667" cy="52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393" y="2323032"/>
            <a:ext cx="4795213" cy="2207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428" y="907769"/>
            <a:ext cx="1819048" cy="540952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487680" y="5721531"/>
            <a:ext cx="3309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87680" y="3426603"/>
            <a:ext cx="0" cy="2294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" y="3426603"/>
            <a:ext cx="330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160601" y="6061166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9138830" y="3612531"/>
            <a:ext cx="21771" cy="2448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138830" y="3612531"/>
            <a:ext cx="330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08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marL="0" algn="ctr">
              <a:buNone/>
            </a:pPr>
            <a:r>
              <a:rPr lang="en-US" dirty="0"/>
              <a:t>Demonstrate basic principles of electricity, </a:t>
            </a:r>
          </a:p>
          <a:p>
            <a:pPr marL="0" algn="ctr">
              <a:buNone/>
            </a:pPr>
            <a:r>
              <a:rPr lang="en-US" dirty="0" err="1"/>
              <a:t>breadboarding</a:t>
            </a:r>
            <a:r>
              <a:rPr lang="en-US" dirty="0"/>
              <a:t>, and Arduino programming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16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Materials and Equipment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Arduino UNO microcontroller and USB cable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Computer with Arduino IDE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Breadboard and jumper wire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Resistors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LED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Pushbutton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TMP36</a:t>
            </a:r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3600" dirty="0"/>
          </a:p>
          <a:p>
            <a:pPr marL="914400" lvl="1" indent="-406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Activity 1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" lvl="0">
              <a:spcBef>
                <a:spcPts val="0"/>
              </a:spcBef>
              <a:buNone/>
            </a:pPr>
            <a:r>
              <a:rPr lang="en-US" dirty="0"/>
              <a:t>Make a simple LED blinking circuit</a:t>
            </a:r>
          </a:p>
          <a:p>
            <a:pPr marL="0" lvl="0" algn="ctr">
              <a:spcBef>
                <a:spcPts val="0"/>
              </a:spcBef>
              <a:buNone/>
            </a:pPr>
            <a:endParaRPr lang="en-US" dirty="0"/>
          </a:p>
          <a:p>
            <a:pPr marL="914400" indent="-4524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Make a simple LED blinking circuit using the programming flowchart and circuit diagram in the figure:</a:t>
            </a:r>
          </a:p>
          <a:p>
            <a:pPr marL="0" lvl="0" algn="ctr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1511" y="3197750"/>
            <a:ext cx="7294199" cy="251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Activity 1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23544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US" sz="2400" dirty="0"/>
              <a:t>Wire the LED to the breadboard (see figure below)</a:t>
            </a:r>
          </a:p>
          <a:p>
            <a:pPr marL="1371600" lvl="1" indent="-457200">
              <a:spcBef>
                <a:spcPts val="0"/>
              </a:spcBef>
            </a:pPr>
            <a:r>
              <a:rPr lang="en-US" sz="2000" dirty="0"/>
              <a:t>Short leg of LED must be connected to GND</a:t>
            </a:r>
          </a:p>
          <a:p>
            <a:pPr marL="1371600" lvl="1" indent="-457200">
              <a:spcBef>
                <a:spcPts val="0"/>
              </a:spcBef>
            </a:pPr>
            <a:r>
              <a:rPr lang="en-US" sz="2000" dirty="0"/>
              <a:t>Resistor is NECESSARY</a:t>
            </a:r>
          </a:p>
          <a:p>
            <a:pPr marL="1645920" lvl="3" indent="-285750">
              <a:spcBef>
                <a:spcPts val="0"/>
              </a:spcBef>
            </a:pPr>
            <a:r>
              <a:rPr lang="en-US" sz="1600" dirty="0"/>
              <a:t>LED will burn out if no resistor</a:t>
            </a:r>
          </a:p>
          <a:p>
            <a:pPr marL="919162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Type the following code into a new sketch</a:t>
            </a:r>
          </a:p>
          <a:p>
            <a:pPr lvl="0" algn="ctr">
              <a:spcBef>
                <a:spcPts val="0"/>
              </a:spcBef>
              <a:buNone/>
            </a:pPr>
            <a:endParaRPr lang="en-US" dirty="0"/>
          </a:p>
          <a:p>
            <a:pPr lvl="0" algn="ctr">
              <a:spcBef>
                <a:spcPts val="0"/>
              </a:spcBef>
              <a:buNone/>
            </a:pPr>
            <a:endParaRPr lang="en-US" dirty="0"/>
          </a:p>
          <a:p>
            <a:pPr lvl="0" algn="ctr">
              <a:spcBef>
                <a:spcPts val="0"/>
              </a:spcBef>
              <a:buNone/>
            </a:pPr>
            <a:endParaRPr lang="en-US" dirty="0"/>
          </a:p>
          <a:p>
            <a:pPr lvl="0" algn="ctr">
              <a:spcBef>
                <a:spcPts val="0"/>
              </a:spcBef>
              <a:buNone/>
            </a:pPr>
            <a:endParaRPr lang="en-US" dirty="0"/>
          </a:p>
          <a:p>
            <a:pPr lvl="0" algn="ctr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 marL="182880">
              <a:spcBef>
                <a:spcPts val="0"/>
              </a:spcBef>
              <a:buNone/>
            </a:pPr>
            <a:r>
              <a:rPr lang="en-US" sz="2800" b="1" dirty="0"/>
              <a:t>The LED circuit will be used in the next two activities - do not deconstruct it</a:t>
            </a:r>
            <a:endParaRPr lang="en-US" sz="2800" dirty="0"/>
          </a:p>
        </p:txBody>
      </p:sp>
      <p:pic>
        <p:nvPicPr>
          <p:cNvPr id="314" name="Shape 314" descr="C:\Users\Pavel\AppData\Local\Microsoft\Windows\INetCache\Content.Word\Activity1 Breadbo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552" y="2520968"/>
            <a:ext cx="2547049" cy="27909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12" descr="Activity1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29" y="2518437"/>
            <a:ext cx="2836648" cy="279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</a:t>
            </a:r>
          </a:p>
        </p:txBody>
      </p:sp>
      <p:pic>
        <p:nvPicPr>
          <p:cNvPr id="4" name="Shape 314" descr="C:\Users\Pavel\AppData\Local\Microsoft\Windows\INetCache\Content.Word\Activity1 Breadboar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1573" y="1243020"/>
            <a:ext cx="4131521" cy="452711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12" descr="Activity1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9225"/>
            <a:ext cx="4590804" cy="45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08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Activity 2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">
              <a:buNone/>
            </a:pPr>
            <a:r>
              <a:rPr lang="en-US" dirty="0"/>
              <a:t>Control the LED using a button</a:t>
            </a:r>
          </a:p>
          <a:p>
            <a:pPr marL="914400" indent="-452438">
              <a:buFont typeface="+mj-lt"/>
              <a:buAutoNum type="arabicPeriod"/>
            </a:pPr>
            <a:r>
              <a:rPr lang="en-US" sz="2400" dirty="0"/>
              <a:t>Add a button to the circuit from activity 1</a:t>
            </a:r>
          </a:p>
          <a:p>
            <a:pPr marL="1371600" lvl="1" indent="-452438"/>
            <a:r>
              <a:rPr lang="en-US" sz="2000" dirty="0"/>
              <a:t>LED should be on when the button is pressed and off when the button isn’t pressed.</a:t>
            </a:r>
          </a:p>
          <a:p>
            <a:pPr marL="914400" indent="-452438">
              <a:buFont typeface="+mj-lt"/>
              <a:buAutoNum type="arabicPeriod"/>
            </a:pPr>
            <a:r>
              <a:rPr lang="en-US" sz="2400" dirty="0"/>
              <a:t>See the button schematic below: pins 1 and 2 are connected, and pins 3 and 4 are connected</a:t>
            </a:r>
          </a:p>
          <a:p>
            <a:pPr marL="914400" indent="-452438">
              <a:buFont typeface="+mj-lt"/>
              <a:buAutoNum type="arabicPeriod"/>
            </a:pPr>
            <a:r>
              <a:rPr lang="en-US" sz="2400" dirty="0"/>
              <a:t>Breadboard the circuit diagram in the figure and sketch a flowchart of the program needed. Have a TA verify the flowchart.</a:t>
            </a:r>
          </a:p>
          <a:p>
            <a:pPr marL="914400" indent="-452438">
              <a:buFont typeface="+mj-lt"/>
              <a:buAutoNum type="arabicPeriod"/>
            </a:pPr>
            <a:endParaRPr lang="en-US" sz="2400" dirty="0"/>
          </a:p>
          <a:p>
            <a:pPr marL="914400" lvl="0" indent="-452438">
              <a:spcBef>
                <a:spcPts val="0"/>
              </a:spcBef>
              <a:buFont typeface="+mj-lt"/>
              <a:buAutoNum type="arabicPeriod"/>
            </a:pPr>
            <a:endParaRPr sz="2400" dirty="0"/>
          </a:p>
        </p:txBody>
      </p:sp>
      <p:pic>
        <p:nvPicPr>
          <p:cNvPr id="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871" y="3980215"/>
            <a:ext cx="4346578" cy="227388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09" y="3980215"/>
            <a:ext cx="4245279" cy="22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3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Activity 2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40" tIns="91425" rIns="91425" bIns="91425" anchor="t" anchorCtr="0">
            <a:noAutofit/>
          </a:bodyPr>
          <a:lstStyle/>
          <a:p>
            <a:pPr marL="914400" indent="-457200">
              <a:buFont typeface="+mj-lt"/>
              <a:buAutoNum type="arabicPeriod" startAt="4"/>
            </a:pPr>
            <a:r>
              <a:rPr lang="en-US" sz="2400" dirty="0"/>
              <a:t>Write the Arduino program to implement the flowchart</a:t>
            </a:r>
          </a:p>
          <a:p>
            <a:pPr marL="914400" indent="-457200">
              <a:buFont typeface="+mj-lt"/>
              <a:buAutoNum type="arabicPeriod" startAt="4"/>
            </a:pPr>
            <a:r>
              <a:rPr lang="en-US" sz="2400" dirty="0"/>
              <a:t>Create a constant to the pin the button is connected to</a:t>
            </a:r>
          </a:p>
          <a:p>
            <a:pPr marL="1371600" lvl="1" indent="-457200"/>
            <a:r>
              <a:rPr lang="en-US" sz="2000" dirty="0"/>
              <a:t>Button will be a digital input</a:t>
            </a:r>
          </a:p>
          <a:p>
            <a:pPr marL="914400" indent="-457200">
              <a:buFont typeface="+mj-lt"/>
              <a:buAutoNum type="arabicPeriod" startAt="4"/>
            </a:pPr>
            <a:r>
              <a:rPr lang="en-US" sz="2400" dirty="0"/>
              <a:t>Create an integer that will hold the button state:</a:t>
            </a:r>
          </a:p>
          <a:p>
            <a:pPr marL="1143000" indent="-457200">
              <a:buFont typeface="+mj-lt"/>
              <a:buAutoNum type="arabicPeriod" startAt="4"/>
            </a:pPr>
            <a:endParaRPr lang="en-US" sz="2400" dirty="0"/>
          </a:p>
          <a:p>
            <a:pPr marL="919162" lvl="0" indent="-457200">
              <a:spcBef>
                <a:spcPts val="0"/>
              </a:spcBef>
              <a:buFont typeface="+mj-lt"/>
              <a:buAutoNum type="arabicPeriod" startAt="4"/>
            </a:pPr>
            <a:endParaRPr lang="en-US" sz="2400" dirty="0"/>
          </a:p>
          <a:p>
            <a:pPr marL="457200" lvl="0">
              <a:spcBef>
                <a:spcPts val="0"/>
              </a:spcBef>
              <a:buNone/>
            </a:pPr>
            <a:endParaRPr lang="en-US" sz="2400" dirty="0"/>
          </a:p>
          <a:p>
            <a:pPr marL="914400" lvl="0" indent="-457200">
              <a:spcBef>
                <a:spcPts val="0"/>
              </a:spcBef>
              <a:buFont typeface="+mj-lt"/>
              <a:buAutoNum type="arabicPeriod" startAt="7"/>
            </a:pPr>
            <a:r>
              <a:rPr lang="en-US" sz="2400" dirty="0"/>
              <a:t>To check the state of the button (pressed vs not pressed), use the following code: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629" t="44377" r="30473" b="51227"/>
          <a:stretch/>
        </p:blipFill>
        <p:spPr bwMode="auto">
          <a:xfrm>
            <a:off x="686505" y="2611483"/>
            <a:ext cx="11297971" cy="972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410" t="61311" r="55769" b="32808"/>
          <a:stretch/>
        </p:blipFill>
        <p:spPr bwMode="auto">
          <a:xfrm>
            <a:off x="1776011" y="4248192"/>
            <a:ext cx="9509937" cy="1737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8801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35" y="1014256"/>
            <a:ext cx="4444692" cy="2380695"/>
          </a:xfrm>
          <a:prstGeom prst="rect">
            <a:avLst/>
          </a:prstGeom>
        </p:spPr>
      </p:pic>
      <p:pic>
        <p:nvPicPr>
          <p:cNvPr id="5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928" y="881916"/>
            <a:ext cx="4699508" cy="245851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/>
          <p:cNvPicPr/>
          <p:nvPr/>
        </p:nvPicPr>
        <p:blipFill rotWithShape="1">
          <a:blip r:embed="rId4"/>
          <a:srcRect l="1629" t="44377" r="30473" b="51227"/>
          <a:stretch/>
        </p:blipFill>
        <p:spPr bwMode="auto">
          <a:xfrm>
            <a:off x="447014" y="3490831"/>
            <a:ext cx="11297971" cy="972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410" t="61311" r="55769" b="32808"/>
          <a:stretch/>
        </p:blipFill>
        <p:spPr bwMode="auto">
          <a:xfrm>
            <a:off x="447014" y="4559477"/>
            <a:ext cx="9509937" cy="1737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2075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Activity 3 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">
              <a:buNone/>
            </a:pPr>
            <a:r>
              <a:rPr lang="en-US" dirty="0"/>
              <a:t>Introduce a loop into the program so the LED flashes three times</a:t>
            </a:r>
          </a:p>
          <a:p>
            <a:pPr marL="914400" indent="-742950">
              <a:buFont typeface="+mj-lt"/>
              <a:buAutoNum type="arabicPeriod"/>
            </a:pPr>
            <a:r>
              <a:rPr lang="en-US" sz="2800" dirty="0"/>
              <a:t>Sketch a flowchart </a:t>
            </a:r>
          </a:p>
          <a:p>
            <a:pPr marL="1371600" lvl="1" indent="-742950"/>
            <a:r>
              <a:rPr lang="en-US" sz="2400" dirty="0"/>
              <a:t>Hint: Use a For-loop! The circuit does not need any modifications.</a:t>
            </a:r>
          </a:p>
          <a:p>
            <a:pPr marL="914400" indent="-742950">
              <a:buFont typeface="+mj-lt"/>
              <a:buAutoNum type="arabicPeriod"/>
            </a:pPr>
            <a:r>
              <a:rPr lang="en-US" sz="2800" dirty="0"/>
              <a:t>Modify your code and test it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 Evaluation</a:t>
            </a:r>
          </a:p>
        </p:txBody>
      </p:sp>
      <p:pic>
        <p:nvPicPr>
          <p:cNvPr id="1026" name="Picture 2" descr="https://manual.eg.poly.edu/images/e/e2/Lab_hardsyn_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74" y="3318585"/>
            <a:ext cx="48863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erage\left(A_p\right) = \frac{P_1+P_2+P_3+...+P_n}{N}\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49" y="1199704"/>
            <a:ext cx="5920895" cy="7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c = \left|P_s - A_p\right|\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70" y="1393496"/>
            <a:ext cx="2830402" cy="4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c = \left|P_{high} - P_{low}\right|\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68" y="2249591"/>
            <a:ext cx="4236212" cy="5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%Acc = \left ( 1 - \frac{ \left | P_s - A_p \right | }{P_s} \right ) \times 100%\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42" y="2239047"/>
            <a:ext cx="3514257" cy="6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26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Activity 4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" lvl="0">
              <a:spcBef>
                <a:spcPts val="0"/>
              </a:spcBef>
              <a:buNone/>
            </a:pPr>
            <a:r>
              <a:rPr lang="en-US" dirty="0"/>
              <a:t>Program the Arduino to record and display temperature</a:t>
            </a:r>
          </a:p>
          <a:p>
            <a:pPr marL="461962" lvl="0">
              <a:spcBef>
                <a:spcPts val="0"/>
              </a:spcBef>
              <a:buNone/>
            </a:pPr>
            <a:endParaRPr lang="en-US" sz="2800" dirty="0"/>
          </a:p>
          <a:p>
            <a:pPr marL="914400" lvl="0" indent="-452438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Carefully disconnect everything plugged into the breadboard and Arduino and recreate the circuit below:</a:t>
            </a:r>
            <a:endParaRPr sz="2500" dirty="0"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976" y="3037624"/>
            <a:ext cx="4868175" cy="32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961" y="3448681"/>
            <a:ext cx="17526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Background Information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452438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dirty="0"/>
              <a:t>Electricity</a:t>
            </a:r>
          </a:p>
          <a:p>
            <a:pPr marL="914400" marR="0" lvl="0" indent="-452438" algn="l" rtl="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Movement of electrons</a:t>
            </a:r>
          </a:p>
          <a:p>
            <a:pPr marL="914400" lvl="0" indent="-452438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b="1" dirty="0"/>
              <a:t>Electrical voltage:</a:t>
            </a:r>
            <a:r>
              <a:rPr lang="en-US" sz="2200" b="1" i="1" dirty="0"/>
              <a:t> </a:t>
            </a:r>
            <a:r>
              <a:rPr lang="en-US" sz="2200" dirty="0"/>
              <a:t>difference in charge</a:t>
            </a:r>
          </a:p>
          <a:p>
            <a:pPr marL="914400" lvl="0" indent="-452438" rtl="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Measured in </a:t>
            </a:r>
            <a:r>
              <a:rPr lang="en-US" sz="2200" b="1" i="1" dirty="0"/>
              <a:t>Volts (V)</a:t>
            </a:r>
          </a:p>
          <a:p>
            <a:pPr marL="914400" lvl="0" indent="-452438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b="1" dirty="0"/>
              <a:t>Electrical current</a:t>
            </a:r>
            <a:r>
              <a:rPr lang="en-US" sz="2200" dirty="0"/>
              <a:t>: movement of electrons when there is a difference in charge </a:t>
            </a:r>
          </a:p>
          <a:p>
            <a:pPr marL="914400" lvl="0" indent="-452438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/>
              <a:t>	between two points in a conductive wire.</a:t>
            </a:r>
          </a:p>
          <a:p>
            <a:pPr marL="914400" marR="0" lvl="0" indent="-452438" algn="l" rtl="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Measured in </a:t>
            </a:r>
            <a:r>
              <a:rPr lang="en-US" sz="2200" b="1" i="1" dirty="0"/>
              <a:t>Amperes (A)</a:t>
            </a:r>
          </a:p>
          <a:p>
            <a:pPr marL="914400" marR="0" lvl="0" indent="-452438" algn="l" rtl="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Flows opposite of the electrons</a:t>
            </a:r>
          </a:p>
          <a:p>
            <a:pPr marL="914400" lvl="0" indent="-452438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b="1" dirty="0"/>
              <a:t>Electrical resistance: </a:t>
            </a:r>
            <a:r>
              <a:rPr lang="en-US" sz="2200" dirty="0"/>
              <a:t>certain materials resist a flow of electrons</a:t>
            </a:r>
          </a:p>
          <a:p>
            <a:pPr marL="914400" indent="-4524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  Measured in </a:t>
            </a:r>
            <a:r>
              <a:rPr lang="en-US" sz="2200" b="1" i="1" dirty="0"/>
              <a:t>Ohms (Ω)</a:t>
            </a:r>
          </a:p>
          <a:p>
            <a:pPr marL="914400" marR="0" lvl="0" indent="-452438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Activity 4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indent="-452438">
              <a:buFont typeface="+mj-lt"/>
              <a:buAutoNum type="arabicPeriod" startAt="2"/>
            </a:pPr>
            <a:r>
              <a:rPr lang="en-US" sz="2800" dirty="0"/>
              <a:t>Sketch a flowchart and have it verified by a TA</a:t>
            </a:r>
          </a:p>
          <a:p>
            <a:pPr marL="1262062" lvl="1" indent="-342900"/>
            <a:r>
              <a:rPr lang="en-US" sz="2400" dirty="0"/>
              <a:t>Use the +5 V pin from the Arduino board as your positive voltage connection</a:t>
            </a:r>
          </a:p>
          <a:p>
            <a:pPr marL="1262062" lvl="1" indent="-342900"/>
            <a:r>
              <a:rPr lang="en-US" sz="2400" dirty="0"/>
              <a:t>Convert the output voltage into temperature readings (in Celsius) by using a scale factor of 10 mV/°C</a:t>
            </a:r>
          </a:p>
          <a:p>
            <a:pPr marL="1262062" lvl="1" indent="-342900"/>
            <a:r>
              <a:rPr lang="en-US" sz="2400" dirty="0"/>
              <a:t>The Arduino should read the sensor every five seconds </a:t>
            </a:r>
          </a:p>
          <a:p>
            <a:pPr marL="1262062" lvl="1" indent="-342900"/>
            <a:r>
              <a:rPr lang="en-US" sz="2400" dirty="0"/>
              <a:t>Don’t forget to use an analog pin (Pin A0), convert the voltage reading and then print it out!</a:t>
            </a:r>
          </a:p>
          <a:p>
            <a:pPr marL="976312" indent="-514350">
              <a:buFont typeface="+mj-lt"/>
              <a:buAutoNum type="arabicPeriod" startAt="3"/>
            </a:pPr>
            <a:r>
              <a:rPr lang="en-US" sz="2800" dirty="0"/>
              <a:t>Take 5 measurements of the room using the temperature sensor in one minute intervals</a:t>
            </a:r>
          </a:p>
          <a:p>
            <a:pPr marL="1262062" lvl="1" indent="-342900"/>
            <a:r>
              <a:rPr lang="en-US" sz="2400" dirty="0"/>
              <a:t>Use this data for the accuracy and precision measurements of your temperature sensor </a:t>
            </a:r>
          </a:p>
          <a:p>
            <a:pPr marL="919162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254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Activity 4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76312" indent="-514350">
              <a:buFont typeface="+mj-lt"/>
              <a:buAutoNum type="arabicPeriod" startAt="4"/>
            </a:pPr>
            <a:r>
              <a:rPr lang="en-US" sz="2800" dirty="0"/>
              <a:t>TAs will provide the actual room temperature. Use the following temperature sensor specifications.</a:t>
            </a:r>
          </a:p>
        </p:txBody>
      </p:sp>
      <p:pic>
        <p:nvPicPr>
          <p:cNvPr id="4098" name="Picture 2" descr="https://manual.eg.poly.edu/images/thumb/2/2e/Temp_Sensor.png/500px-Temp_Sen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43" y="2527608"/>
            <a:ext cx="8128914" cy="29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79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914399"/>
            <a:ext cx="12192000" cy="1147865"/>
          </a:xfrm>
        </p:spPr>
        <p:txBody>
          <a:bodyPr/>
          <a:lstStyle/>
          <a:p>
            <a:pPr marL="182880">
              <a:buNone/>
            </a:pPr>
            <a:r>
              <a:rPr lang="en-US" dirty="0"/>
              <a:t>Converting the temperature from “Arduino Units” to Celsius: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84824" y="2062264"/>
            <a:ext cx="524321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Convert “Arduino Units” to a voltage value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/>
              <a:t>0-1023 is mapped from 0V to 5V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much voltage is each “Arduino Unit”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/>
              <a:t>Offset the voltage value by 500mV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/>
              <a:t>Convert offset voltage to Celsius (10mV/1°C)</a:t>
            </a:r>
          </a:p>
          <a:p>
            <a:endParaRPr lang="en-US" sz="2400" dirty="0"/>
          </a:p>
        </p:txBody>
      </p:sp>
      <p:pic>
        <p:nvPicPr>
          <p:cNvPr id="5" name="Shape 3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0374" y="1438459"/>
            <a:ext cx="3852154" cy="25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manual.eg.poly.edu/images/thumb/2/2e/Temp_Sensor.png/500px-Temp_Sen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61" y="3983634"/>
            <a:ext cx="5855173" cy="20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1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878185"/>
            <a:ext cx="12192000" cy="5339751"/>
          </a:xfrm>
        </p:spPr>
        <p:txBody>
          <a:bodyPr/>
          <a:lstStyle/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5400" dirty="0"/>
              <a:t>Brainstorming! (Your SLDP)</a:t>
            </a:r>
          </a:p>
        </p:txBody>
      </p:sp>
      <p:pic>
        <p:nvPicPr>
          <p:cNvPr id="2054" name="Picture 6" descr="File:Sens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48" y="2487926"/>
            <a:ext cx="7620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09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257300" indent="-571500" algn="just"/>
            <a:endParaRPr lang="en-US" dirty="0"/>
          </a:p>
          <a:p>
            <a:pPr marL="1257300" indent="-571500" algn="just"/>
            <a:endParaRPr lang="en-US" dirty="0"/>
          </a:p>
          <a:p>
            <a:pPr marL="1257300" indent="-571500" algn="just"/>
            <a:r>
              <a:rPr lang="en-US" dirty="0"/>
              <a:t>Lab Report</a:t>
            </a:r>
          </a:p>
          <a:p>
            <a:pPr marL="1257300" indent="-571500" algn="just"/>
            <a:r>
              <a:rPr lang="en-US" dirty="0"/>
              <a:t>Team Presentation</a:t>
            </a:r>
          </a:p>
          <a:p>
            <a:pPr marL="1257300" indent="-571500" algn="just"/>
            <a:r>
              <a:rPr lang="en-US" dirty="0"/>
              <a:t>Discuss ALL topics in this presentation and manual</a:t>
            </a:r>
          </a:p>
          <a:p>
            <a:pPr marL="1257300" indent="-571500" algn="just"/>
            <a:r>
              <a:rPr lang="en-US" dirty="0"/>
              <a:t>Include Pictures!</a:t>
            </a:r>
          </a:p>
        </p:txBody>
      </p:sp>
    </p:spTree>
    <p:extLst>
      <p:ext uri="{BB962C8B-B14F-4D97-AF65-F5344CB8AC3E}">
        <p14:creationId xmlns:p14="http://schemas.microsoft.com/office/powerpoint/2010/main" val="421125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Ohm’s Law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algn="ctr">
              <a:spcBef>
                <a:spcPts val="0"/>
              </a:spcBef>
              <a:buNone/>
            </a:pPr>
            <a:endParaRPr lang="en-US" sz="3200" i="1" dirty="0"/>
          </a:p>
          <a:p>
            <a:pPr marL="0" lvl="0" algn="ctr">
              <a:spcBef>
                <a:spcPts val="0"/>
              </a:spcBef>
              <a:buNone/>
            </a:pPr>
            <a:r>
              <a:rPr lang="en-US" sz="9600" i="1" dirty="0"/>
              <a:t>V</a:t>
            </a:r>
            <a:r>
              <a:rPr lang="en-US" sz="9600" dirty="0"/>
              <a:t> = </a:t>
            </a:r>
            <a:r>
              <a:rPr lang="en-US" sz="9600" i="1" dirty="0"/>
              <a:t>I</a:t>
            </a:r>
            <a:r>
              <a:rPr lang="en-US" sz="9600" dirty="0"/>
              <a:t> * </a:t>
            </a:r>
            <a:r>
              <a:rPr lang="en-US" sz="9600" i="1" dirty="0"/>
              <a:t>R</a:t>
            </a:r>
          </a:p>
          <a:p>
            <a:pPr marL="0">
              <a:spcBef>
                <a:spcPts val="0"/>
              </a:spcBef>
              <a:buNone/>
            </a:pPr>
            <a:endParaRPr lang="en-US" sz="2400" dirty="0"/>
          </a:p>
          <a:p>
            <a:pPr marL="914400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Mathematical relationship between current, voltage and resistance</a:t>
            </a:r>
          </a:p>
          <a:p>
            <a:pPr marL="914400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Only when you have a resistor!</a:t>
            </a:r>
          </a:p>
          <a:p>
            <a:pPr marL="0">
              <a:spcBef>
                <a:spcPts val="0"/>
              </a:spcBef>
              <a:buNone/>
            </a:pPr>
            <a:endParaRPr lang="en-US" sz="2400" i="1" dirty="0"/>
          </a:p>
          <a:p>
            <a:pPr marL="0" lvl="0" algn="ctr">
              <a:spcBef>
                <a:spcPts val="0"/>
              </a:spcBef>
              <a:buNone/>
            </a:pPr>
            <a:endParaRPr lang="en-US" sz="9600" i="1" dirty="0"/>
          </a:p>
          <a:p>
            <a:pPr marL="0" lvl="0" algn="ctr">
              <a:spcBef>
                <a:spcPts val="0"/>
              </a:spcBef>
              <a:buNone/>
            </a:pPr>
            <a:endParaRPr sz="9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Electronic Components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 rtl="0">
              <a:lnSpc>
                <a:spcPct val="150000"/>
              </a:lnSpc>
              <a:spcBef>
                <a:spcPts val="0"/>
              </a:spcBef>
              <a:buSzPct val="87500"/>
              <a:buNone/>
            </a:pPr>
            <a:r>
              <a:rPr lang="en-US" sz="3200" b="1" i="1" dirty="0"/>
              <a:t>DC (Direct Current) Voltage Sources </a:t>
            </a:r>
          </a:p>
          <a:p>
            <a:pPr marL="914400" lvl="0" indent="-452438" rtl="0">
              <a:lnSpc>
                <a:spcPct val="150000"/>
              </a:lnSpc>
              <a:spcBef>
                <a:spcPts val="0"/>
              </a:spcBef>
              <a:buSzPct val="87500"/>
              <a:buFont typeface="Wingdings" panose="05000000000000000000" pitchFamily="2" charset="2"/>
              <a:buChar char="Ø"/>
            </a:pPr>
            <a:r>
              <a:rPr lang="en-US" sz="2800" dirty="0"/>
              <a:t>Powers circuits due to a voltage difference between terminals</a:t>
            </a:r>
          </a:p>
          <a:p>
            <a:pPr marL="914400" lvl="0" indent="-452438" rtl="0">
              <a:lnSpc>
                <a:spcPct val="150000"/>
              </a:lnSpc>
              <a:spcBef>
                <a:spcPts val="0"/>
              </a:spcBef>
              <a:buSzPct val="87500"/>
              <a:buFont typeface="Wingdings" panose="05000000000000000000" pitchFamily="2" charset="2"/>
              <a:buChar char="Ø"/>
            </a:pPr>
            <a:r>
              <a:rPr lang="en-US" sz="2800" dirty="0"/>
              <a:t>Usually batteries (AA, AAA, etc.)</a:t>
            </a:r>
          </a:p>
          <a:p>
            <a:pPr marL="914400" lvl="0" indent="-452438" rtl="0">
              <a:lnSpc>
                <a:spcPct val="150000"/>
              </a:lnSpc>
              <a:spcBef>
                <a:spcPts val="0"/>
              </a:spcBef>
              <a:buSzPct val="87500"/>
              <a:buFont typeface="Wingdings" panose="05000000000000000000" pitchFamily="2" charset="2"/>
              <a:buChar char="Ø"/>
            </a:pPr>
            <a:r>
              <a:rPr lang="en-US" sz="2800" dirty="0"/>
              <a:t>Polarized</a:t>
            </a:r>
          </a:p>
          <a:p>
            <a:pPr marL="914400" lvl="0" indent="-452438" rtl="0">
              <a:spcBef>
                <a:spcPts val="0"/>
              </a:spcBef>
              <a:buSzPct val="87500"/>
              <a:buFont typeface="Wingdings" panose="05000000000000000000" pitchFamily="2" charset="2"/>
              <a:buChar char="Ø"/>
            </a:pPr>
            <a:endParaRPr lang="en-US" sz="3000" dirty="0"/>
          </a:p>
          <a:p>
            <a:pPr marL="914400" lvl="1" indent="-452438" rtl="0">
              <a:spcBef>
                <a:spcPts val="0"/>
              </a:spcBef>
              <a:buSzPct val="100000"/>
              <a:buNone/>
            </a:pPr>
            <a:endParaRPr lang="en-US" sz="3000" dirty="0"/>
          </a:p>
        </p:txBody>
      </p:sp>
      <p:pic>
        <p:nvPicPr>
          <p:cNvPr id="1026" name="Picture 2" descr="http://www.tbatires.com/Content/Images/uploaded/batteries/duracel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88" y="3975657"/>
            <a:ext cx="2881423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365" y="3382118"/>
            <a:ext cx="217170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Electronic Components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0" lvl="1" indent="0">
              <a:lnSpc>
                <a:spcPct val="100000"/>
              </a:lnSpc>
              <a:spcBef>
                <a:spcPts val="0"/>
              </a:spcBef>
              <a:buSzPct val="87500"/>
              <a:buNone/>
            </a:pPr>
            <a:r>
              <a:rPr lang="en-US" sz="3600" b="1" dirty="0"/>
              <a:t>Resistors</a:t>
            </a:r>
            <a:r>
              <a:rPr lang="en-US" sz="3600" dirty="0"/>
              <a:t>: components that reduce the amount of current flowing through a circuit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Convert the current to thermal energy 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Can be used to control voltages and currents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Color-coded with their resistance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Not polarized</a:t>
            </a:r>
          </a:p>
        </p:txBody>
      </p:sp>
      <p:pic>
        <p:nvPicPr>
          <p:cNvPr id="4" name="Shape 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3776" y="2011010"/>
            <a:ext cx="2200394" cy="147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tesla-institute.com/images/art_001/resistors_01_electronic-components_TESLA_Instit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1" y="4013385"/>
            <a:ext cx="2282984" cy="17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5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Electronic Components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 rtl="0">
              <a:spcBef>
                <a:spcPts val="0"/>
              </a:spcBef>
              <a:buNone/>
            </a:pPr>
            <a:r>
              <a:rPr lang="en-US" b="1" dirty="0"/>
              <a:t>Capacitors: </a:t>
            </a:r>
            <a:r>
              <a:rPr lang="en-US" dirty="0"/>
              <a:t>store energy in an electrical field and</a:t>
            </a:r>
          </a:p>
          <a:p>
            <a:pPr marL="914400" lvl="0" indent="-452438" rtl="0">
              <a:spcBef>
                <a:spcPts val="0"/>
              </a:spcBef>
              <a:buNone/>
            </a:pPr>
            <a:r>
              <a:rPr lang="en-US" dirty="0"/>
              <a:t>dissipate it at a later time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Capacitance: measure of how much charge a capacitor can store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Measured in Farads (F)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Consistent voltage released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Can be polarized</a:t>
            </a:r>
          </a:p>
          <a:p>
            <a:pPr marL="914400" lvl="0" indent="-452438" rtl="0">
              <a:spcBef>
                <a:spcPts val="0"/>
              </a:spcBef>
              <a:buNone/>
            </a:pPr>
            <a:endParaRPr sz="2800" dirty="0"/>
          </a:p>
          <a:p>
            <a:pPr marL="914400" lvl="0" indent="-452438">
              <a:spcBef>
                <a:spcPts val="0"/>
              </a:spcBef>
              <a:buNone/>
            </a:pPr>
            <a:endParaRPr i="1" dirty="0"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594" y="4486922"/>
            <a:ext cx="2343122" cy="136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:capacit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86" y="3976786"/>
            <a:ext cx="2052119" cy="23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pacitorguide.com/wp-content/uploads/ceramic-capacito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01" y="4211963"/>
            <a:ext cx="2311243" cy="19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7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Electronic Components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0" y="914399"/>
            <a:ext cx="121920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243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Inductors:</a:t>
            </a:r>
            <a:r>
              <a:rPr lang="en-US" b="1" i="1" dirty="0"/>
              <a:t> </a:t>
            </a:r>
            <a:r>
              <a:rPr lang="en-US" dirty="0"/>
              <a:t>store energy in a magnetic field and then</a:t>
            </a:r>
          </a:p>
          <a:p>
            <a:pPr marL="914400" lvl="0" indent="-45243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dissipate it at a later time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Inductance: measure of how much energy an inductor can store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Measured in </a:t>
            </a:r>
            <a:r>
              <a:rPr lang="en-US" sz="2800" dirty="0" err="1"/>
              <a:t>Henries</a:t>
            </a:r>
            <a:r>
              <a:rPr lang="en-US" sz="2800" dirty="0"/>
              <a:t> (H)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Consistent current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Not polarized </a:t>
            </a:r>
          </a:p>
          <a:p>
            <a:pPr marL="914400" lvl="0" indent="-452438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2050" name="Picture 2" descr="Image:indu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77" y="4766422"/>
            <a:ext cx="2747281" cy="13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1362</Words>
  <Application>Microsoft Office PowerPoint</Application>
  <PresentationFormat>Widescreen</PresentationFormat>
  <Paragraphs>251</Paragraphs>
  <Slides>44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Wingdings</vt:lpstr>
      <vt:lpstr>EG template</vt:lpstr>
      <vt:lpstr>Prototyping with Microcontrollers  and Sensors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Lab 3 Prototyping with Microcontrollers  and Sensors  </dc:title>
  <cp:lastModifiedBy>General Engineering</cp:lastModifiedBy>
  <cp:revision>52</cp:revision>
  <dcterms:modified xsi:type="dcterms:W3CDTF">2017-09-17T21:08:34Z</dcterms:modified>
</cp:coreProperties>
</file>