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75" r:id="rId3"/>
    <p:sldId id="258" r:id="rId4"/>
    <p:sldId id="259" r:id="rId5"/>
    <p:sldId id="260" r:id="rId6"/>
    <p:sldId id="27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CFA24-62DA-494E-9F46-E897CD6F97A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70E09-048D-4ED0-BE76-E63FE115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9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reference, the slide number at the top of the slide is size 18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0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3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2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9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7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4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2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624C-F63E-454D-A29D-D55D21B26F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6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675" y="1390456"/>
            <a:ext cx="1235135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itchFamily="50" charset="0"/>
              </a:rPr>
              <a:t>HOW TO GIVE A</a:t>
            </a:r>
            <a:br>
              <a:rPr lang="en-US" sz="5400" dirty="0" smtClean="0">
                <a:latin typeface="Gotham Medium" pitchFamily="50" charset="0"/>
              </a:rPr>
            </a:br>
            <a:r>
              <a:rPr lang="en-US" sz="5400" dirty="0" smtClean="0">
                <a:latin typeface="Gotham Medium" pitchFamily="50" charset="0"/>
              </a:rPr>
              <a:t>RECITATION PRESENTATION</a:t>
            </a:r>
            <a:endParaRPr lang="en-US" sz="5400" dirty="0">
              <a:latin typeface="Gotham Medium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</a:t>
            </a:r>
            <a:r>
              <a:rPr lang="en-US" dirty="0" smtClean="0">
                <a:latin typeface="Proxima Nova Rg" panose="02000506030000020004" pitchFamily="2" charset="0"/>
              </a:rPr>
              <a:t>1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0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MATERIALS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2339" y="1611664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“Materials”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Only list materials used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competition cost tables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need to read aloud during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1771695" y="5656306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6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Materials sample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FD3936-C080-8F40-B1F1-3B2DAD1AC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6" y="1974748"/>
            <a:ext cx="5791155" cy="3619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8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PROCEDURE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561" y="2095095"/>
            <a:ext cx="523624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“Procedure”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Steps followed in lab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Flowcharts or bullets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Two slide maximum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Pictures of equipment (optional)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7432648" y="5641136"/>
            <a:ext cx="2959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7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Procedure sample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98E3BC-15CF-4444-900B-691636C96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00" y="1771762"/>
            <a:ext cx="5997784" cy="3748615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0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359" y="647085"/>
            <a:ext cx="11335285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DATA/OBSERVATIONS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7428" y="1416927"/>
            <a:ext cx="5849266" cy="3403559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“Data/Observations”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What you saw and recorded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Pictures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Tables (title)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Graphs (title &amp; labels)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1214779" y="5653081"/>
            <a:ext cx="380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8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Data/Observations sample</a:t>
            </a: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3AF7C286-5876-8842-BB13-9CCD934EFC52}"/>
              </a:ext>
            </a:extLst>
          </p:cNvPr>
          <p:cNvSpPr/>
          <p:nvPr/>
        </p:nvSpPr>
        <p:spPr>
          <a:xfrm rot="20911413">
            <a:off x="8767367" y="4056724"/>
            <a:ext cx="3408482" cy="2166107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All media must have captions!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5E4769-C62F-554C-B7E6-78ECA3222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" y="1958832"/>
            <a:ext cx="5744885" cy="3590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7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796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RESULTS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416" y="1705928"/>
            <a:ext cx="5462950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“Results”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Show sample calculations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Compare results to expectations &amp; other groups design’s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Refer to data to support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74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7513025" y="5656654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9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Results sample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B5FD612-9DB7-8E45-B5EF-C5D8A9316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65" y="1839321"/>
            <a:ext cx="5927219" cy="3704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5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CONCLUSION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2339" y="1931972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“Conclusion”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Was experiment successful?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Objectives achieved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Place in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Improvements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1771695" y="5656306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 smtClean="0">
                <a:latin typeface="Proxima Nova Rg" panose="02000506030000020004" pitchFamily="2" charset="0"/>
              </a:rPr>
              <a:t>10: </a:t>
            </a:r>
            <a:r>
              <a:rPr lang="en-US" dirty="0">
                <a:latin typeface="Proxima Nova Rg" panose="02000506030000020004" pitchFamily="2" charset="0"/>
              </a:rPr>
              <a:t>Conclusion sample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A38B34-B1D4-804B-A1E8-A10D360FE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2" y="1903006"/>
            <a:ext cx="5747658" cy="3592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23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Classroom">
            <a:extLst>
              <a:ext uri="{FF2B5EF4-FFF2-40B4-BE49-F238E27FC236}">
                <a16:creationId xmlns:a16="http://schemas.microsoft.com/office/drawing/2014/main" xmlns="" id="{B84FB417-15FC-D640-BDC5-A20117B1C1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461" y="1815391"/>
            <a:ext cx="3975026" cy="3975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844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VISUAL DELIVERY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9231" y="1957071"/>
            <a:ext cx="6086163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full sentences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Include images from labs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hand-drawn lab notes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Consistent fonts and text sizes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serif fonts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18-point font minimum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numbers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Don’t crowd slides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07AF8B-1143-C149-B363-8192C0579063}"/>
              </a:ext>
            </a:extLst>
          </p:cNvPr>
          <p:cNvSpPr/>
          <p:nvPr/>
        </p:nvSpPr>
        <p:spPr>
          <a:xfrm>
            <a:off x="697576" y="2889822"/>
            <a:ext cx="50659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atin typeface="Proxima Nova Lt" panose="02000506030000020004" pitchFamily="2" charset="77"/>
              </a:rPr>
              <a:t>PROFESSIONAL &amp; READABLE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roxima Nova Lt" panose="02000506030000020004" pitchFamily="2" charset="77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0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398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VISUAL DELIVERY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98" y="1730831"/>
            <a:ext cx="6911411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Use figures and images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e.g. Figure 12 explains photosynthesis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Captions with every image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Main points on slides only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Elaborate your points verbally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X by X Rule (X = 3, 4, 5, 6, or 7)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e.g. 5 lines per slide, 5 words per 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E9BCAA6-223D-F642-B377-6014A2F34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12" y="1730831"/>
            <a:ext cx="3610335" cy="3617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BE3E5D1-0A55-5649-98AF-3BAD501A83B4}"/>
              </a:ext>
            </a:extLst>
          </p:cNvPr>
          <p:cNvSpPr/>
          <p:nvPr/>
        </p:nvSpPr>
        <p:spPr>
          <a:xfrm>
            <a:off x="6585679" y="54481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 smtClean="0">
                <a:latin typeface="Proxima Nova Rg" panose="02000506030000020004" pitchFamily="2" charset="0"/>
              </a:rPr>
              <a:t>11: </a:t>
            </a:r>
            <a:r>
              <a:rPr lang="en-US" dirty="0">
                <a:latin typeface="Proxima Nova Rg" panose="02000506030000020004" pitchFamily="2" charset="0"/>
              </a:rPr>
              <a:t>Photosynthesis diagram </a:t>
            </a:r>
            <a:r>
              <a:rPr lang="en-US" dirty="0" smtClean="0">
                <a:latin typeface="Proxima Nova Rg" panose="02000506030000020004" pitchFamily="2" charset="0"/>
              </a:rPr>
              <a:t/>
            </a:r>
            <a:br>
              <a:rPr lang="en-US" dirty="0" smtClean="0">
                <a:latin typeface="Proxima Nova Rg" panose="02000506030000020004" pitchFamily="2" charset="0"/>
              </a:rPr>
            </a:br>
            <a:r>
              <a:rPr lang="en-US" dirty="0" smtClean="0">
                <a:latin typeface="Proxima Nova Rg" panose="02000506030000020004" pitchFamily="2" charset="0"/>
              </a:rPr>
              <a:t>courtesy of </a:t>
            </a:r>
            <a:r>
              <a:rPr lang="en-US" dirty="0" err="1">
                <a:latin typeface="Proxima Nova Rg" panose="02000506030000020004" pitchFamily="2" charset="0"/>
              </a:rPr>
              <a:t>VectorStock</a:t>
            </a:r>
            <a:r>
              <a:rPr lang="en-US" dirty="0">
                <a:latin typeface="Proxima Nova Rg" panose="02000506030000020004" pitchFamily="2" charset="0"/>
              </a:rPr>
              <a:t> 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71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54999F1-1667-0B45-9101-8D9941B71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1857604"/>
            <a:ext cx="5615478" cy="3743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061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PHYSICAL DELIVERY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6562" y="1957071"/>
            <a:ext cx="5558481" cy="3917892"/>
          </a:xfrm>
        </p:spPr>
        <p:txBody>
          <a:bodyPr anchor="ctr">
            <a:normAutofit fontScale="85000" lnSpcReduction="10000"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Speak loudly and slowly 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Face the audience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Eye contact with audience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Utilize a laser pointer where appropriate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Mistakes happen!</a:t>
            </a:r>
          </a:p>
          <a:p>
            <a:pPr marL="800100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Stay calm and keep presenting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EF2B6FE-A3BD-4A49-A0CB-91D9FE70B376}"/>
              </a:ext>
            </a:extLst>
          </p:cNvPr>
          <p:cNvSpPr/>
          <p:nvPr/>
        </p:nvSpPr>
        <p:spPr>
          <a:xfrm>
            <a:off x="753402" y="57112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 smtClean="0">
                <a:latin typeface="Proxima Nova Rg" panose="02000506030000020004" pitchFamily="2" charset="0"/>
              </a:rPr>
              <a:t>12: </a:t>
            </a:r>
            <a:r>
              <a:rPr lang="en-US" dirty="0">
                <a:latin typeface="Proxima Nova Rg" panose="02000506030000020004" pitchFamily="2" charset="0"/>
              </a:rPr>
              <a:t>Presentation delivery courtesy of NBC  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2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369" y="653515"/>
            <a:ext cx="11358262" cy="965147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Gotham Medium" pitchFamily="50" charset="0"/>
              </a:rPr>
              <a:t>CLASSROOM PREPARATION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369" y="1338925"/>
            <a:ext cx="10157024" cy="2619893"/>
          </a:xfrm>
        </p:spPr>
        <p:txBody>
          <a:bodyPr anchor="ctr">
            <a:normAutofit fontScale="92500"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3000" dirty="0">
                <a:solidFill>
                  <a:srgbClr val="57068C"/>
                </a:solidFill>
                <a:latin typeface="Proxima Nova Lt" panose="02000506030000020004" pitchFamily="2" charset="77"/>
              </a:rPr>
              <a:t>Preparation: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Technical difficulties do happen!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Bring extra copy of presentation on </a:t>
            </a:r>
            <a:r>
              <a:rPr lang="en-US" sz="3000" dirty="0" err="1">
                <a:latin typeface="Proxima Nova Rg" panose="02000506030000020004" pitchFamily="2" charset="0"/>
              </a:rPr>
              <a:t>thumbdrive</a:t>
            </a:r>
            <a:r>
              <a:rPr lang="en-US" sz="3000" dirty="0">
                <a:latin typeface="Proxima Nova Rg" panose="02000506030000020004" pitchFamily="2" charset="0"/>
              </a:rPr>
              <a:t> or laptop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Be prepared to present without slideshow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CF0CCAA0-C109-C348-93C7-BFC254FF3E47}"/>
              </a:ext>
            </a:extLst>
          </p:cNvPr>
          <p:cNvSpPr txBox="1">
            <a:spLocks/>
          </p:cNvSpPr>
          <p:nvPr/>
        </p:nvSpPr>
        <p:spPr>
          <a:xfrm>
            <a:off x="544369" y="3336157"/>
            <a:ext cx="9370490" cy="2619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57068C"/>
                </a:solidFill>
                <a:latin typeface="Proxima Nova Lt" panose="02000506030000020004" pitchFamily="2" charset="77"/>
              </a:rPr>
              <a:t>Classroom etiquette: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laptop/cellphone/technology use in class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Give presenter your full attention</a:t>
            </a:r>
          </a:p>
          <a:p>
            <a:pPr marL="1257300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rehearsal during class time</a:t>
            </a: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30A10AA9-5E83-A24B-8B65-102DABA93E9A}"/>
              </a:ext>
            </a:extLst>
          </p:cNvPr>
          <p:cNvSpPr/>
          <p:nvPr/>
        </p:nvSpPr>
        <p:spPr>
          <a:xfrm rot="20911413">
            <a:off x="8860258" y="2933752"/>
            <a:ext cx="3189263" cy="324051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Rg" panose="02000506030000020004" pitchFamily="2" charset="0"/>
              </a:rPr>
              <a:t>Etiquette infractions result in loss of points 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1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7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626174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Lab Presentation Overview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Presentation </a:t>
            </a:r>
            <a:r>
              <a:rPr lang="en-US" dirty="0">
                <a:latin typeface="Proxima Nova Rg" panose="02000506030000020004" pitchFamily="2" charset="0"/>
              </a:rPr>
              <a:t>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Visual Delivery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Physical Delivery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Classroom Preparation 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90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B955AF8-7903-4F2D-AF39-625F23BCB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9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156" y="631669"/>
            <a:ext cx="11723687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50" charset="0"/>
              </a:rPr>
              <a:t>LAB PRESENTATION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698780"/>
            <a:ext cx="10160000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Timed five-minute presentation on labs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Post-presentation feedback from Professor, WC, and TA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Listen &amp; learn: penalty for redundant feedback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Graded on visual and verbal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0478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6" y="63528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PRESENTATION FORMAT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315" y="2535501"/>
            <a:ext cx="9835485" cy="3362330"/>
          </a:xfrm>
        </p:spPr>
        <p:txBody>
          <a:bodyPr numCol="2" anchor="ctr">
            <a:normAutofit fontScale="92500" lnSpcReduction="10000"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Title 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smtClean="0">
                <a:latin typeface="Proxima Nova Rg" panose="02000506030000020004" pitchFamily="2" charset="0"/>
              </a:rPr>
              <a:t>Agenda</a:t>
            </a:r>
            <a:endParaRPr lang="en-US" sz="3000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Experimental Objective 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Introduction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Data/Observations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Results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Conclusion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Title </a:t>
            </a:r>
          </a:p>
          <a:p>
            <a:pPr algn="l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F522D9-7A12-BA4A-9849-B4C75C6431E4}"/>
              </a:ext>
            </a:extLst>
          </p:cNvPr>
          <p:cNvSpPr/>
          <p:nvPr/>
        </p:nvSpPr>
        <p:spPr>
          <a:xfrm>
            <a:off x="1875131" y="1600431"/>
            <a:ext cx="8441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7068C"/>
                </a:solidFill>
                <a:latin typeface="Proxima Nova Rg" panose="02000506030000020004" pitchFamily="2" charset="0"/>
              </a:rPr>
              <a:t>Consistent format and order for all lab presentations: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xmlns="" id="{35EB8184-2856-9745-AFE0-A311F7B035CD}"/>
              </a:ext>
            </a:extLst>
          </p:cNvPr>
          <p:cNvSpPr/>
          <p:nvPr/>
        </p:nvSpPr>
        <p:spPr>
          <a:xfrm rot="20911413">
            <a:off x="8939321" y="3495749"/>
            <a:ext cx="3116186" cy="252185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Rg" panose="02000506030000020004" pitchFamily="2" charset="0"/>
              </a:rPr>
              <a:t>ALWAYS use this order!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3874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277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15616"/>
            <a:ext cx="6332716" cy="3917892"/>
          </a:xfrm>
        </p:spPr>
        <p:txBody>
          <a:bodyPr anchor="ctr">
            <a:normAutofit lnSpcReduction="10000"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Lab number and title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Course number and section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Date of experiment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Date of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Team members’ names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Alphabetical by last name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Repeat title slide at end of presentation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69C2634-17EE-A14A-A2D6-95395A393010}"/>
              </a:ext>
            </a:extLst>
          </p:cNvPr>
          <p:cNvSpPr/>
          <p:nvPr/>
        </p:nvSpPr>
        <p:spPr>
          <a:xfrm>
            <a:off x="7432436" y="537846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1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Sample title slide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5E24EC-564F-3642-BA16-F6AB5A6B2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8206"/>
            <a:ext cx="5521730" cy="345108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981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itchFamily="50" charset="0"/>
              </a:rPr>
              <a:t>OVERVIEW </a:t>
            </a:r>
            <a:r>
              <a:rPr lang="en-US" sz="5400" dirty="0">
                <a:latin typeface="Gotham Medium" pitchFamily="50" charset="0"/>
              </a:rPr>
              <a:t>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634" y="1855154"/>
            <a:ext cx="5744886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</a:t>
            </a:r>
            <a:r>
              <a:rPr lang="en-US" sz="2800" dirty="0" smtClean="0">
                <a:latin typeface="Proxima Nova Rg" panose="02000506030000020004" pitchFamily="2" charset="0"/>
              </a:rPr>
              <a:t>“Overview”</a:t>
            </a:r>
            <a:endParaRPr lang="en-US" sz="2800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need to read slide aloud during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Same agenda slide/order for all presentations!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BFA0B2-6F89-354D-BC42-BAD4604F35D5}"/>
              </a:ext>
            </a:extLst>
          </p:cNvPr>
          <p:cNvSpPr/>
          <p:nvPr/>
        </p:nvSpPr>
        <p:spPr>
          <a:xfrm>
            <a:off x="1572303" y="5487366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2</a:t>
            </a:r>
            <a:r>
              <a:rPr lang="en-US" dirty="0" smtClean="0">
                <a:latin typeface="Proxima Nova Rg" panose="02000506030000020004" pitchFamily="2" charset="0"/>
              </a:rPr>
              <a:t>:  </a:t>
            </a:r>
            <a:r>
              <a:rPr lang="en-US" dirty="0" smtClean="0">
                <a:latin typeface="Proxima Nova Rg" panose="02000506030000020004" pitchFamily="2" charset="0"/>
              </a:rPr>
              <a:t>Overview </a:t>
            </a:r>
            <a:r>
              <a:rPr lang="en-US" dirty="0">
                <a:latin typeface="Proxima Nova Rg" panose="02000506030000020004" pitchFamily="2" charset="0"/>
              </a:rPr>
              <a:t>slide sample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4" y="1855154"/>
            <a:ext cx="5744886" cy="35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2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9" y="647998"/>
            <a:ext cx="11476802" cy="965147"/>
          </a:xfrm>
        </p:spPr>
        <p:txBody>
          <a:bodyPr>
            <a:noAutofit/>
          </a:bodyPr>
          <a:lstStyle/>
          <a:p>
            <a:r>
              <a:rPr lang="en-US" sz="5000" dirty="0">
                <a:latin typeface="Gotham Medium" pitchFamily="50" charset="0"/>
              </a:rPr>
              <a:t>EXPERIMENTAL OBJECTIVE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082" y="1778380"/>
            <a:ext cx="574488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“Experimental Objective”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Scientific principles/objectives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learning objectives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Specify if experiment is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6787882" y="5563548"/>
            <a:ext cx="429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3</a:t>
            </a:r>
            <a:r>
              <a:rPr lang="en-US" dirty="0" smtClean="0">
                <a:latin typeface="Proxima Nova Rg" panose="02000506030000020004" pitchFamily="2" charset="0"/>
              </a:rPr>
              <a:t>:  </a:t>
            </a:r>
            <a:r>
              <a:rPr lang="en-US" dirty="0">
                <a:latin typeface="Proxima Nova Rg" panose="02000506030000020004" pitchFamily="2" charset="0"/>
              </a:rPr>
              <a:t>Experimental objective sample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A7D987E-A0EA-FB43-AECF-8A619934E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25" y="1942049"/>
            <a:ext cx="5744886" cy="3590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2367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2339" y="2249768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“Introduction”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Relevance &amp; real-life   applications of topics in lab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Importance of topics in engineering</a:t>
            </a:r>
          </a:p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1771695" y="5656306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4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Introduction sample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417C5D6-916B-874E-8581-E4C402189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3" y="1929504"/>
            <a:ext cx="5849266" cy="36557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9147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9515" y="631669"/>
            <a:ext cx="12511030" cy="9651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otham Medium" pitchFamily="50" charset="0"/>
              </a:rPr>
              <a:t>BACKGROUND </a:t>
            </a:r>
            <a:r>
              <a:rPr lang="en-US" sz="4800" dirty="0" smtClean="0">
                <a:latin typeface="Gotham Medium" pitchFamily="50" charset="0"/>
              </a:rPr>
              <a:t>INFORMATION </a:t>
            </a:r>
            <a:r>
              <a:rPr lang="en-US" sz="4800" dirty="0">
                <a:latin typeface="Gotham Medium" pitchFamily="50" charset="0"/>
              </a:rPr>
              <a:t>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80" y="1769744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“Background Information”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Scientific background: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Main concepts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Theories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Equations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Competition rules &amp; ratios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0E341-80F1-4A45-AF1B-AEB4D1151528}"/>
              </a:ext>
            </a:extLst>
          </p:cNvPr>
          <p:cNvSpPr/>
          <p:nvPr/>
        </p:nvSpPr>
        <p:spPr>
          <a:xfrm>
            <a:off x="7133164" y="5649805"/>
            <a:ext cx="356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 smtClean="0">
                <a:latin typeface="Proxima Nova Rg" panose="02000506030000020004" pitchFamily="2" charset="0"/>
              </a:rPr>
              <a:t>5: </a:t>
            </a:r>
            <a:r>
              <a:rPr lang="en-US" dirty="0">
                <a:latin typeface="Proxima Nova Rg" panose="02000506030000020004" pitchFamily="2" charset="0"/>
              </a:rPr>
              <a:t>Background info sample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7F155C-BA5C-D742-82DC-D256CF95E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105482"/>
            <a:ext cx="5689419" cy="3555887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34863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573</Words>
  <Application>Microsoft Office PowerPoint</Application>
  <PresentationFormat>Widescreen</PresentationFormat>
  <Paragraphs>155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HOW TO GIVE A RECITATION PRESENTATION</vt:lpstr>
      <vt:lpstr>AGENDA</vt:lpstr>
      <vt:lpstr>LAB PRESENTATION OVERVIEW</vt:lpstr>
      <vt:lpstr>PRESENTATION FORMAT</vt:lpstr>
      <vt:lpstr>TITLE SLIDE</vt:lpstr>
      <vt:lpstr>OVERVIEW SLIDE</vt:lpstr>
      <vt:lpstr>EXPERIMENTAL OBJECTIVE SLIDE</vt:lpstr>
      <vt:lpstr>INTRODUCTION SLIDE</vt:lpstr>
      <vt:lpstr>BACKGROUND INFORMATION SLIDES</vt:lpstr>
      <vt:lpstr>MATERIALS SLIDE</vt:lpstr>
      <vt:lpstr>PROCEDURE SLIDES</vt:lpstr>
      <vt:lpstr>DATA/OBSERVATIONS SLIDES</vt:lpstr>
      <vt:lpstr>RESULTS SLIDE</vt:lpstr>
      <vt:lpstr>CONCLUSION SLIDE</vt:lpstr>
      <vt:lpstr>VISUAL DELIVERY</vt:lpstr>
      <vt:lpstr>VISUAL DELIVERY</vt:lpstr>
      <vt:lpstr>PHYSICAL DELIVERY</vt:lpstr>
      <vt:lpstr>CLASSROOM PREPARATION</vt:lpstr>
      <vt:lpstr>QUESTIONS?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RECITATION PRESENTATION</dc:title>
  <dc:creator>Diya Mulay</dc:creator>
  <cp:lastModifiedBy>Admin</cp:lastModifiedBy>
  <cp:revision>6</cp:revision>
  <dcterms:created xsi:type="dcterms:W3CDTF">2020-08-26T08:47:05Z</dcterms:created>
  <dcterms:modified xsi:type="dcterms:W3CDTF">2020-09-13T11:53:42Z</dcterms:modified>
</cp:coreProperties>
</file>