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2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94676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E26EF-EF46-7B4D-8996-97964516A35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A1904-A7D6-E640-B92A-952DC3A56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8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1844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6199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258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9446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574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5289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69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854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9995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1240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4442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5020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3409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2557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9707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0602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38892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8931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3894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07114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4539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8133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55887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1872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8174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3749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7752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0546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5444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015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6405563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400">
              <a:solidFill>
                <a:prstClr val="white"/>
              </a:solidFill>
              <a:latin typeface="+mn-lt"/>
              <a:ea typeface="MS PGothic" pitchFamily="34" charset="-128"/>
            </a:endParaRPr>
          </a:p>
        </p:txBody>
      </p:sp>
      <p:pic>
        <p:nvPicPr>
          <p:cNvPr id="6" name="Picture 10" descr="C:\Users\Rondell\Desktop\Benchmark A\EG newlogo v4 2048x78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" t="16377" r="6139" b="16362"/>
          <a:stretch>
            <a:fillRect/>
          </a:stretch>
        </p:blipFill>
        <p:spPr bwMode="auto">
          <a:xfrm>
            <a:off x="11320463" y="6516688"/>
            <a:ext cx="773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516688"/>
            <a:ext cx="14636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 rtlCol="0">
            <a:normAutofit/>
          </a:bodyPr>
          <a:lstStyle/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 dirty="0"/>
          </a:p>
        </p:txBody>
      </p:sp>
      <p:sp>
        <p:nvSpPr>
          <p:cNvPr id="17" name="Title 15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725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400" dirty="0">
                <a:solidFill>
                  <a:prstClr val="white"/>
                </a:solidFill>
                <a:latin typeface="+mn-lt"/>
                <a:ea typeface="MS PGothic" pitchFamily="34" charset="-128"/>
              </a:endParaRPr>
            </a:p>
          </p:txBody>
        </p:sp>
        <p:pic>
          <p:nvPicPr>
            <p:cNvPr id="7" name="Picture 10" descr="C:\Users\Rondell\Desktop\Benchmark A\EG newlogo v4 2048x789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1" t="16377" r="6139" b="16362"/>
            <a:stretch>
              <a:fillRect/>
            </a:stretch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0" y="6405563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400">
              <a:solidFill>
                <a:prstClr val="white"/>
              </a:solidFill>
              <a:latin typeface="+mn-lt"/>
              <a:ea typeface="MS PGothic" pitchFamily="34" charset="-128"/>
            </a:endParaRPr>
          </a:p>
        </p:txBody>
      </p:sp>
      <p:pic>
        <p:nvPicPr>
          <p:cNvPr id="10" name="Picture 20" descr="C:\Users\Rondell\Desktop\Benchmark A\EG newlogo v4 2048x78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" t="16377" r="6139" b="16362"/>
          <a:stretch>
            <a:fillRect/>
          </a:stretch>
        </p:blipFill>
        <p:spPr bwMode="auto">
          <a:xfrm>
            <a:off x="11320463" y="6516688"/>
            <a:ext cx="773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516688"/>
            <a:ext cx="14636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单击此处编辑母版文本样式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169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en-US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A75E3849-0A1E-5D45-8671-F7D6AB3CC31D}" type="datetimeFigureOut">
              <a:rPr lang="en-US" altLang="zh-CN"/>
              <a:pPr/>
              <a:t>4/9/2018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EB42191-9763-0844-AFCA-5376D82CB3E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宋体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宋体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宋体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宋体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宋体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+mn-lt"/>
          <a:ea typeface="宋体" charset="-122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宋体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+mn-lt"/>
          <a:ea typeface="宋体" charset="-122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宋体" charset="-122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宋体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tiIaRwZ524twlM&amp;tbnid=bEfRsTk4-wF-zM:&amp;ved=0CAUQjRw&amp;url=http://www.downloadclipart.net/download/1616/flame-design-svg&amp;ei=vC4aU-7iK8Sb1AH4_IDYBw&amp;bvm=bv.62578216,d.dmQ&amp;psig=AFQjCNFYw9Sctryd1gIc2UZKY_dBEcd5lw&amp;ust=139431122538314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12192000" cy="31956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 Transfer &amp; Thermal Insulation</a:t>
            </a:r>
          </a:p>
        </p:txBody>
      </p:sp>
      <p:pic>
        <p:nvPicPr>
          <p:cNvPr id="34" name="Shape 34" descr="https://encrypted-tbn1.gstatic.com/images?q=tbn:ANd9GcT_7A9lmyFjhCWijtZTPkiEtmXDJdkeNLAoKsDqL_1WVKVAMj1N2A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2525" y="3214688"/>
            <a:ext cx="2281836" cy="2987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0391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 of Conduction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2449513" y="3441700"/>
            <a:ext cx="7326312" cy="2468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Atoms are heated and begin to vibrate</a:t>
            </a:r>
          </a:p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Vibrating atoms hit adjacent atoms, increasing temperature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Heat travels atom to atom up to the end of the rod</a:t>
            </a:r>
          </a:p>
        </p:txBody>
      </p:sp>
      <p:pic>
        <p:nvPicPr>
          <p:cNvPr id="131" name="Shape 131" descr="condcu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3050" y="1235075"/>
            <a:ext cx="4047201" cy="2134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954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Convection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2498725" y="1235075"/>
            <a:ext cx="7326313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47675" marR="0" lvl="0" indent="-6000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7675" marR="0" lvl="0" indent="-447675" algn="l" rtl="0">
              <a:spcBef>
                <a:spcPts val="480"/>
              </a:spcBef>
              <a:spcAft>
                <a:spcPts val="0"/>
              </a:spcAft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349250" y="881063"/>
            <a:ext cx="5576888" cy="400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Heat transferred by mass transport of atoms</a:t>
            </a:r>
          </a:p>
          <a:p>
            <a:pPr marL="228600" marR="0" lvl="0" indent="-2286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Heat transfer between solid and fluid </a:t>
            </a:r>
          </a:p>
          <a:p>
            <a:pPr marL="685800" marR="0" lvl="1" indent="-2286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(liquid or gas)</a:t>
            </a:r>
          </a:p>
          <a:p>
            <a:pPr marL="228600" marR="0" lvl="0" indent="-2286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types of </a:t>
            </a:r>
            <a:r>
              <a:rPr lang="en-US" sz="24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convection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1838" y="1384300"/>
            <a:ext cx="2396586" cy="64773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/>
          <p:nvPr/>
        </p:nvSpPr>
        <p:spPr>
          <a:xfrm>
            <a:off x="1052513" y="4675188"/>
            <a:ext cx="2133600" cy="12954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Iron</a:t>
            </a:r>
          </a:p>
        </p:txBody>
      </p:sp>
      <p:sp>
        <p:nvSpPr>
          <p:cNvPr id="141" name="Shape 141" descr="Zig zag"/>
          <p:cNvSpPr/>
          <p:nvPr/>
        </p:nvSpPr>
        <p:spPr>
          <a:xfrm>
            <a:off x="2957513" y="4675188"/>
            <a:ext cx="1828800" cy="129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Water</a:t>
            </a:r>
          </a:p>
        </p:txBody>
      </p:sp>
      <p:grpSp>
        <p:nvGrpSpPr>
          <p:cNvPr id="142" name="Shape 142"/>
          <p:cNvGrpSpPr/>
          <p:nvPr/>
        </p:nvGrpSpPr>
        <p:grpSpPr>
          <a:xfrm>
            <a:off x="2652713" y="5208588"/>
            <a:ext cx="609600" cy="274637"/>
            <a:chOff x="2448" y="3408"/>
            <a:chExt cx="384" cy="384"/>
          </a:xfrm>
        </p:grpSpPr>
        <p:cxnSp>
          <p:nvCxnSpPr>
            <p:cNvPr id="143" name="Shape 143"/>
            <p:cNvCxnSpPr/>
            <p:nvPr/>
          </p:nvCxnSpPr>
          <p:spPr>
            <a:xfrm>
              <a:off x="2448" y="3408"/>
              <a:ext cx="384" cy="0"/>
            </a:xfrm>
            <a:prstGeom prst="straightConnector1">
              <a:avLst/>
            </a:prstGeom>
            <a:noFill/>
            <a:ln w="762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4" name="Shape 144"/>
            <p:cNvCxnSpPr/>
            <p:nvPr/>
          </p:nvCxnSpPr>
          <p:spPr>
            <a:xfrm>
              <a:off x="2448" y="3600"/>
              <a:ext cx="384" cy="0"/>
            </a:xfrm>
            <a:prstGeom prst="straightConnector1">
              <a:avLst/>
            </a:prstGeom>
            <a:noFill/>
            <a:ln w="762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5" name="Shape 145"/>
            <p:cNvCxnSpPr/>
            <p:nvPr/>
          </p:nvCxnSpPr>
          <p:spPr>
            <a:xfrm>
              <a:off x="2448" y="3792"/>
              <a:ext cx="384" cy="0"/>
            </a:xfrm>
            <a:prstGeom prst="straightConnector1">
              <a:avLst/>
            </a:prstGeom>
            <a:noFill/>
            <a:ln w="762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46" name="Shape 146"/>
          <p:cNvGrpSpPr/>
          <p:nvPr/>
        </p:nvGrpSpPr>
        <p:grpSpPr>
          <a:xfrm>
            <a:off x="6910388" y="2370138"/>
            <a:ext cx="3530600" cy="3400425"/>
            <a:chOff x="3072" y="2570"/>
            <a:chExt cx="2960" cy="1767"/>
          </a:xfrm>
        </p:grpSpPr>
        <p:sp>
          <p:nvSpPr>
            <p:cNvPr id="147" name="Shape 147"/>
            <p:cNvSpPr txBox="1"/>
            <p:nvPr/>
          </p:nvSpPr>
          <p:spPr>
            <a:xfrm>
              <a:off x="3072" y="3513"/>
              <a:ext cx="2496" cy="8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lang="en-US" sz="24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coefficient of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convection </a:t>
              </a:r>
            </a:p>
            <a:p>
              <a:pPr marL="0" marR="0" lvl="0" indent="0" algn="l" rtl="0">
                <a:lnSpc>
                  <a:spcPct val="75000"/>
                </a:lnSpc>
                <a:spcBef>
                  <a:spcPts val="120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lang="en-US" sz="24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 cross-sectional </a:t>
              </a:r>
              <a:r>
                <a:rPr lang="en-US" sz="24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area 	</a:t>
              </a:r>
            </a:p>
          </p:txBody>
        </p:sp>
        <p:sp>
          <p:nvSpPr>
            <p:cNvPr id="148" name="Shape 148"/>
            <p:cNvSpPr/>
            <p:nvPr/>
          </p:nvSpPr>
          <p:spPr>
            <a:xfrm>
              <a:off x="3072" y="2570"/>
              <a:ext cx="2960" cy="8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1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r>
                <a:rPr lang="en-US" sz="2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= Heat </a:t>
              </a:r>
              <a:r>
                <a:rPr lang="en-US" sz="2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transferred per 	unit time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endParaRPr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1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Δ </a:t>
              </a:r>
              <a:r>
                <a:rPr lang="en-US" sz="2400" b="0" i="1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-US" sz="2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= difference in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temperature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850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Types of Convection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665163" y="1057275"/>
            <a:ext cx="7078662" cy="41862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Natural Convection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Density of fluid changes with temperature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Fluids expand 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temperature 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rises and density decreases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Buoyant 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forces dominate  </a:t>
            </a: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Forced Convection or Advection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Fluid flow caused by a device or environment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heat transfer than natural convection 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Buoyancy has little effect on direction of flow</a:t>
            </a:r>
          </a:p>
        </p:txBody>
      </p:sp>
      <p:pic>
        <p:nvPicPr>
          <p:cNvPr id="155" name="Shape 155" descr="fig5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4700" y="1255713"/>
            <a:ext cx="2130503" cy="2130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 descr="fig5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5063" y="4278313"/>
            <a:ext cx="3543283" cy="1623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829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Examples of Natural Convection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596900" y="747713"/>
            <a:ext cx="5549900" cy="4903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Atoms move around and are heated by fire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Warm air rises 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(less dense)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Transfers energy to adjacent (air) molecules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Warm air cools, becomes more dense, and sinks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Process repeats</a:t>
            </a:r>
          </a:p>
        </p:txBody>
      </p:sp>
      <p:pic>
        <p:nvPicPr>
          <p:cNvPr id="163" name="Shape 163" descr="conv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0" y="1598613"/>
            <a:ext cx="5038697" cy="3766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425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Radiation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862013" y="1009650"/>
            <a:ext cx="5141912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exchanged between bodies in form of electromagnetic waves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travel through a 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vacuum (requires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medium)</a:t>
            </a: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2413" y="3492500"/>
            <a:ext cx="2759506" cy="62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/>
          <p:nvPr/>
        </p:nvSpPr>
        <p:spPr>
          <a:xfrm>
            <a:off x="1295400" y="4572000"/>
            <a:ext cx="96012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q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heat transferred per unit time   </a:t>
            </a:r>
            <a:r>
              <a:rPr lang="en-US" sz="20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000" b="0" i="1" u="none" strike="noStrike" cap="none" baseline="-25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surface temperature (absolute)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constant of emissivity             </a:t>
            </a:r>
            <a:r>
              <a:rPr lang="en-US" sz="20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000" b="0" i="1" u="none" strike="noStrike" cap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r>
              <a:rPr lang="en-US" sz="20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surrounding temperature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(absolute)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A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surface area 	                           </a:t>
            </a:r>
            <a:r>
              <a:rPr lang="en-US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Stefan-Boltzmann’s constant </a:t>
            </a:r>
          </a:p>
        </p:txBody>
      </p:sp>
      <p:pic>
        <p:nvPicPr>
          <p:cNvPr id="172" name="Shape 172" descr="Hot_metalwork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9538" y="960438"/>
            <a:ext cx="2918448" cy="2121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26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Thermal Insulation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1030288" y="1235075"/>
            <a:ext cx="7326312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Slows down heat transfer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Clothing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Walls of houses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Refrigerators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Thermos bottles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7138" y="1782763"/>
            <a:ext cx="3297634" cy="3387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20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Material Price List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1701800" y="1209675"/>
            <a:ext cx="8805863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Minimal design - ability to design an object that is both functional and economical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55662" marR="0" lvl="1" indent="-34766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Goal 1: Maximize functionality</a:t>
            </a:r>
          </a:p>
          <a:p>
            <a:pPr marL="855662" marR="0" lvl="0" indent="-34766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55662" marR="0" lvl="1" indent="-34766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Goal 2: Minimize cost </a:t>
            </a:r>
          </a:p>
        </p:txBody>
      </p:sp>
    </p:spTree>
    <p:extLst>
      <p:ext uri="{BB962C8B-B14F-4D97-AF65-F5344CB8AC3E}">
        <p14:creationId xmlns:p14="http://schemas.microsoft.com/office/powerpoint/2010/main" val="1463904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Materials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1170333" y="1145593"/>
            <a:ext cx="4510031" cy="49141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Foam chips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Plastic wrap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Tape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Aluminum foil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Cup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Styrofoam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Paper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Plastic cup lid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Boiled 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egg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Thermocouple and wire 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connectors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Thermal LabVIEW program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3813" y="4270375"/>
            <a:ext cx="2066098" cy="176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8788" y="4337050"/>
            <a:ext cx="2130425" cy="1722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091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Problem Statement</a:t>
            </a:r>
          </a:p>
        </p:txBody>
      </p:sp>
      <p:sp>
        <p:nvSpPr>
          <p:cNvPr id="199" name="Shape 199"/>
          <p:cNvSpPr/>
          <p:nvPr/>
        </p:nvSpPr>
        <p:spPr>
          <a:xfrm>
            <a:off x="979488" y="1760538"/>
            <a:ext cx="10250487" cy="33845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Design/construct insulating container to accept hot egg just removed from boiling water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Container should minimize heat loss from egg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minimal design concepts</a:t>
            </a:r>
          </a:p>
        </p:txBody>
      </p:sp>
    </p:spTree>
    <p:extLst>
      <p:ext uri="{BB962C8B-B14F-4D97-AF65-F5344CB8AC3E}">
        <p14:creationId xmlns:p14="http://schemas.microsoft.com/office/powerpoint/2010/main" val="311029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Materials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2349500" y="1209675"/>
            <a:ext cx="7510463" cy="45434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Large foam cup………………….………$0.50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Lid…………………………………………$0.25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Paper cup…………………….……….….$0.40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Styrofoam pieces.…………….………..  $0.05 / 6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Tape …………………………….….…… $0.10/ ft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Aluminum foil ……………………..……  $0.30/ ft</a:t>
            </a:r>
            <a:r>
              <a:rPr lang="en-US" sz="24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Plastic wrap   ………………….….……..$0.02 / ft</a:t>
            </a:r>
            <a:r>
              <a:rPr lang="en-US" sz="24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1005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1196975" y="898525"/>
            <a:ext cx="9734550" cy="4903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Objective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Materials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Procedure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Report / Presentation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1084105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Rules of the Competition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3571875" y="960438"/>
            <a:ext cx="7996148" cy="46180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container must be purchased</a:t>
            </a:r>
          </a:p>
          <a:p>
            <a:pPr marL="6096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materials must remain inside chosen container</a:t>
            </a:r>
          </a:p>
          <a:p>
            <a:pPr marL="6096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Container cannot be larger than largest cup provided</a:t>
            </a:r>
          </a:p>
          <a:p>
            <a:pPr marL="6096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external heat sources may be used</a:t>
            </a:r>
          </a:p>
          <a:p>
            <a:pPr marL="6096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recording data when container cover is closed and egg is inside</a:t>
            </a:r>
          </a:p>
          <a:p>
            <a:pPr marL="6096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Container may not be held or covered during temperature readings</a:t>
            </a:r>
          </a:p>
          <a:p>
            <a:pPr marL="6096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Egg may not be returned to water 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“restarts”)</a:t>
            </a:r>
          </a:p>
          <a:p>
            <a:pPr marL="6096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least one cup must be used</a:t>
            </a:r>
          </a:p>
          <a:p>
            <a:pPr marL="6096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Egg shell may not be cracked</a:t>
            </a:r>
          </a:p>
          <a:p>
            <a:pPr marL="6096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Container must remain on surface of testing area</a:t>
            </a:r>
          </a:p>
          <a:p>
            <a:pPr marL="6096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Thermocouple must only be taped to surface of egg shell</a:t>
            </a:r>
          </a:p>
        </p:txBody>
      </p:sp>
      <p:sp>
        <p:nvSpPr>
          <p:cNvPr id="212" name="Shape 212"/>
          <p:cNvSpPr/>
          <p:nvPr/>
        </p:nvSpPr>
        <p:spPr>
          <a:xfrm>
            <a:off x="573088" y="2185988"/>
            <a:ext cx="2265362" cy="2220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Design Specs.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Disqualifications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Declaration of winners</a:t>
            </a:r>
          </a:p>
        </p:txBody>
      </p:sp>
      <p:cxnSp>
        <p:nvCxnSpPr>
          <p:cNvPr id="213" name="Shape 213"/>
          <p:cNvCxnSpPr/>
          <p:nvPr/>
        </p:nvCxnSpPr>
        <p:spPr>
          <a:xfrm>
            <a:off x="2676525" y="1358900"/>
            <a:ext cx="0" cy="4186238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91659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Rules of Competition</a:t>
            </a:r>
          </a:p>
        </p:txBody>
      </p:sp>
      <p:sp>
        <p:nvSpPr>
          <p:cNvPr id="219" name="Shape 219"/>
          <p:cNvSpPr/>
          <p:nvPr/>
        </p:nvSpPr>
        <p:spPr>
          <a:xfrm>
            <a:off x="573088" y="2185988"/>
            <a:ext cx="2265362" cy="2220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Specs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Disqualifications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Declaration of winners</a:t>
            </a:r>
          </a:p>
        </p:txBody>
      </p:sp>
      <p:cxnSp>
        <p:nvCxnSpPr>
          <p:cNvPr id="220" name="Shape 220"/>
          <p:cNvCxnSpPr/>
          <p:nvPr/>
        </p:nvCxnSpPr>
        <p:spPr>
          <a:xfrm>
            <a:off x="2676525" y="1358900"/>
            <a:ext cx="0" cy="4186238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21" name="Shape 221"/>
          <p:cNvSpPr txBox="1"/>
          <p:nvPr/>
        </p:nvSpPr>
        <p:spPr>
          <a:xfrm>
            <a:off x="3241675" y="1208088"/>
            <a:ext cx="7839075" cy="4619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Disqualifications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occur when: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Any materials are outside the container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Container is held during testing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Any external heating source is used 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Testing not started within 30 seconds of receiving egg</a:t>
            </a:r>
          </a:p>
        </p:txBody>
      </p:sp>
    </p:spTree>
    <p:extLst>
      <p:ext uri="{BB962C8B-B14F-4D97-AF65-F5344CB8AC3E}">
        <p14:creationId xmlns:p14="http://schemas.microsoft.com/office/powerpoint/2010/main" val="1157959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Rules of Competition</a:t>
            </a:r>
          </a:p>
        </p:txBody>
      </p:sp>
      <p:sp>
        <p:nvSpPr>
          <p:cNvPr id="227" name="Shape 227"/>
          <p:cNvSpPr/>
          <p:nvPr/>
        </p:nvSpPr>
        <p:spPr>
          <a:xfrm>
            <a:off x="573088" y="2185988"/>
            <a:ext cx="2265362" cy="2220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Specs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Disqualifications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Declaration of winners</a:t>
            </a:r>
          </a:p>
        </p:txBody>
      </p:sp>
      <p:cxnSp>
        <p:nvCxnSpPr>
          <p:cNvPr id="228" name="Shape 228"/>
          <p:cNvCxnSpPr/>
          <p:nvPr/>
        </p:nvCxnSpPr>
        <p:spPr>
          <a:xfrm>
            <a:off x="2676525" y="1358900"/>
            <a:ext cx="0" cy="4186238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29" name="Shape 229"/>
          <p:cNvSpPr txBox="1"/>
          <p:nvPr/>
        </p:nvSpPr>
        <p:spPr>
          <a:xfrm>
            <a:off x="3348038" y="911225"/>
            <a:ext cx="8255000" cy="47672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IC = insulating capability of container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IC is slope of first 15 minutes of the heat loss plot 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200" b="0" i="0" u="none" strike="noStrike" cap="none" baseline="-250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2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is room temperature, T</a:t>
            </a:r>
            <a:r>
              <a:rPr lang="en-US" sz="2200" b="0" i="0" u="none" strike="noStrike" cap="none" baseline="-250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2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is final thermocouple temperature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Team with lowest </a:t>
            </a:r>
            <a:r>
              <a:rPr lang="en-US" sz="2200" b="1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2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inimal </a:t>
            </a:r>
            <a:r>
              <a:rPr lang="en-US" sz="2200" b="1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2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esign </a:t>
            </a:r>
            <a:r>
              <a:rPr lang="en-US" sz="2200" b="1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2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atio wins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Extra points for Recitation Presentation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Winning team +1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200" b="0" i="0" u="none" strike="noStrike" cap="none" baseline="300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2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place team +0.5 (4 or more teams)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200" b="0" i="0" u="none" strike="noStrike" cap="none" baseline="300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2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place team +0.2 (8 or more teams)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0163" y="2054078"/>
            <a:ext cx="2505506" cy="728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216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Procedure</a:t>
            </a:r>
          </a:p>
        </p:txBody>
      </p:sp>
      <p:sp>
        <p:nvSpPr>
          <p:cNvPr id="236" name="Shape 236"/>
          <p:cNvSpPr/>
          <p:nvPr/>
        </p:nvSpPr>
        <p:spPr>
          <a:xfrm>
            <a:off x="573088" y="2185988"/>
            <a:ext cx="2265362" cy="1758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Pre-Test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Post-Test</a:t>
            </a:r>
          </a:p>
        </p:txBody>
      </p:sp>
      <p:cxnSp>
        <p:nvCxnSpPr>
          <p:cNvPr id="237" name="Shape 237"/>
          <p:cNvCxnSpPr/>
          <p:nvPr/>
        </p:nvCxnSpPr>
        <p:spPr>
          <a:xfrm>
            <a:off x="2676525" y="1358900"/>
            <a:ext cx="0" cy="4186238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38" name="Shape 238"/>
          <p:cNvSpPr txBox="1"/>
          <p:nvPr/>
        </p:nvSpPr>
        <p:spPr>
          <a:xfrm>
            <a:off x="3684588" y="785813"/>
            <a:ext cx="8143875" cy="4867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Pre-Test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Observe provided material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Brainstorm for possible designs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Sketch design on paper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Label properly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 design according to your sketch 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 design changes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price list detailing your design </a:t>
            </a:r>
          </a:p>
        </p:txBody>
      </p:sp>
    </p:spTree>
    <p:extLst>
      <p:ext uri="{BB962C8B-B14F-4D97-AF65-F5344CB8AC3E}">
        <p14:creationId xmlns:p14="http://schemas.microsoft.com/office/powerpoint/2010/main" val="2086695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Procedure</a:t>
            </a:r>
          </a:p>
        </p:txBody>
      </p:sp>
      <p:sp>
        <p:nvSpPr>
          <p:cNvPr id="244" name="Shape 244"/>
          <p:cNvSpPr/>
          <p:nvPr/>
        </p:nvSpPr>
        <p:spPr>
          <a:xfrm>
            <a:off x="573088" y="2185988"/>
            <a:ext cx="2265362" cy="1758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Pre-Test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Test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Post-Test</a:t>
            </a:r>
          </a:p>
        </p:txBody>
      </p:sp>
      <p:cxnSp>
        <p:nvCxnSpPr>
          <p:cNvPr id="245" name="Shape 245"/>
          <p:cNvCxnSpPr/>
          <p:nvPr/>
        </p:nvCxnSpPr>
        <p:spPr>
          <a:xfrm>
            <a:off x="2676525" y="1358900"/>
            <a:ext cx="0" cy="4186238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46" name="Shape 246"/>
          <p:cNvSpPr txBox="1"/>
          <p:nvPr/>
        </p:nvSpPr>
        <p:spPr>
          <a:xfrm>
            <a:off x="3373438" y="960438"/>
            <a:ext cx="8056562" cy="4867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TA performs test using an unmodified cup (control experiment) 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Receive boiled egg from instructor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Tape one end of thermocouple wire to egg (constant contact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essential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egg with attached thermocouple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thermistor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1863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Procedure</a:t>
            </a:r>
          </a:p>
        </p:txBody>
      </p:sp>
      <p:sp>
        <p:nvSpPr>
          <p:cNvPr id="252" name="Shape 252"/>
          <p:cNvSpPr/>
          <p:nvPr/>
        </p:nvSpPr>
        <p:spPr>
          <a:xfrm>
            <a:off x="573088" y="2185988"/>
            <a:ext cx="2265362" cy="1758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Pre-Test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Test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Post-Test</a:t>
            </a:r>
          </a:p>
        </p:txBody>
      </p:sp>
      <p:cxnSp>
        <p:nvCxnSpPr>
          <p:cNvPr id="253" name="Shape 253"/>
          <p:cNvCxnSpPr/>
          <p:nvPr/>
        </p:nvCxnSpPr>
        <p:spPr>
          <a:xfrm>
            <a:off x="2676525" y="1358900"/>
            <a:ext cx="0" cy="4186238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54" name="Shape 254"/>
          <p:cNvSpPr txBox="1"/>
          <p:nvPr/>
        </p:nvSpPr>
        <p:spPr>
          <a:xfrm>
            <a:off x="3373438" y="960438"/>
            <a:ext cx="8056562" cy="4867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5"/>
            </a:pPr>
            <a:r>
              <a:rPr lang="en-US" sz="2400" dirty="0">
                <a:solidFill>
                  <a:schemeClr val="dk1"/>
                </a:solidFill>
              </a:rPr>
              <a:t>Attach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thermometer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(Note: You have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&lt;60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seconds to complete steps 3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4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5)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5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Quickly close container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5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LabVIEW &amp; Arduino programs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5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 reading from thermometer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 seconds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 minutes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3776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Procedure</a:t>
            </a:r>
          </a:p>
        </p:txBody>
      </p:sp>
      <p:sp>
        <p:nvSpPr>
          <p:cNvPr id="260" name="Shape 260"/>
          <p:cNvSpPr/>
          <p:nvPr/>
        </p:nvSpPr>
        <p:spPr>
          <a:xfrm>
            <a:off x="573088" y="2185988"/>
            <a:ext cx="2265362" cy="1758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Pre-Test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Post-Test</a:t>
            </a:r>
          </a:p>
        </p:txBody>
      </p:sp>
      <p:cxnSp>
        <p:nvCxnSpPr>
          <p:cNvPr id="261" name="Shape 261"/>
          <p:cNvCxnSpPr/>
          <p:nvPr/>
        </p:nvCxnSpPr>
        <p:spPr>
          <a:xfrm>
            <a:off x="2676525" y="1358900"/>
            <a:ext cx="0" cy="4186238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62" name="Shape 262"/>
          <p:cNvSpPr txBox="1"/>
          <p:nvPr/>
        </p:nvSpPr>
        <p:spPr>
          <a:xfrm>
            <a:off x="3324225" y="949325"/>
            <a:ext cx="8602663" cy="51514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Post-Test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LabVIEW program has run for 15 minutes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Excel table automatically created after test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data on table to create Excel 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graph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Temperature vs. Time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Serial Plotter in Arduino to graph Temperature vs. Time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Excel to table and graph thermometer data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Show table and graph to TA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 will initial lab notes that table and graph have been created</a:t>
            </a:r>
          </a:p>
        </p:txBody>
      </p:sp>
    </p:spTree>
    <p:extLst>
      <p:ext uri="{BB962C8B-B14F-4D97-AF65-F5344CB8AC3E}">
        <p14:creationId xmlns:p14="http://schemas.microsoft.com/office/powerpoint/2010/main" val="1499331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Procedure</a:t>
            </a:r>
          </a:p>
        </p:txBody>
      </p:sp>
      <p:sp>
        <p:nvSpPr>
          <p:cNvPr id="268" name="Shape 268"/>
          <p:cNvSpPr/>
          <p:nvPr/>
        </p:nvSpPr>
        <p:spPr>
          <a:xfrm>
            <a:off x="573088" y="2185988"/>
            <a:ext cx="2265362" cy="1758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Pre-Test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Post-Test</a:t>
            </a:r>
          </a:p>
        </p:txBody>
      </p:sp>
      <p:cxnSp>
        <p:nvCxnSpPr>
          <p:cNvPr id="269" name="Shape 269"/>
          <p:cNvCxnSpPr/>
          <p:nvPr/>
        </p:nvCxnSpPr>
        <p:spPr>
          <a:xfrm>
            <a:off x="2676525" y="1358900"/>
            <a:ext cx="0" cy="4186238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70" name="Shape 270"/>
          <p:cNvSpPr txBox="1"/>
          <p:nvPr/>
        </p:nvSpPr>
        <p:spPr>
          <a:xfrm>
            <a:off x="3324225" y="949325"/>
            <a:ext cx="8602663" cy="51514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Post-Test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Save table and graph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photo taken of container</a:t>
            </a:r>
          </a:p>
        </p:txBody>
      </p:sp>
    </p:spTree>
    <p:extLst>
      <p:ext uri="{BB962C8B-B14F-4D97-AF65-F5344CB8AC3E}">
        <p14:creationId xmlns:p14="http://schemas.microsoft.com/office/powerpoint/2010/main" val="1440893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Assignment: Report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1254125" y="1060450"/>
            <a:ext cx="9677400" cy="47418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MANDATORY TEAM lab report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 page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topics in the manual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 a picture of your design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Scan in lab notes (ask TA for assistance)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 must initial that table and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graph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 table, graph, and photo of container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852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Assignment: Presentation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1403350" y="935038"/>
            <a:ext cx="9428163" cy="47926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Team presentation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State rules of competition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Describe your design and its concepts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Explain steps taken to complete lab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Professional-looking tables and graph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could your current design be improved?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 to “Creating PowerPoint Presentations” found on EG website</a:t>
            </a:r>
          </a:p>
        </p:txBody>
      </p:sp>
    </p:spTree>
    <p:extLst>
      <p:ext uri="{BB962C8B-B14F-4D97-AF65-F5344CB8AC3E}">
        <p14:creationId xmlns:p14="http://schemas.microsoft.com/office/powerpoint/2010/main" val="1464658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4294967295"/>
          </p:nvPr>
        </p:nvSpPr>
        <p:spPr>
          <a:xfrm>
            <a:off x="0" y="914400"/>
            <a:ext cx="12192000" cy="53403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685800" marR="0" lvl="0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33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and construct container to minimize heat loss from  within</a:t>
            </a:r>
          </a:p>
          <a:p>
            <a:pPr marL="685800" marR="0" lvl="0" indent="-2286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33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 concept of minimal design</a:t>
            </a:r>
          </a:p>
          <a:p>
            <a:pPr marL="685800" marR="0" lvl="0" indent="-2286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33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Understand:</a:t>
            </a:r>
          </a:p>
          <a:p>
            <a:pPr marL="1143000" marR="0" lvl="1" indent="-228600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Thermodynamic systems</a:t>
            </a:r>
          </a:p>
          <a:p>
            <a:pPr marL="1143000" marR="0" lvl="1" indent="-228600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</a:t>
            </a:r>
          </a:p>
          <a:p>
            <a:pPr marL="1143000" marR="0" lvl="1" indent="-228600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 and </a:t>
            </a:r>
            <a:r>
              <a:rPr lang="en-US" sz="296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 </a:t>
            </a:r>
            <a:r>
              <a:rPr lang="en-US" sz="296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transfer</a:t>
            </a:r>
          </a:p>
        </p:txBody>
      </p:sp>
    </p:spTree>
    <p:extLst>
      <p:ext uri="{BB962C8B-B14F-4D97-AF65-F5344CB8AC3E}">
        <p14:creationId xmlns:p14="http://schemas.microsoft.com/office/powerpoint/2010/main" val="1791869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Closing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1477963" y="960438"/>
            <a:ext cx="9204325" cy="45434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all original data signed by TA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team member should have turn using software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Submit all work electronically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Return all unused materials to TA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Discard egg after testing</a:t>
            </a:r>
          </a:p>
        </p:txBody>
      </p:sp>
    </p:spTree>
    <p:extLst>
      <p:ext uri="{BB962C8B-B14F-4D97-AF65-F5344CB8AC3E}">
        <p14:creationId xmlns:p14="http://schemas.microsoft.com/office/powerpoint/2010/main" val="1527354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Thermodynamic Systems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655638" y="774700"/>
            <a:ext cx="7289800" cy="3625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 of the universe separated from the surroundings by a boundary (real or imaginary)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types of systems: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system: exchange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matter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Closed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system: exchange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Isolated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system: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exchange</a:t>
            </a:r>
          </a:p>
        </p:txBody>
      </p:sp>
      <p:pic>
        <p:nvPicPr>
          <p:cNvPr id="53" name="Shape 53" descr="682px-System-boundar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3850" y="2122488"/>
            <a:ext cx="3615683" cy="3187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0518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Temperature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528638" y="911225"/>
            <a:ext cx="6592887" cy="49164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Qualitative laymen perception:</a:t>
            </a:r>
          </a:p>
          <a:p>
            <a:pPr lvl="2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warm, cold…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Physical property of </a:t>
            </a:r>
            <a:r>
              <a:rPr lang="en-US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system: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Average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kinetic energy of </a:t>
            </a:r>
            <a:r>
              <a:rPr lang="en-US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atoms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and/or molecules</a:t>
            </a:r>
          </a:p>
          <a:p>
            <a:pPr marL="3429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Absolute zero occurs when </a:t>
            </a:r>
            <a:r>
              <a:rPr lang="en-US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average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kinetic energy </a:t>
            </a:r>
            <a:r>
              <a:rPr lang="en-US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zero (0</a:t>
            </a:r>
            <a:r>
              <a:rPr lang="en-US" sz="2800" b="0" i="0" u="none" strike="noStrike" cap="none" baseline="30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K)</a:t>
            </a:r>
            <a:endParaRPr lang="en-US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Shape 60" descr="Thermally_Agitated_Molecule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5388" y="1690688"/>
            <a:ext cx="3538576" cy="3538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93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Heat &amp; Heat Transfer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1079500" y="1322388"/>
            <a:ext cx="10050463" cy="3235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Heat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thermal energy (total kinetic energy of all atoms and/or molecules)</a:t>
            </a:r>
          </a:p>
          <a:p>
            <a:pPr marL="1257300" marR="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Heat transfer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passage of thermal energy from hot to cold body</a:t>
            </a:r>
          </a:p>
        </p:txBody>
      </p:sp>
      <p:sp>
        <p:nvSpPr>
          <p:cNvPr id="67" name="Shape 67"/>
          <p:cNvSpPr/>
          <p:nvPr/>
        </p:nvSpPr>
        <p:spPr>
          <a:xfrm>
            <a:off x="2441575" y="5006975"/>
            <a:ext cx="7315200" cy="5334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Can NEVER be stopped, only SLOWED DOWN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69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Equilibrium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2051050" y="1184275"/>
            <a:ext cx="7326313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Equilibrium reached 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Temperature at all points in a system are equal</a:t>
            </a:r>
          </a:p>
        </p:txBody>
      </p:sp>
      <p:grpSp>
        <p:nvGrpSpPr>
          <p:cNvPr id="74" name="Shape 74"/>
          <p:cNvGrpSpPr/>
          <p:nvPr/>
        </p:nvGrpSpPr>
        <p:grpSpPr>
          <a:xfrm>
            <a:off x="2024063" y="3365500"/>
            <a:ext cx="3429000" cy="1370013"/>
            <a:chOff x="-432" y="2688"/>
            <a:chExt cx="2832" cy="1296"/>
          </a:xfrm>
        </p:grpSpPr>
        <p:sp>
          <p:nvSpPr>
            <p:cNvPr id="75" name="Shape 75"/>
            <p:cNvSpPr/>
            <p:nvPr/>
          </p:nvSpPr>
          <p:spPr>
            <a:xfrm>
              <a:off x="-432" y="2688"/>
              <a:ext cx="2832" cy="12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Shape 76"/>
            <p:cNvSpPr txBox="1"/>
            <p:nvPr/>
          </p:nvSpPr>
          <p:spPr>
            <a:xfrm>
              <a:off x="-241" y="2882"/>
              <a:ext cx="433" cy="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65</a:t>
              </a:r>
              <a:r>
                <a:rPr lang="en-US" sz="1800" b="0" i="0" u="none" strike="noStrike" cap="none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77" name="Shape 77"/>
            <p:cNvSpPr txBox="1"/>
            <p:nvPr/>
          </p:nvSpPr>
          <p:spPr>
            <a:xfrm>
              <a:off x="-95" y="3599"/>
              <a:ext cx="431" cy="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73</a:t>
              </a:r>
              <a:r>
                <a:rPr lang="en-US" sz="18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78" name="Shape 78"/>
            <p:cNvSpPr txBox="1"/>
            <p:nvPr/>
          </p:nvSpPr>
          <p:spPr>
            <a:xfrm>
              <a:off x="768" y="2784"/>
              <a:ext cx="663" cy="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125</a:t>
              </a:r>
              <a:r>
                <a:rPr lang="en-US" sz="1800" b="0" i="0" u="none" strike="noStrike" cap="none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79" name="Shape 79"/>
            <p:cNvSpPr txBox="1"/>
            <p:nvPr/>
          </p:nvSpPr>
          <p:spPr>
            <a:xfrm>
              <a:off x="1056" y="3311"/>
              <a:ext cx="431" cy="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50</a:t>
              </a:r>
              <a:r>
                <a:rPr lang="en-US" sz="18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80" name="Shape 80"/>
            <p:cNvSpPr txBox="1"/>
            <p:nvPr/>
          </p:nvSpPr>
          <p:spPr>
            <a:xfrm>
              <a:off x="1873" y="2832"/>
              <a:ext cx="431" cy="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39</a:t>
              </a:r>
              <a:r>
                <a:rPr lang="en-US" sz="18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81" name="Shape 81"/>
            <p:cNvSpPr txBox="1"/>
            <p:nvPr/>
          </p:nvSpPr>
          <p:spPr>
            <a:xfrm>
              <a:off x="289" y="2975"/>
              <a:ext cx="431" cy="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25</a:t>
              </a:r>
              <a:r>
                <a:rPr lang="en-US" sz="18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82" name="Shape 82"/>
            <p:cNvSpPr txBox="1"/>
            <p:nvPr/>
          </p:nvSpPr>
          <p:spPr>
            <a:xfrm>
              <a:off x="1487" y="3553"/>
              <a:ext cx="433" cy="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80</a:t>
              </a:r>
              <a:r>
                <a:rPr lang="en-US" sz="18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83" name="Shape 83"/>
            <p:cNvSpPr txBox="1"/>
            <p:nvPr/>
          </p:nvSpPr>
          <p:spPr>
            <a:xfrm>
              <a:off x="386" y="3457"/>
              <a:ext cx="525" cy="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95</a:t>
              </a:r>
              <a:r>
                <a:rPr lang="en-US" sz="1800" b="0" i="0" u="none" strike="noStrike" cap="none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84" name="Shape 84"/>
            <p:cNvSpPr txBox="1"/>
            <p:nvPr/>
          </p:nvSpPr>
          <p:spPr>
            <a:xfrm>
              <a:off x="1200" y="2975"/>
              <a:ext cx="432" cy="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90</a:t>
              </a:r>
              <a:r>
                <a:rPr lang="en-US" sz="18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85" name="Shape 85"/>
            <p:cNvSpPr txBox="1"/>
            <p:nvPr/>
          </p:nvSpPr>
          <p:spPr>
            <a:xfrm>
              <a:off x="1873" y="3215"/>
              <a:ext cx="431" cy="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58</a:t>
              </a:r>
              <a:r>
                <a:rPr lang="en-US" sz="18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</p:grpSp>
      <p:sp>
        <p:nvSpPr>
          <p:cNvPr id="86" name="Shape 86"/>
          <p:cNvSpPr txBox="1"/>
          <p:nvPr/>
        </p:nvSpPr>
        <p:spPr>
          <a:xfrm>
            <a:off x="2779606" y="4902560"/>
            <a:ext cx="1981200" cy="9540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Initial State</a:t>
            </a:r>
          </a:p>
        </p:txBody>
      </p:sp>
      <p:grpSp>
        <p:nvGrpSpPr>
          <p:cNvPr id="87" name="Shape 87"/>
          <p:cNvGrpSpPr/>
          <p:nvPr/>
        </p:nvGrpSpPr>
        <p:grpSpPr>
          <a:xfrm>
            <a:off x="6748463" y="3365500"/>
            <a:ext cx="3429000" cy="1368425"/>
            <a:chOff x="3216" y="2736"/>
            <a:chExt cx="2832" cy="1296"/>
          </a:xfrm>
        </p:grpSpPr>
        <p:sp>
          <p:nvSpPr>
            <p:cNvPr id="88" name="Shape 88"/>
            <p:cNvSpPr/>
            <p:nvPr/>
          </p:nvSpPr>
          <p:spPr>
            <a:xfrm>
              <a:off x="3216" y="2736"/>
              <a:ext cx="2832" cy="12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Shape 89"/>
            <p:cNvSpPr txBox="1"/>
            <p:nvPr/>
          </p:nvSpPr>
          <p:spPr>
            <a:xfrm>
              <a:off x="3407" y="2928"/>
              <a:ext cx="433" cy="3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800" b="0" i="0" u="none" strike="noStrike" cap="none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70</a:t>
              </a:r>
              <a:r>
                <a:rPr lang="en-US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endPara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Shape 90"/>
            <p:cNvSpPr txBox="1"/>
            <p:nvPr/>
          </p:nvSpPr>
          <p:spPr>
            <a:xfrm>
              <a:off x="3552" y="3649"/>
              <a:ext cx="432" cy="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70</a:t>
              </a:r>
              <a:r>
                <a:rPr lang="en-US" sz="18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91" name="Shape 91"/>
            <p:cNvSpPr txBox="1"/>
            <p:nvPr/>
          </p:nvSpPr>
          <p:spPr>
            <a:xfrm>
              <a:off x="4416" y="2834"/>
              <a:ext cx="529" cy="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70</a:t>
              </a:r>
              <a:r>
                <a:rPr lang="en-US" sz="18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92" name="Shape 92"/>
            <p:cNvSpPr txBox="1"/>
            <p:nvPr/>
          </p:nvSpPr>
          <p:spPr>
            <a:xfrm>
              <a:off x="4705" y="3361"/>
              <a:ext cx="432" cy="3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70</a:t>
              </a:r>
              <a:r>
                <a:rPr lang="en-US" sz="18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93" name="Shape 93"/>
            <p:cNvSpPr txBox="1"/>
            <p:nvPr/>
          </p:nvSpPr>
          <p:spPr>
            <a:xfrm>
              <a:off x="5520" y="2879"/>
              <a:ext cx="434" cy="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70</a:t>
              </a:r>
              <a:r>
                <a:rPr lang="en-US" sz="18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94" name="Shape 94"/>
            <p:cNvSpPr txBox="1"/>
            <p:nvPr/>
          </p:nvSpPr>
          <p:spPr>
            <a:xfrm>
              <a:off x="3937" y="3025"/>
              <a:ext cx="431" cy="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70</a:t>
              </a:r>
              <a:r>
                <a:rPr lang="en-US" sz="1800" b="0" i="0" u="none" strike="noStrike" cap="none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95" name="Shape 95"/>
            <p:cNvSpPr txBox="1"/>
            <p:nvPr/>
          </p:nvSpPr>
          <p:spPr>
            <a:xfrm>
              <a:off x="5137" y="3601"/>
              <a:ext cx="431" cy="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70</a:t>
              </a:r>
              <a:r>
                <a:rPr lang="en-US" sz="18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96" name="Shape 96"/>
            <p:cNvSpPr txBox="1"/>
            <p:nvPr/>
          </p:nvSpPr>
          <p:spPr>
            <a:xfrm>
              <a:off x="4034" y="3504"/>
              <a:ext cx="442" cy="3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70</a:t>
              </a:r>
              <a:r>
                <a:rPr lang="en-US" sz="1800" b="0" i="0" u="none" strike="noStrike" cap="none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97" name="Shape 97"/>
            <p:cNvSpPr txBox="1"/>
            <p:nvPr/>
          </p:nvSpPr>
          <p:spPr>
            <a:xfrm>
              <a:off x="4848" y="3025"/>
              <a:ext cx="432" cy="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70</a:t>
              </a:r>
              <a:r>
                <a:rPr lang="en-US" sz="18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98" name="Shape 98"/>
            <p:cNvSpPr txBox="1"/>
            <p:nvPr/>
          </p:nvSpPr>
          <p:spPr>
            <a:xfrm>
              <a:off x="5520" y="3265"/>
              <a:ext cx="434" cy="3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70</a:t>
              </a:r>
              <a:r>
                <a:rPr lang="en-US" sz="18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</p:grpSp>
      <p:sp>
        <p:nvSpPr>
          <p:cNvPr id="99" name="Shape 99"/>
          <p:cNvSpPr txBox="1"/>
          <p:nvPr/>
        </p:nvSpPr>
        <p:spPr>
          <a:xfrm>
            <a:off x="7739063" y="4889500"/>
            <a:ext cx="1828800" cy="9540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Final State</a:t>
            </a:r>
          </a:p>
        </p:txBody>
      </p:sp>
      <p:cxnSp>
        <p:nvCxnSpPr>
          <p:cNvPr id="100" name="Shape 100"/>
          <p:cNvCxnSpPr/>
          <p:nvPr/>
        </p:nvCxnSpPr>
        <p:spPr>
          <a:xfrm>
            <a:off x="5757863" y="4051300"/>
            <a:ext cx="8382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67947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Means of Heat Transfer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1995488" y="903288"/>
            <a:ext cx="8229600" cy="3625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 types of heat transfer covered: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Conduction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through matter (solids)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Convection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through fluids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Radiation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does not require medium</a:t>
            </a:r>
          </a:p>
        </p:txBody>
      </p:sp>
      <p:pic>
        <p:nvPicPr>
          <p:cNvPr id="107" name="Shape 107" descr="heatran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7688" y="3608388"/>
            <a:ext cx="3496437" cy="2635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2463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73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Conduction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2773363" y="1209675"/>
            <a:ext cx="7326312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47675" marR="0" lvl="0" indent="-6000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7675" marR="0" lvl="0" indent="-447675" algn="l" rtl="0">
              <a:spcBef>
                <a:spcPts val="480"/>
              </a:spcBef>
              <a:spcAft>
                <a:spcPts val="0"/>
              </a:spcAft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6811963" y="1630363"/>
            <a:ext cx="3200400" cy="1371600"/>
          </a:xfrm>
          <a:prstGeom prst="rect">
            <a:avLst/>
          </a:prstGeom>
          <a:gradFill>
            <a:gsLst>
              <a:gs pos="0">
                <a:srgbClr val="CC0000"/>
              </a:gs>
              <a:gs pos="100000">
                <a:srgbClr val="3366CC"/>
              </a:gs>
            </a:gsLst>
            <a:lin ang="0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 txBox="1"/>
          <p:nvPr/>
        </p:nvSpPr>
        <p:spPr>
          <a:xfrm rot="5400000">
            <a:off x="7726350" y="715950"/>
            <a:ext cx="1371600" cy="320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100°F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200°F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1057275" y="100965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en-US" sz="25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Heat transferred through a solid body</a:t>
            </a:r>
          </a:p>
        </p:txBody>
      </p:sp>
      <p:grpSp>
        <p:nvGrpSpPr>
          <p:cNvPr id="117" name="Shape 117"/>
          <p:cNvGrpSpPr/>
          <p:nvPr/>
        </p:nvGrpSpPr>
        <p:grpSpPr>
          <a:xfrm>
            <a:off x="7497763" y="2011363"/>
            <a:ext cx="2514600" cy="685799"/>
            <a:chOff x="2592" y="3408"/>
            <a:chExt cx="528" cy="384"/>
          </a:xfrm>
        </p:grpSpPr>
        <p:cxnSp>
          <p:nvCxnSpPr>
            <p:cNvPr id="118" name="Shape 118"/>
            <p:cNvCxnSpPr/>
            <p:nvPr/>
          </p:nvCxnSpPr>
          <p:spPr>
            <a:xfrm>
              <a:off x="2592" y="3408"/>
              <a:ext cx="528" cy="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9" name="Shape 119"/>
            <p:cNvCxnSpPr/>
            <p:nvPr/>
          </p:nvCxnSpPr>
          <p:spPr>
            <a:xfrm>
              <a:off x="2592" y="3600"/>
              <a:ext cx="528" cy="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0" name="Shape 120"/>
            <p:cNvCxnSpPr/>
            <p:nvPr/>
          </p:nvCxnSpPr>
          <p:spPr>
            <a:xfrm>
              <a:off x="2592" y="3792"/>
              <a:ext cx="528" cy="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21" name="Shape 121"/>
          <p:cNvGrpSpPr/>
          <p:nvPr/>
        </p:nvGrpSpPr>
        <p:grpSpPr>
          <a:xfrm>
            <a:off x="1352550" y="3490913"/>
            <a:ext cx="9634538" cy="2586037"/>
            <a:chOff x="1354" y="3084"/>
            <a:chExt cx="4757" cy="1480"/>
          </a:xfrm>
        </p:grpSpPr>
        <p:sp>
          <p:nvSpPr>
            <p:cNvPr id="122" name="Shape 122"/>
            <p:cNvSpPr txBox="1"/>
            <p:nvPr/>
          </p:nvSpPr>
          <p:spPr>
            <a:xfrm>
              <a:off x="3615" y="3311"/>
              <a:ext cx="2496" cy="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</a:t>
              </a:r>
              <a:r>
                <a:rPr lang="en-US" sz="24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= Coefficient of </a:t>
              </a:r>
            </a:p>
            <a:p>
              <a:pPr marL="0" marR="0" lvl="0" indent="0" algn="l" rtl="0">
                <a:lnSpc>
                  <a:spcPct val="75000"/>
                </a:lnSpc>
                <a:spcBef>
                  <a:spcPts val="120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 thermal conductivity </a:t>
              </a:r>
            </a:p>
            <a:p>
              <a:pPr marL="0" marR="0" lvl="0" indent="0" algn="l" rtl="0">
                <a:lnSpc>
                  <a:spcPct val="75000"/>
                </a:lnSpc>
                <a:spcBef>
                  <a:spcPts val="120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</a:t>
              </a:r>
              <a:r>
                <a:rPr lang="en-US" sz="24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= Cross-sectional area 	</a:t>
              </a:r>
            </a:p>
          </p:txBody>
        </p:sp>
        <p:sp>
          <p:nvSpPr>
            <p:cNvPr id="123" name="Shape 123"/>
            <p:cNvSpPr/>
            <p:nvPr/>
          </p:nvSpPr>
          <p:spPr>
            <a:xfrm>
              <a:off x="1354" y="3084"/>
              <a:ext cx="1923" cy="14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 </a:t>
              </a: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= Heat transferred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per unit time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Δ </a:t>
              </a:r>
              <a:r>
                <a:rPr lang="en-US" sz="24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= Difference in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temperature</a:t>
              </a:r>
            </a:p>
            <a:p>
              <a:pPr marL="0" marR="0" lvl="0" indent="0" algn="l" rtl="0">
                <a:lnSpc>
                  <a:spcPct val="75000"/>
                </a:lnSpc>
                <a:spcBef>
                  <a:spcPts val="120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Δ </a:t>
              </a:r>
              <a:r>
                <a:rPr lang="en-US" sz="24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= Length of material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8350" y="2178050"/>
            <a:ext cx="2052257" cy="1011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38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 Lab 11 Heat Transf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pt" id="{E8BD0D52-E5DA-4702-BCDB-1B619DC0289C}" vid="{20C0CA4F-22CB-4C99-A5C0-9CF425B767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Lab 11 Heat Transfer.potx</Template>
  <TotalTime>284</TotalTime>
  <Words>1140</Words>
  <Application>Microsoft Office PowerPoint</Application>
  <PresentationFormat>Widescreen</PresentationFormat>
  <Paragraphs>288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MS PGothic</vt:lpstr>
      <vt:lpstr>宋体</vt:lpstr>
      <vt:lpstr>Arial</vt:lpstr>
      <vt:lpstr>Calibri</vt:lpstr>
      <vt:lpstr>New Lab 11 Heat Transfer</vt:lpstr>
      <vt:lpstr>Heat Transfer &amp; Thermal Insulation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Mousetrap Car Competition</dc:title>
  <dc:creator>Recitation</dc:creator>
  <cp:lastModifiedBy>Amanda Zhou</cp:lastModifiedBy>
  <cp:revision>52</cp:revision>
  <dcterms:created xsi:type="dcterms:W3CDTF">2015-09-15T21:20:55Z</dcterms:created>
  <dcterms:modified xsi:type="dcterms:W3CDTF">2018-04-09T18:20:18Z</dcterms:modified>
</cp:coreProperties>
</file>