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6" r:id="rId2"/>
    <p:sldId id="258" r:id="rId3"/>
    <p:sldId id="259" r:id="rId4"/>
    <p:sldId id="271" r:id="rId5"/>
    <p:sldId id="277" r:id="rId6"/>
    <p:sldId id="278" r:id="rId7"/>
    <p:sldId id="280" r:id="rId8"/>
    <p:sldId id="281" r:id="rId9"/>
    <p:sldId id="282" r:id="rId10"/>
    <p:sldId id="265" r:id="rId11"/>
    <p:sldId id="272" r:id="rId12"/>
    <p:sldId id="261" r:id="rId13"/>
    <p:sldId id="267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zza" initials="PYL" lastIdx="14" clrIdx="0">
    <p:extLst/>
  </p:cmAuthor>
  <p:cmAuthor id="2" name="Peter Li" initials="PL" lastIdx="10" clrIdx="1">
    <p:extLst>
      <p:ext uri="{19B8F6BF-5375-455C-9EA6-DF929625EA0E}">
        <p15:presenceInfo xmlns:p15="http://schemas.microsoft.com/office/powerpoint/2012/main" userId="352b975728fc3c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2" autoAdjust="0"/>
    <p:restoredTop sz="99760" autoAdjust="0"/>
  </p:normalViewPr>
  <p:slideViewPr>
    <p:cSldViewPr snapToGrid="0">
      <p:cViewPr>
        <p:scale>
          <a:sx n="50" d="100"/>
          <a:sy n="50" d="100"/>
        </p:scale>
        <p:origin x="1248" y="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D866F-FD5E-4D91-9F02-E004C8E6173A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6A2B9ED5-C915-422D-87B2-4DFB8D4B65A9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Retrieved Sabre Tooth Tiger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5B3426-25A4-4F39-94F7-91C61DDD03BC}" type="parTrans" cxnId="{CAB651DD-63BD-4D0E-A758-751972CD3890}">
      <dgm:prSet/>
      <dgm:spPr/>
      <dgm:t>
        <a:bodyPr/>
        <a:lstStyle/>
        <a:p>
          <a:endParaRPr lang="en-US"/>
        </a:p>
      </dgm:t>
    </dgm:pt>
    <dgm:pt modelId="{120E6B63-9F48-48FE-A240-81B51B56CC21}" type="sibTrans" cxnId="{CAB651DD-63BD-4D0E-A758-751972CD3890}">
      <dgm:prSet/>
      <dgm:spPr/>
      <dgm:t>
        <a:bodyPr/>
        <a:lstStyle/>
        <a:p>
          <a:endParaRPr lang="en-US"/>
        </a:p>
      </dgm:t>
    </dgm:pt>
    <dgm:pt modelId="{7DE4AD3D-96DE-4E97-A118-15925C9C2F88}" type="pres">
      <dgm:prSet presAssocID="{662D866F-FD5E-4D91-9F02-E004C8E6173A}" presName="Name0" presStyleCnt="0">
        <dgm:presLayoutVars>
          <dgm:dir/>
          <dgm:resizeHandles val="exact"/>
        </dgm:presLayoutVars>
      </dgm:prSet>
      <dgm:spPr/>
    </dgm:pt>
    <dgm:pt modelId="{94C7ECD4-3E86-4111-B9E2-5F5FE44DCFF2}" type="pres">
      <dgm:prSet presAssocID="{6A2B9ED5-C915-422D-87B2-4DFB8D4B65A9}" presName="composite" presStyleCnt="0"/>
      <dgm:spPr/>
    </dgm:pt>
    <dgm:pt modelId="{9E4F68DA-0809-4916-991D-313869E76B60}" type="pres">
      <dgm:prSet presAssocID="{6A2B9ED5-C915-422D-87B2-4DFB8D4B65A9}" presName="rect1" presStyleLbl="bgImgPlace1" presStyleIdx="0" presStyleCnt="1" custLinFactNeighborX="353" custLinFactNeighborY="138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/>
    </dgm:pt>
    <dgm:pt modelId="{7862D342-9FF1-4C2F-897E-06CFB60DB7E7}" type="pres">
      <dgm:prSet presAssocID="{6A2B9ED5-C915-422D-87B2-4DFB8D4B65A9}" presName="wedgeRectCallout1" presStyleLbl="node1" presStyleIdx="0" presStyleCnt="1" custScaleX="158852" custScaleY="83181" custLinFactNeighborX="33" custLinFactNeighborY="33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E1C2E4-FF27-4A1F-94E1-4B14D310BE85}" type="presOf" srcId="{662D866F-FD5E-4D91-9F02-E004C8E6173A}" destId="{7DE4AD3D-96DE-4E97-A118-15925C9C2F88}" srcOrd="0" destOrd="0" presId="urn:microsoft.com/office/officeart/2008/layout/BendingPictureCaptionList"/>
    <dgm:cxn modelId="{CAB651DD-63BD-4D0E-A758-751972CD3890}" srcId="{662D866F-FD5E-4D91-9F02-E004C8E6173A}" destId="{6A2B9ED5-C915-422D-87B2-4DFB8D4B65A9}" srcOrd="0" destOrd="0" parTransId="{EA5B3426-25A4-4F39-94F7-91C61DDD03BC}" sibTransId="{120E6B63-9F48-48FE-A240-81B51B56CC21}"/>
    <dgm:cxn modelId="{856E3267-A813-4787-8BAD-F30AD7FEEA02}" type="presOf" srcId="{6A2B9ED5-C915-422D-87B2-4DFB8D4B65A9}" destId="{7862D342-9FF1-4C2F-897E-06CFB60DB7E7}" srcOrd="0" destOrd="0" presId="urn:microsoft.com/office/officeart/2008/layout/BendingPictureCaptionList"/>
    <dgm:cxn modelId="{A4E5D592-0CAD-4212-B463-B3A2CC738FD8}" type="presParOf" srcId="{7DE4AD3D-96DE-4E97-A118-15925C9C2F88}" destId="{94C7ECD4-3E86-4111-B9E2-5F5FE44DCFF2}" srcOrd="0" destOrd="0" presId="urn:microsoft.com/office/officeart/2008/layout/BendingPictureCaptionList"/>
    <dgm:cxn modelId="{F427A157-C11F-49FB-992D-3782681896CF}" type="presParOf" srcId="{94C7ECD4-3E86-4111-B9E2-5F5FE44DCFF2}" destId="{9E4F68DA-0809-4916-991D-313869E76B60}" srcOrd="0" destOrd="0" presId="urn:microsoft.com/office/officeart/2008/layout/BendingPictureCaptionList"/>
    <dgm:cxn modelId="{E129A855-3392-4009-9B6E-6347FEF42B4A}" type="presParOf" srcId="{94C7ECD4-3E86-4111-B9E2-5F5FE44DCFF2}" destId="{7862D342-9FF1-4C2F-897E-06CFB60DB7E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2FA979-1A19-4B76-97E9-48130DE628D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CE4BEB05-0A36-4785-8027-1AA7A54C18A6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Retrieved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Force-Field Generator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02933A-5F87-48D2-92D3-F7E76C3BB4C1}" type="parTrans" cxnId="{3876A9D2-FFF2-4468-9A79-4D9AE8FF0FD0}">
      <dgm:prSet/>
      <dgm:spPr/>
      <dgm:t>
        <a:bodyPr/>
        <a:lstStyle/>
        <a:p>
          <a:endParaRPr lang="en-US"/>
        </a:p>
      </dgm:t>
    </dgm:pt>
    <dgm:pt modelId="{393D9DE7-25B2-4265-AE08-6533BBCD17FD}" type="sibTrans" cxnId="{3876A9D2-FFF2-4468-9A79-4D9AE8FF0FD0}">
      <dgm:prSet/>
      <dgm:spPr/>
      <dgm:t>
        <a:bodyPr/>
        <a:lstStyle/>
        <a:p>
          <a:endParaRPr lang="en-US"/>
        </a:p>
      </dgm:t>
    </dgm:pt>
    <dgm:pt modelId="{16F696BA-429D-414E-A516-0E2D44503F87}" type="pres">
      <dgm:prSet presAssocID="{D02FA979-1A19-4B76-97E9-48130DE628D6}" presName="diagram" presStyleCnt="0">
        <dgm:presLayoutVars>
          <dgm:dir/>
        </dgm:presLayoutVars>
      </dgm:prSet>
      <dgm:spPr/>
    </dgm:pt>
    <dgm:pt modelId="{EBB155E4-0B17-4DDB-95B6-D3E1D826D062}" type="pres">
      <dgm:prSet presAssocID="{CE4BEB05-0A36-4785-8027-1AA7A54C18A6}" presName="composite" presStyleCnt="0"/>
      <dgm:spPr/>
    </dgm:pt>
    <dgm:pt modelId="{2D78FB1F-4B77-457C-953F-0F5BFF7DA818}" type="pres">
      <dgm:prSet presAssocID="{CE4BEB05-0A36-4785-8027-1AA7A54C18A6}" presName="Image" presStyleLbl="bgShp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http://free.total-wallpapers.com/free-wallpapers/441/3D-0131--Future--Art.jpg"/>
        </a:ext>
      </dgm:extLst>
    </dgm:pt>
    <dgm:pt modelId="{3BC12722-33EF-45C1-BCBE-D8D5EDA2D77A}" type="pres">
      <dgm:prSet presAssocID="{CE4BEB05-0A36-4785-8027-1AA7A54C18A6}" presName="Parent" presStyleLbl="node0" presStyleIdx="0" presStyleCnt="1" custScaleX="160910" custLinFactNeighborX="-36" custLinFactNeighborY="12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76A9D2-FFF2-4468-9A79-4D9AE8FF0FD0}" srcId="{D02FA979-1A19-4B76-97E9-48130DE628D6}" destId="{CE4BEB05-0A36-4785-8027-1AA7A54C18A6}" srcOrd="0" destOrd="0" parTransId="{6502933A-5F87-48D2-92D3-F7E76C3BB4C1}" sibTransId="{393D9DE7-25B2-4265-AE08-6533BBCD17FD}"/>
    <dgm:cxn modelId="{9D08F9C0-8531-41E6-9C00-F2201E04E610}" type="presOf" srcId="{D02FA979-1A19-4B76-97E9-48130DE628D6}" destId="{16F696BA-429D-414E-A516-0E2D44503F87}" srcOrd="0" destOrd="0" presId="urn:microsoft.com/office/officeart/2008/layout/BendingPictureCaption"/>
    <dgm:cxn modelId="{6AE63FE7-1CC7-41C3-9569-539BBDD4BA86}" type="presOf" srcId="{CE4BEB05-0A36-4785-8027-1AA7A54C18A6}" destId="{3BC12722-33EF-45C1-BCBE-D8D5EDA2D77A}" srcOrd="0" destOrd="0" presId="urn:microsoft.com/office/officeart/2008/layout/BendingPictureCaption"/>
    <dgm:cxn modelId="{89E84C91-4DBF-420F-B276-616C3C960AA5}" type="presParOf" srcId="{16F696BA-429D-414E-A516-0E2D44503F87}" destId="{EBB155E4-0B17-4DDB-95B6-D3E1D826D062}" srcOrd="0" destOrd="0" presId="urn:microsoft.com/office/officeart/2008/layout/BendingPictureCaption"/>
    <dgm:cxn modelId="{9C5C7E48-9865-4937-81E9-B36477CBB372}" type="presParOf" srcId="{EBB155E4-0B17-4DDB-95B6-D3E1D826D062}" destId="{2D78FB1F-4B77-457C-953F-0F5BFF7DA818}" srcOrd="0" destOrd="0" presId="urn:microsoft.com/office/officeart/2008/layout/BendingPictureCaption"/>
    <dgm:cxn modelId="{937D037F-8B9A-4B2C-BCC3-525CEEAF0717}" type="presParOf" srcId="{EBB155E4-0B17-4DDB-95B6-D3E1D826D062}" destId="{3BC12722-33EF-45C1-BCBE-D8D5EDA2D77A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3d2" qsCatId="3D" csTypeId="urn:microsoft.com/office/officeart/2005/8/colors/colorful1" csCatId="colorful" phldr="1"/>
      <dgm:spPr/>
    </dgm:pt>
    <dgm:pt modelId="{74020AF3-C700-4606-8917-C6A353D7963A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First of its kind</a:t>
          </a:r>
          <a:endParaRPr lang="en-US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lang="en-US"/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lang="en-US"/>
        </a:p>
      </dgm:t>
    </dgm:pt>
    <dgm:pt modelId="{12E26E22-71B0-4386-A84F-ABF2FF66A99F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Proven results</a:t>
          </a:r>
          <a:endParaRPr lang="en-US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lang="en-US"/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lang="en-US"/>
        </a:p>
      </dgm:t>
    </dgm:pt>
    <dgm:pt modelId="{42147153-A6C2-4177-BA7D-2ACCC2C1B2F7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IT</a:t>
          </a:r>
          <a:r>
            <a:rPr lang="en-US" dirty="0" smtClean="0">
              <a:solidFill>
                <a:schemeClr val="tx2"/>
              </a:solidFill>
            </a:rPr>
            <a:t> </a:t>
          </a:r>
          <a:r>
            <a: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WORKS!</a:t>
          </a:r>
          <a:endParaRPr lang="en-US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68745-4C20-4204-96A6-585691399C14}" type="parTrans" cxnId="{777DC3C6-D336-4C94-A624-E5582A07ECAA}">
      <dgm:prSet/>
      <dgm:spPr/>
      <dgm:t>
        <a:bodyPr/>
        <a:lstStyle/>
        <a:p>
          <a:endParaRPr lang="en-US"/>
        </a:p>
      </dgm:t>
    </dgm:pt>
    <dgm:pt modelId="{0C6B132F-0347-46BA-86A4-3FAFB6676411}" type="sibTrans" cxnId="{777DC3C6-D336-4C94-A624-E5582A07ECAA}">
      <dgm:prSet/>
      <dgm:spPr/>
      <dgm:t>
        <a:bodyPr/>
        <a:lstStyle/>
        <a:p>
          <a:endParaRPr lang="en-US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3" custLinFactNeighborX="-32810" custLinFactNeighborY="-1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DFC51-4C30-4A07-9F0C-6EB770961C6F}" type="pres">
      <dgm:prSet presAssocID="{6CFF1BD9-AE1F-4488-8B72-01186EADA6FF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6BCDE-530E-4D03-9CF5-9AB36CDC1FE1}" type="pres">
      <dgm:prSet presAssocID="{E1826C46-15A2-4345-B986-53D05F21F155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A858B6-D71C-4E86-A467-E8D17167DE19}" type="presOf" srcId="{42147153-A6C2-4177-BA7D-2ACCC2C1B2F7}" destId="{BDD0B0F7-A87C-4B5B-A4C3-4E4BE6EB0FE4}" srcOrd="0" destOrd="0" presId="urn:microsoft.com/office/officeart/2005/8/layout/chevron1"/>
    <dgm:cxn modelId="{777DC3C6-D336-4C94-A624-E5582A07ECAA}" srcId="{44156040-AF98-4F2C-9909-9F2439F6F588}" destId="{42147153-A6C2-4177-BA7D-2ACCC2C1B2F7}" srcOrd="2" destOrd="0" parTransId="{C6F68745-4C20-4204-96A6-585691399C14}" sibTransId="{0C6B132F-0347-46BA-86A4-3FAFB6676411}"/>
    <dgm:cxn modelId="{383A5CFE-2D64-4002-A7C0-1E621409BFD6}" type="presOf" srcId="{44156040-AF98-4F2C-9909-9F2439F6F588}" destId="{1C61A9A2-33F2-469B-8AC4-A104A5A98D78}" srcOrd="0" destOrd="0" presId="urn:microsoft.com/office/officeart/2005/8/layout/chevron1"/>
    <dgm:cxn modelId="{BF4A375F-A05B-45C3-9731-23DBACB9FC02}" type="presOf" srcId="{12E26E22-71B0-4386-A84F-ABF2FF66A99F}" destId="{919A589F-F74A-40C3-BE88-AB8730BCAB04}" srcOrd="0" destOrd="0" presId="urn:microsoft.com/office/officeart/2005/8/layout/chevron1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937639B3-2352-48E4-A96B-F63DF2119D92}" srcId="{44156040-AF98-4F2C-9909-9F2439F6F588}" destId="{12E26E22-71B0-4386-A84F-ABF2FF66A99F}" srcOrd="1" destOrd="0" parTransId="{3A6CB3CB-0F71-4CA8-93AA-0E3E3D59D313}" sibTransId="{E1826C46-15A2-4345-B986-53D05F21F155}"/>
    <dgm:cxn modelId="{BB4F9699-C9DE-46C4-A04B-CD52EF57D4C5}" type="presOf" srcId="{74020AF3-C700-4606-8917-C6A353D7963A}" destId="{881B8FEC-9D20-4669-BB2E-FA9CEA0BE5A9}" srcOrd="0" destOrd="0" presId="urn:microsoft.com/office/officeart/2005/8/layout/chevron1"/>
    <dgm:cxn modelId="{EDA037DE-3D60-46A9-9DDB-074A05981F8D}" type="presParOf" srcId="{1C61A9A2-33F2-469B-8AC4-A104A5A98D78}" destId="{881B8FEC-9D20-4669-BB2E-FA9CEA0BE5A9}" srcOrd="0" destOrd="0" presId="urn:microsoft.com/office/officeart/2005/8/layout/chevron1"/>
    <dgm:cxn modelId="{8F2A48B2-4519-4F7D-931D-1EB2DDCF4663}" type="presParOf" srcId="{1C61A9A2-33F2-469B-8AC4-A104A5A98D78}" destId="{705DFC51-4C30-4A07-9F0C-6EB770961C6F}" srcOrd="1" destOrd="0" presId="urn:microsoft.com/office/officeart/2005/8/layout/chevron1"/>
    <dgm:cxn modelId="{A8C49188-74D0-46A6-A671-569711775D6B}" type="presParOf" srcId="{1C61A9A2-33F2-469B-8AC4-A104A5A98D78}" destId="{919A589F-F74A-40C3-BE88-AB8730BCAB04}" srcOrd="2" destOrd="0" presId="urn:microsoft.com/office/officeart/2005/8/layout/chevron1"/>
    <dgm:cxn modelId="{DF828B00-7F32-4A0D-9D43-9FD5AE3C854B}" type="presParOf" srcId="{1C61A9A2-33F2-469B-8AC4-A104A5A98D78}" destId="{01C6BCDE-530E-4D03-9CF5-9AB36CDC1FE1}" srcOrd="3" destOrd="0" presId="urn:microsoft.com/office/officeart/2005/8/layout/chevron1"/>
    <dgm:cxn modelId="{3065F5B9-06B1-4353-A251-703F2693DE95}" type="presParOf" srcId="{1C61A9A2-33F2-469B-8AC4-A104A5A98D78}" destId="{BDD0B0F7-A87C-4B5B-A4C3-4E4BE6EB0FE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F68DA-0809-4916-991D-313869E76B60}">
      <dsp:nvSpPr>
        <dsp:cNvPr id="0" name=""/>
        <dsp:cNvSpPr/>
      </dsp:nvSpPr>
      <dsp:spPr>
        <a:xfrm>
          <a:off x="648464" y="221849"/>
          <a:ext cx="3690491" cy="295239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2D342-9FF1-4C2F-897E-06CFB60DB7E7}">
      <dsp:nvSpPr>
        <dsp:cNvPr id="0" name=""/>
        <dsp:cNvSpPr/>
      </dsp:nvSpPr>
      <dsp:spPr>
        <a:xfrm>
          <a:off x="2147" y="3105969"/>
          <a:ext cx="5217552" cy="85954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Retrieved Sabre Tooth Tiger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7" y="3105969"/>
        <a:ext cx="5217552" cy="859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8FB1F-4B77-457C-953F-0F5BFF7DA818}">
      <dsp:nvSpPr>
        <dsp:cNvPr id="0" name=""/>
        <dsp:cNvSpPr/>
      </dsp:nvSpPr>
      <dsp:spPr>
        <a:xfrm>
          <a:off x="251586" y="106751"/>
          <a:ext cx="4150500" cy="306720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12722-33EF-45C1-BCBE-D8D5EDA2D77A}">
      <dsp:nvSpPr>
        <dsp:cNvPr id="0" name=""/>
        <dsp:cNvSpPr/>
      </dsp:nvSpPr>
      <dsp:spPr>
        <a:xfrm>
          <a:off x="8" y="2724563"/>
          <a:ext cx="5754938" cy="859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Retrieved </a:t>
          </a:r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Force-Field Generator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" y="2724563"/>
        <a:ext cx="5754938" cy="859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0" y="1472251"/>
          <a:ext cx="3426990" cy="137079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First of its kind</a:t>
          </a:r>
          <a:endParaRPr lang="en-US" sz="36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5398" y="1472251"/>
        <a:ext cx="2056194" cy="1370796"/>
      </dsp:txXfrm>
    </dsp:sp>
    <dsp:sp modelId="{919A589F-F74A-40C3-BE88-AB8730BCAB04}">
      <dsp:nvSpPr>
        <dsp:cNvPr id="0" name=""/>
        <dsp:cNvSpPr/>
      </dsp:nvSpPr>
      <dsp:spPr>
        <a:xfrm>
          <a:off x="3087104" y="1486301"/>
          <a:ext cx="3426990" cy="137079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Proven results</a:t>
          </a:r>
          <a:endParaRPr lang="en-US" sz="36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2502" y="1486301"/>
        <a:ext cx="2056194" cy="1370796"/>
      </dsp:txXfrm>
    </dsp:sp>
    <dsp:sp modelId="{BDD0B0F7-A87C-4B5B-A4C3-4E4BE6EB0FE4}">
      <dsp:nvSpPr>
        <dsp:cNvPr id="0" name=""/>
        <dsp:cNvSpPr/>
      </dsp:nvSpPr>
      <dsp:spPr>
        <a:xfrm>
          <a:off x="6171396" y="1486301"/>
          <a:ext cx="3426990" cy="137079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IT</a:t>
          </a:r>
          <a:r>
            <a:rPr lang="en-US" sz="3600" kern="1200" dirty="0" smtClean="0">
              <a:solidFill>
                <a:schemeClr val="tx2"/>
              </a:solidFill>
            </a:rPr>
            <a:t> </a:t>
          </a:r>
          <a:r>
            <a:rPr lang="en-US" sz="36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WORKS!</a:t>
          </a:r>
          <a:endParaRPr lang="en-US" sz="36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56794" y="1486301"/>
        <a:ext cx="2056194" cy="1370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replace this picture, just select and delete it. Then use the Insert Picture icon to replace it with one of your own!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srgbClr val="595959"/>
                </a:solidFill>
                <a:latin typeface="Book Antiqua"/>
              </a:rPr>
              <a:pPr/>
              <a:t>1</a:t>
            </a:fld>
            <a:endParaRPr lang="en-US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86379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srgbClr val="595959"/>
                </a:solidFill>
                <a:latin typeface="Book Antiqua"/>
              </a:rPr>
              <a:pPr/>
              <a:t>7</a:t>
            </a:fld>
            <a:endParaRPr lang="en-US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06950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srgbClr val="595959"/>
                </a:solidFill>
                <a:latin typeface="Book Antiqua"/>
              </a:rPr>
              <a:pPr/>
              <a:t>8</a:t>
            </a:fld>
            <a:endParaRPr lang="en-US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82407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*VERBALLY STATE THAT</a:t>
            </a:r>
            <a:r>
              <a:rPr lang="en-US" baseline="0" dirty="0" smtClean="0"/>
              <a:t> COST HAS NOT CHANGED (IN THIS CASE)*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2C77-0A3D-4C8B-97AC-C32821B3CF7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62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replace this picture, just select and delete it. Then use the Insert Picture icon to replace it with one of your own!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srgbClr val="595959"/>
                </a:solidFill>
                <a:latin typeface="Book Antiqua"/>
              </a:rPr>
              <a:pPr/>
              <a:t>14</a:t>
            </a:fld>
            <a:endParaRPr lang="en-US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3574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458" y="937918"/>
            <a:ext cx="5120640" cy="256032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51821" y="2101757"/>
            <a:ext cx="8918927" cy="5390866"/>
          </a:xfrm>
        </p:spPr>
        <p:txBody>
          <a:bodyPr>
            <a:normAutofit/>
          </a:bodyPr>
          <a:lstStyle/>
          <a:p>
            <a:pPr algn="ctr"/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Hour Glass, Inc.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Eve Fishinevich (Project Coordinator)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Rondell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Sinanan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(Head of Research)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Presentation: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11/99/9999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City street with motion blur" title="Sample Picture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38951" y="198113"/>
            <a:ext cx="2238375" cy="32135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2320" y="1343202"/>
            <a:ext cx="5423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spc="50" dirty="0">
                <a:ln w="13500">
                  <a:solidFill>
                    <a:srgbClr val="1EB8C1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lumMod val="50000"/>
                    <a:lumOff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5400" b="1" i="1" spc="50" dirty="0" err="1">
                <a:ln w="13500">
                  <a:solidFill>
                    <a:srgbClr val="1EB8C1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lumMod val="50000"/>
                    <a:lumOff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Timeshifter</a:t>
            </a:r>
            <a:endParaRPr lang="en-US" sz="5400" b="1" spc="50" dirty="0">
              <a:ln w="13500">
                <a:solidFill>
                  <a:srgbClr val="1EB8C1">
                    <a:shade val="2500"/>
                    <a:alpha val="6500"/>
                  </a:srgbClr>
                </a:solidFill>
                <a:prstDash val="solid"/>
              </a:ln>
              <a:solidFill>
                <a:srgbClr val="000000">
                  <a:lumMod val="50000"/>
                  <a:lumOff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89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Schedule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C:\Users\Roger\Desktop\MS Project Schedul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26"/>
          <a:stretch/>
        </p:blipFill>
        <p:spPr bwMode="auto">
          <a:xfrm>
            <a:off x="254886" y="2413591"/>
            <a:ext cx="11755882" cy="372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01866249"/>
              </p:ext>
            </p:extLst>
          </p:nvPr>
        </p:nvGraphicFramePr>
        <p:xfrm>
          <a:off x="6557632" y="2404398"/>
          <a:ext cx="5219700" cy="3965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05849303"/>
              </p:ext>
            </p:extLst>
          </p:nvPr>
        </p:nvGraphicFramePr>
        <p:xfrm>
          <a:off x="414668" y="2785850"/>
          <a:ext cx="5757531" cy="3584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2026508"/>
            <a:ext cx="9601200" cy="434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Successfully completed the mission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2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 descr="Basic Chevron Process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862897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21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656" y="1827248"/>
            <a:ext cx="894588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Why is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Shifter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right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choice for you?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2150" indent="-352425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are the best at what we do</a:t>
            </a:r>
          </a:p>
          <a:p>
            <a:pPr marL="692150" indent="-352425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Lots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of experience</a:t>
            </a:r>
          </a:p>
          <a:p>
            <a:pPr marL="692150" indent="-352425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Previous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successful projects</a:t>
            </a:r>
          </a:p>
          <a:p>
            <a:pPr marL="692150" indent="-352425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Guaranteed customer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satisfaction</a:t>
            </a:r>
          </a:p>
        </p:txBody>
      </p:sp>
      <p:pic>
        <p:nvPicPr>
          <p:cNvPr id="5" name="Picture 7" descr="oie_transparent (4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" r="1315"/>
          <a:stretch>
            <a:fillRect/>
          </a:stretch>
        </p:blipFill>
        <p:spPr bwMode="auto">
          <a:xfrm>
            <a:off x="9330531" y="4388091"/>
            <a:ext cx="3132137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7169" y="2182644"/>
            <a:ext cx="2238375" cy="32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458" y="937918"/>
            <a:ext cx="5120640" cy="256032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51821" y="2101757"/>
            <a:ext cx="8918927" cy="5390866"/>
          </a:xfrm>
        </p:spPr>
        <p:txBody>
          <a:bodyPr>
            <a:normAutofit/>
          </a:bodyPr>
          <a:lstStyle/>
          <a:p>
            <a:pPr algn="ctr"/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Hour Glass, Inc.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Eve Fishinevich (Project Coordinator)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Rondell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Sinanan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(Head of Research)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Presentation: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11/99/9999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City street with motion blur" title="Sample Picture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38951" y="198113"/>
            <a:ext cx="2238375" cy="32135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2320" y="1343202"/>
            <a:ext cx="5423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spc="50" dirty="0">
                <a:ln w="13500">
                  <a:solidFill>
                    <a:srgbClr val="1EB8C1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lumMod val="50000"/>
                    <a:lumOff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5400" b="1" i="1" spc="50" dirty="0" err="1">
                <a:ln w="13500">
                  <a:solidFill>
                    <a:srgbClr val="1EB8C1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lumMod val="50000"/>
                    <a:lumOff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Timeshifter</a:t>
            </a:r>
            <a:endParaRPr lang="en-US" sz="5400" b="1" spc="50" dirty="0">
              <a:ln w="13500">
                <a:solidFill>
                  <a:srgbClr val="1EB8C1">
                    <a:shade val="2500"/>
                    <a:alpha val="6500"/>
                  </a:srgbClr>
                </a:solidFill>
                <a:prstDash val="solid"/>
              </a:ln>
              <a:solidFill>
                <a:srgbClr val="000000">
                  <a:lumMod val="50000"/>
                  <a:lumOff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9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640" y="316094"/>
            <a:ext cx="9601200" cy="10368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Company 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rofile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Project Description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Cost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Project Schedule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Advantages of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 Profile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799"/>
            <a:ext cx="9601200" cy="4343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Hour Glass, Inc.</a:t>
            </a:r>
          </a:p>
          <a:p>
            <a:pPr marL="742950" indent="-27305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Founded in March 1995</a:t>
            </a:r>
          </a:p>
          <a:p>
            <a:pPr marL="742950" indent="-2730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Concentrated in quantum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echanics </a:t>
            </a:r>
          </a:p>
          <a:p>
            <a:pPr marL="742950" indent="-273050"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 Goal: To change history for the better good</a:t>
            </a:r>
          </a:p>
          <a:p>
            <a:pPr marL="742950" indent="-2730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Previous clients: United Nations, United States Department of Homeland Security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4186" y="2393745"/>
            <a:ext cx="2238375" cy="32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279" y="268012"/>
            <a:ext cx="9601200" cy="10368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 Profile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086127"/>
              </p:ext>
            </p:extLst>
          </p:nvPr>
        </p:nvGraphicFramePr>
        <p:xfrm>
          <a:off x="514350" y="1805131"/>
          <a:ext cx="11410949" cy="4842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434"/>
                <a:gridCol w="3402041"/>
                <a:gridCol w="2193500"/>
                <a:gridCol w="3511974"/>
              </a:tblGrid>
              <a:tr h="1793166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Fishinevich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Coordinator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Rondell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Sinanan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49638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 of NYU </a:t>
                      </a: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of Engineering</a:t>
                      </a:r>
                      <a:endParaRPr kumimoji="0" lang="en-US" sz="2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 in </a:t>
                      </a: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Engineering</a:t>
                      </a:r>
                      <a:endParaRPr kumimoji="0" lang="en-US" sz="2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 in Biomedical Engineering</a:t>
                      </a:r>
                      <a:endParaRPr kumimoji="0" lang="en-US" sz="2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 of NYU School of Engineering</a:t>
                      </a:r>
                    </a:p>
                    <a:p>
                      <a:pPr marL="57150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BS/MS </a:t>
                      </a: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Mechanical Engineering</a:t>
                      </a:r>
                      <a:endParaRPr kumimoji="0" lang="en-US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55" y="1946118"/>
            <a:ext cx="1936395" cy="1566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535" y="1949213"/>
            <a:ext cx="1932570" cy="156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4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Project Description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535" y="1828798"/>
            <a:ext cx="9601200" cy="434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Retrieve one item from the past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Retrieve one item from the future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NASA is soliciting designs for a time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machine to find alternate energy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City street with motion blur" title="Sample Pictu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21578" y="2879512"/>
            <a:ext cx="2930049" cy="2915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8035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Project Description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535" y="1828798"/>
            <a:ext cx="9601200" cy="4343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Our robot uses quantum technology to warp time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Travels 50 years in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30 seconds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Faster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than goal rate by 30 seconds!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t="40900" r="35404" b="40207"/>
          <a:stretch/>
        </p:blipFill>
        <p:spPr>
          <a:xfrm>
            <a:off x="243838" y="3931821"/>
            <a:ext cx="11704321" cy="2240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9" t="37672" r="554" b="43894"/>
          <a:stretch/>
        </p:blipFill>
        <p:spPr>
          <a:xfrm>
            <a:off x="2364893" y="4473703"/>
            <a:ext cx="7462213" cy="22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2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Project Description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5849" y="1818520"/>
            <a:ext cx="298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0351" y="1818520"/>
            <a:ext cx="298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570774" y="2397004"/>
            <a:ext cx="4252686" cy="4049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78254" y="2397004"/>
            <a:ext cx="4252686" cy="4049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045124">
            <a:off x="561815" y="3830529"/>
            <a:ext cx="427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DRAWING</a:t>
            </a:r>
            <a:endParaRPr 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045124">
            <a:off x="7133816" y="3830528"/>
            <a:ext cx="427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DRAWING</a:t>
            </a:r>
            <a:endParaRPr 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Project Description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2869" y="1779088"/>
            <a:ext cx="298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Isometric 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1377" y="1779089"/>
            <a:ext cx="5806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Detailed Side 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570771" y="2397004"/>
            <a:ext cx="4252686" cy="4049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78254" y="2397004"/>
            <a:ext cx="4252686" cy="4049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045124">
            <a:off x="561813" y="3751663"/>
            <a:ext cx="427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DRAWING</a:t>
            </a:r>
            <a:endParaRPr 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045124">
            <a:off x="7069294" y="3751662"/>
            <a:ext cx="427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DRAWING</a:t>
            </a:r>
            <a:endParaRPr 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0844"/>
            <a:ext cx="9601200" cy="10368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Cost Estimate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026509" y="1775553"/>
          <a:ext cx="8649728" cy="4195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37"/>
                <a:gridCol w="2125362"/>
                <a:gridCol w="2174789"/>
                <a:gridCol w="1902940"/>
              </a:tblGrid>
              <a:tr h="7529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Item/Employee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Cost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Miscellaneous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7" name="Content Placeholder 4" descr="Sample table with 3 columns, 4 rows" title="Table"/>
          <p:cNvGraphicFramePr>
            <a:graphicFrameLocks/>
          </p:cNvGraphicFramePr>
          <p:nvPr>
            <p:extLst/>
          </p:nvPr>
        </p:nvGraphicFramePr>
        <p:xfrm>
          <a:off x="6765265" y="5990911"/>
          <a:ext cx="3910972" cy="56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486"/>
                <a:gridCol w="1955486"/>
              </a:tblGrid>
              <a:tr h="5633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70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.potx" id="{FE35DD5A-B687-4161-B4D9-35484B75A379}" vid="{5DB76398-B2EF-4269-B3B2-C0E4C29F3554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Words>364</Words>
  <Application>Microsoft Office PowerPoint</Application>
  <PresentationFormat>Widescreen</PresentationFormat>
  <Paragraphs>108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Book Antiqua</vt:lpstr>
      <vt:lpstr>Wingdings</vt:lpstr>
      <vt:lpstr>Sales Direction 16X9</vt:lpstr>
      <vt:lpstr> </vt:lpstr>
      <vt:lpstr>Agenda </vt:lpstr>
      <vt:lpstr>Company Profile </vt:lpstr>
      <vt:lpstr>Company Profile </vt:lpstr>
      <vt:lpstr>Project Description</vt:lpstr>
      <vt:lpstr>Project Description</vt:lpstr>
      <vt:lpstr>Project Description</vt:lpstr>
      <vt:lpstr>Project Description</vt:lpstr>
      <vt:lpstr>Cost Estimate</vt:lpstr>
      <vt:lpstr>Project Schedule</vt:lpstr>
      <vt:lpstr>Advantages</vt:lpstr>
      <vt:lpstr>Advantages</vt:lpstr>
      <vt:lpstr>Conclusion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Rondell Sinanan</dc:creator>
  <cp:lastModifiedBy>Eve Fishinevich</cp:lastModifiedBy>
  <cp:revision>70</cp:revision>
  <dcterms:created xsi:type="dcterms:W3CDTF">2012-08-30T21:52:00Z</dcterms:created>
  <dcterms:modified xsi:type="dcterms:W3CDTF">2015-10-17T18:26:43Z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