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9"/>
  </p:notesMasterIdLst>
  <p:sldIdLst>
    <p:sldId id="298" r:id="rId3"/>
    <p:sldId id="258" r:id="rId4"/>
    <p:sldId id="299" r:id="rId5"/>
    <p:sldId id="319" r:id="rId6"/>
    <p:sldId id="318" r:id="rId7"/>
    <p:sldId id="331" r:id="rId8"/>
    <p:sldId id="321" r:id="rId9"/>
    <p:sldId id="320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22" r:id="rId18"/>
    <p:sldId id="273" r:id="rId19"/>
    <p:sldId id="268" r:id="rId20"/>
    <p:sldId id="266" r:id="rId21"/>
    <p:sldId id="269" r:id="rId22"/>
    <p:sldId id="267" r:id="rId23"/>
    <p:sldId id="262" r:id="rId24"/>
    <p:sldId id="272" r:id="rId25"/>
    <p:sldId id="270" r:id="rId26"/>
    <p:sldId id="271" r:id="rId27"/>
    <p:sldId id="264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Gotham Medium" pitchFamily="2" charset="0"/>
      <p:regular r:id="rId36"/>
      <p:italic r:id="rId37"/>
    </p:embeddedFont>
    <p:embeddedFont>
      <p:font typeface="Gotham SSm A" pitchFamily="2" charset="0"/>
      <p:regular r:id="rId38"/>
      <p:bold r:id="rId39"/>
      <p:italic r:id="rId40"/>
      <p:boldItalic r:id="rId41"/>
    </p:embeddedFont>
    <p:embeddedFont>
      <p:font typeface="Proxima Nova Lt" panose="02000506030000020004" pitchFamily="2" charset="77"/>
      <p:regular r:id="rId42"/>
      <p:bold r:id="rId43"/>
      <p:italic r:id="rId44"/>
      <p:boldItalic r:id="rId45"/>
    </p:embeddedFont>
    <p:embeddedFont>
      <p:font typeface="Proxima Nova Rg" panose="02000506030000020004" pitchFamily="2" charset="77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knowledge that you have gained today and in past recitations, what suggestions would you make to Jane to improve their resume? **Ask students to raise their hands and participate**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LaTeX is a software for document preparation and is largely what is used when creating scientific papers to manage formatting. This also is a good resource for completing your resume as shown on the right instead of using Microsoft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7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65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0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3.wp.wsu.edu/uploads/sites/1393/2018/01/Action-Verbs-for-Resumes.doc.pdf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FINDING A PROGRAM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BB2B45C-7A1E-4C44-BE1D-F8F0A5D7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59" y="2104416"/>
            <a:ext cx="560996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US News and World Report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Skewed by funding and test scores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alumni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Visit campuses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Specialized interests</a:t>
            </a:r>
          </a:p>
        </p:txBody>
      </p:sp>
      <p:pic>
        <p:nvPicPr>
          <p:cNvPr id="14" name="Picture 2" descr="http://grad-schools.usnews.rankingsandreviews.com/static/images/vertical-logo.png">
            <a:extLst>
              <a:ext uri="{FF2B5EF4-FFF2-40B4-BE49-F238E27FC236}">
                <a16:creationId xmlns:a16="http://schemas.microsoft.com/office/drawing/2014/main" id="{2CC05D5E-E5F8-9248-9EBA-37FE43C7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31" y="3113448"/>
            <a:ext cx="4538562" cy="10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0189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FACTORS TO CONSIDER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DF4EE-5AED-0D49-8039-3AF04E92EAD6}"/>
              </a:ext>
            </a:extLst>
          </p:cNvPr>
          <p:cNvSpPr/>
          <p:nvPr/>
        </p:nvSpPr>
        <p:spPr>
          <a:xfrm>
            <a:off x="1087394" y="1912129"/>
            <a:ext cx="874858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Do some research on the university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Student activities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Course options, research, teaching 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Professors and projects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Your advisor is the most important consideration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Talk to professors at NYU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Location is critical for job market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4041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APPLYING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919" y="2094062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Prepare for the GRE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Take several practice exams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Three recommendation letters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Academic references better</a:t>
            </a:r>
          </a:p>
          <a:p>
            <a:pPr marL="12573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Connections are most important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Personal statement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B5CA18-1A1D-404C-A3CF-635F6D2E8898}"/>
              </a:ext>
            </a:extLst>
          </p:cNvPr>
          <p:cNvGrpSpPr/>
          <p:nvPr/>
        </p:nvGrpSpPr>
        <p:grpSpPr>
          <a:xfrm>
            <a:off x="8158549" y="2884567"/>
            <a:ext cx="2962532" cy="965146"/>
            <a:chOff x="3130787" y="4158614"/>
            <a:chExt cx="1726963" cy="438151"/>
          </a:xfrm>
        </p:grpSpPr>
        <p:pic>
          <p:nvPicPr>
            <p:cNvPr id="14" name="Picture 2" descr="GRE">
              <a:extLst>
                <a:ext uri="{FF2B5EF4-FFF2-40B4-BE49-F238E27FC236}">
                  <a16:creationId xmlns:a16="http://schemas.microsoft.com/office/drawing/2014/main" id="{85872399-6072-D542-9602-316012041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4158614"/>
              <a:ext cx="1162050" cy="43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ETS">
              <a:extLst>
                <a:ext uri="{FF2B5EF4-FFF2-40B4-BE49-F238E27FC236}">
                  <a16:creationId xmlns:a16="http://schemas.microsoft.com/office/drawing/2014/main" id="{455821C9-2649-E74D-8FDE-0F78C15D1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787" y="4158614"/>
              <a:ext cx="647700" cy="43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9908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OPPORTUNITIES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7C11147-69AD-E745-B8AC-020B1DCB8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08" y="2031904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research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Graduate teaching assistant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Fellowships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NSF GRFP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University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program specific scholarships</a:t>
            </a:r>
          </a:p>
        </p:txBody>
      </p:sp>
      <p:pic>
        <p:nvPicPr>
          <p:cNvPr id="17" name="Picture 2" descr="National Science Foundation - Where Discoveries Begin">
            <a:extLst>
              <a:ext uri="{FF2B5EF4-FFF2-40B4-BE49-F238E27FC236}">
                <a16:creationId xmlns:a16="http://schemas.microsoft.com/office/drawing/2014/main" id="{4C35E903-D53E-D247-8C19-5BE15F2B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3085473"/>
            <a:ext cx="5328691" cy="9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4386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PHD HUMOR</a:t>
            </a:r>
          </a:p>
        </p:txBody>
      </p:sp>
      <p:pic>
        <p:nvPicPr>
          <p:cNvPr id="11" name="Picture 2" descr="http://cdn.arstechnica.net/wp-content/uploads/2011/09/phd072011s-4e6f64b-intro.gif">
            <a:extLst>
              <a:ext uri="{FF2B5EF4-FFF2-40B4-BE49-F238E27FC236}">
                <a16:creationId xmlns:a16="http://schemas.microsoft.com/office/drawing/2014/main" id="{A7CF644B-6C54-F149-B1CC-32D7F123A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90" y="1458017"/>
            <a:ext cx="7640417" cy="48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59576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1124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&amp; VEX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0763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133167"/>
            <a:ext cx="10581564" cy="3917892"/>
          </a:xfrm>
        </p:spPr>
        <p:txBody>
          <a:bodyPr anchor="ctr">
            <a:normAutofit fontScale="92500"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b="1" u="sng" dirty="0">
                <a:latin typeface="Proxima Nova Rg" panose="02000506030000020004" pitchFamily="2" charset="0"/>
              </a:rPr>
              <a:t>Dress professionally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800" dirty="0">
                <a:latin typeface="Proxima Nova Rg" panose="02000506030000020004" pitchFamily="2" charset="0"/>
              </a:rPr>
            </a:br>
            <a:endParaRPr lang="en-US" sz="28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ln w="0"/>
                <a:solidFill>
                  <a:srgbClr val="5706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4403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Graduate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to Give the Final Project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3259394"/>
            <a:ext cx="0" cy="12683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405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0248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89476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98767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Video of product in action</a:t>
            </a:r>
          </a:p>
          <a:p>
            <a:pPr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5452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92180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3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RESUME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D68BD-91E8-9E4C-BFEB-97BE1C13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60556"/>
          <a:stretch/>
        </p:blipFill>
        <p:spPr>
          <a:xfrm>
            <a:off x="1890584" y="1518007"/>
            <a:ext cx="9112196" cy="425594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432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ACTION VERBS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EA484-B98F-1848-9D69-BE2CB157979F}"/>
              </a:ext>
            </a:extLst>
          </p:cNvPr>
          <p:cNvSpPr/>
          <p:nvPr/>
        </p:nvSpPr>
        <p:spPr>
          <a:xfrm>
            <a:off x="2258250" y="5898674"/>
            <a:ext cx="767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Action verbs for resumes courtesy of Washington State University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54F0FB-699E-B547-A32C-75867CD392DB}"/>
              </a:ext>
            </a:extLst>
          </p:cNvPr>
          <p:cNvSpPr/>
          <p:nvPr/>
        </p:nvSpPr>
        <p:spPr>
          <a:xfrm>
            <a:off x="217166" y="5690916"/>
            <a:ext cx="1673418" cy="42479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B7875840-BD93-4543-9787-951D55C76CA8}"/>
              </a:ext>
            </a:extLst>
          </p:cNvPr>
          <p:cNvSpPr txBox="1"/>
          <p:nvPr/>
        </p:nvSpPr>
        <p:spPr>
          <a:xfrm>
            <a:off x="217166" y="5690916"/>
            <a:ext cx="185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roxima Nova Rg" panose="02000506030000020004" pitchFamily="2" charset="77"/>
              </a:rPr>
              <a:t>Learn More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11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5286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SPOT THE ERRORS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3F420D-29A2-1C46-B1E0-46C69FE6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514" y="1752874"/>
            <a:ext cx="7602970" cy="4538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739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919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LaTeX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0219E-A707-4B4B-86F2-03AFEA30A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b="36233"/>
          <a:stretch/>
        </p:blipFill>
        <p:spPr>
          <a:xfrm>
            <a:off x="210446" y="1824155"/>
            <a:ext cx="5237352" cy="42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i.imgur.com/rQiPPEv.jpg">
            <a:extLst>
              <a:ext uri="{FF2B5EF4-FFF2-40B4-BE49-F238E27FC236}">
                <a16:creationId xmlns:a16="http://schemas.microsoft.com/office/drawing/2014/main" id="{51D74CE2-D78C-2848-A687-09A110350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903"/>
          <a:stretch/>
        </p:blipFill>
        <p:spPr bwMode="auto">
          <a:xfrm>
            <a:off x="5732414" y="2464956"/>
            <a:ext cx="6222780" cy="29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4519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GRADUATE SCHOOL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5" y="659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BE PREPARED TO TALK GPA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EA484-B98F-1848-9D69-BE2CB157979F}"/>
              </a:ext>
            </a:extLst>
          </p:cNvPr>
          <p:cNvSpPr/>
          <p:nvPr/>
        </p:nvSpPr>
        <p:spPr>
          <a:xfrm>
            <a:off x="2073274" y="1474436"/>
            <a:ext cx="525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Table 1: Academic honors at NYU courtesy of NYU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E7EC66-5E78-4649-9CDF-FB2738BB4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05119"/>
              </p:ext>
            </p:extLst>
          </p:nvPr>
        </p:nvGraphicFramePr>
        <p:xfrm>
          <a:off x="2073274" y="1838423"/>
          <a:ext cx="8045449" cy="4254216"/>
        </p:xfrm>
        <a:graphic>
          <a:graphicData uri="http://schemas.openxmlformats.org/drawingml/2006/table">
            <a:tbl>
              <a:tblPr/>
              <a:tblGrid>
                <a:gridCol w="1972231">
                  <a:extLst>
                    <a:ext uri="{9D8B030D-6E8A-4147-A177-3AD203B41FA5}">
                      <a16:colId xmlns:a16="http://schemas.microsoft.com/office/drawing/2014/main" val="2615201088"/>
                    </a:ext>
                  </a:extLst>
                </a:gridCol>
                <a:gridCol w="1928535">
                  <a:extLst>
                    <a:ext uri="{9D8B030D-6E8A-4147-A177-3AD203B41FA5}">
                      <a16:colId xmlns:a16="http://schemas.microsoft.com/office/drawing/2014/main" val="2796558588"/>
                    </a:ext>
                  </a:extLst>
                </a:gridCol>
                <a:gridCol w="2126877">
                  <a:extLst>
                    <a:ext uri="{9D8B030D-6E8A-4147-A177-3AD203B41FA5}">
                      <a16:colId xmlns:a16="http://schemas.microsoft.com/office/drawing/2014/main" val="1279069997"/>
                    </a:ext>
                  </a:extLst>
                </a:gridCol>
                <a:gridCol w="2017806">
                  <a:extLst>
                    <a:ext uri="{9D8B030D-6E8A-4147-A177-3AD203B41FA5}">
                      <a16:colId xmlns:a16="http://schemas.microsoft.com/office/drawing/2014/main" val="3109339699"/>
                    </a:ext>
                  </a:extLst>
                </a:gridCol>
              </a:tblGrid>
              <a:tr h="463853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Summa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Cum Laude (5%)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Magna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Cum Laude (15%)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Cum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Gotham SSm A"/>
                        </a:rPr>
                        <a:t>Laude (25%)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otham SSm A"/>
                      </a:endParaRPr>
                    </a:p>
                  </a:txBody>
                  <a:tcPr marL="47975" marR="47975" marT="23988" marB="23988" anchor="ctr">
                    <a:lnL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0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34148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CAS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3.919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3.795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3.665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915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Gallatin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3.951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3.889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3.793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243593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Liberal Studies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3.954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3.864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3.799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98844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Nursing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3.863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3.744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37459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3.947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3.843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3.668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98200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Silver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3.978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3.899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3.809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52242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Steinhardt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3.916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3.841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3.747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866835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Stern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3.896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3.798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3.696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926081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Tandon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3.863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3.679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3.492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34010"/>
                  </a:ext>
                </a:extLst>
              </a:tr>
              <a:tr h="255367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Tisch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3.903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3.819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3.728</a:t>
                      </a:r>
                    </a:p>
                  </a:txBody>
                  <a:tcPr anchor="ctr">
                    <a:lnL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5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94037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121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-1" y="1"/>
            <a:ext cx="12192000" cy="55985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6182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UNDERGRAD VS GRAD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FADF0-55E1-D04F-B76D-7FE9DBB5ED76}"/>
              </a:ext>
            </a:extLst>
          </p:cNvPr>
          <p:cNvSpPr/>
          <p:nvPr/>
        </p:nvSpPr>
        <p:spPr>
          <a:xfrm>
            <a:off x="-1" y="1733002"/>
            <a:ext cx="6096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charset="0"/>
              </a:rPr>
              <a:t>Undergraduate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(Design)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 from a recipe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Masters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(Analysis)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recipe for a meal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chemeClr val="accent6"/>
                </a:solidFill>
                <a:latin typeface="Proxima Nova Lt" panose="02000506030000020004" pitchFamily="2" charset="77"/>
              </a:rPr>
              <a:t>Doctoral</a:t>
            </a: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 (Modeling)</a:t>
            </a:r>
          </a:p>
          <a:p>
            <a:pPr lvl="1" algn="r"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66"/>
                </a:solidFill>
                <a:latin typeface="Proxima Nova Rg" panose="02000506030000020004" pitchFamily="2" charset="77"/>
              </a:rPr>
              <a:t>Create a meal</a:t>
            </a:r>
          </a:p>
        </p:txBody>
      </p:sp>
      <p:pic>
        <p:nvPicPr>
          <p:cNvPr id="5" name="Picture 4" descr="A picture containing monitor, star, table, screen&#10;&#10;Description automatically generated">
            <a:extLst>
              <a:ext uri="{FF2B5EF4-FFF2-40B4-BE49-F238E27FC236}">
                <a16:creationId xmlns:a16="http://schemas.microsoft.com/office/drawing/2014/main" id="{5F754519-53B7-C44B-BC2A-C363AFA1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26" y="1733002"/>
            <a:ext cx="2057450" cy="41489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4B470A-77A5-9B44-8403-977B4BAAA73D}"/>
              </a:ext>
            </a:extLst>
          </p:cNvPr>
          <p:cNvSpPr/>
          <p:nvPr/>
        </p:nvSpPr>
        <p:spPr>
          <a:xfrm>
            <a:off x="3698408" y="5869394"/>
            <a:ext cx="718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2: Cognitive growth courtesy of Reddit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860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1A753346-5169-2045-A805-6A437CA8F5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 PRES" id="{9068778E-27D4-0049-BE2E-9439ABE49875}" vid="{9CA80FAB-AFBF-6446-AE76-974412E292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817</Words>
  <Application>Microsoft Macintosh PowerPoint</Application>
  <PresentationFormat>Widescreen</PresentationFormat>
  <Paragraphs>217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Arial</vt:lpstr>
      <vt:lpstr>Gotham Medium</vt:lpstr>
      <vt:lpstr>Calibri Light</vt:lpstr>
      <vt:lpstr>Proxima Nova Rg</vt:lpstr>
      <vt:lpstr>Proxima Nova Lt</vt:lpstr>
      <vt:lpstr>Gotham SSm A</vt:lpstr>
      <vt:lpstr>Office Theme</vt:lpstr>
      <vt:lpstr>Custom Design</vt:lpstr>
      <vt:lpstr>RECITATION 10</vt:lpstr>
      <vt:lpstr>AGENDA</vt:lpstr>
      <vt:lpstr>RESUME REVIEW</vt:lpstr>
      <vt:lpstr>PowerPoint Presentation</vt:lpstr>
      <vt:lpstr>PowerPoint Presentation</vt:lpstr>
      <vt:lpstr>PowerPoint Presentation</vt:lpstr>
      <vt:lpstr>GRADUATE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HOW TO GIVE THE FINAL PROJECT PRESENTATION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10</dc:title>
  <dc:creator>Diya</dc:creator>
  <cp:lastModifiedBy>Hillary Abordo</cp:lastModifiedBy>
  <cp:revision>12</cp:revision>
  <dcterms:created xsi:type="dcterms:W3CDTF">2020-08-25T04:27:24Z</dcterms:created>
  <dcterms:modified xsi:type="dcterms:W3CDTF">2022-04-05T20:29:41Z</dcterms:modified>
  <cp:contentStatus/>
</cp:coreProperties>
</file>