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fif" ContentType="image/jpe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2"/>
    <p:sldId id="258" r:id="rId3"/>
    <p:sldId id="259" r:id="rId4"/>
    <p:sldId id="268" r:id="rId5"/>
    <p:sldId id="269" r:id="rId6"/>
    <p:sldId id="270" r:id="rId7"/>
    <p:sldId id="271" r:id="rId8"/>
    <p:sldId id="261" r:id="rId9"/>
    <p:sldId id="267" r:id="rId10"/>
    <p:sldId id="274" r:id="rId11"/>
    <p:sldId id="272" r:id="rId12"/>
    <p:sldId id="273" r:id="rId13"/>
    <p:sldId id="282" r:id="rId14"/>
    <p:sldId id="283" r:id="rId15"/>
    <p:sldId id="262" r:id="rId16"/>
    <p:sldId id="284" r:id="rId17"/>
    <p:sldId id="285" r:id="rId18"/>
    <p:sldId id="286" r:id="rId19"/>
    <p:sldId id="287" r:id="rId20"/>
    <p:sldId id="297" r:id="rId21"/>
    <p:sldId id="275" r:id="rId22"/>
    <p:sldId id="276" r:id="rId23"/>
    <p:sldId id="277" r:id="rId24"/>
    <p:sldId id="292" r:id="rId25"/>
    <p:sldId id="278" r:id="rId26"/>
    <p:sldId id="293" r:id="rId27"/>
    <p:sldId id="294" r:id="rId28"/>
    <p:sldId id="295" r:id="rId29"/>
    <p:sldId id="280" r:id="rId30"/>
    <p:sldId id="281" r:id="rId31"/>
    <p:sldId id="264" r:id="rId32"/>
  </p:sldIdLst>
  <p:sldSz cx="12192000" cy="6858000"/>
  <p:notesSz cx="6858000" cy="9144000"/>
  <p:embeddedFontLst>
    <p:embeddedFont>
      <p:font typeface="Calibri Light" panose="020F0302020204030204" pitchFamily="34" charset="0"/>
      <p:regular r:id="rId33"/>
      <p:italic r:id="rId34"/>
    </p:embeddedFont>
    <p:embeddedFont>
      <p:font typeface="Gotham Medium" panose="02000604030000020004" pitchFamily="50" charset="0"/>
      <p:regular r:id="rId35"/>
    </p:embeddedFont>
    <p:embeddedFont>
      <p:font typeface="Cambria Math" panose="02040503050406030204" pitchFamily="18" charset="0"/>
      <p:regular r:id="rId36"/>
    </p:embeddedFont>
    <p:embeddedFont>
      <p:font typeface="ＭＳ Ｐゴシック" panose="020B0600070205080204" pitchFamily="34" charset="-128"/>
      <p:regular r:id="rId37"/>
    </p:embeddedFont>
    <p:embeddedFont>
      <p:font typeface="Proxima Nova Rg" panose="02000506030000020004" pitchFamily="2" charset="0"/>
      <p:regular r:id="rId38"/>
      <p:bold r:id="rId39"/>
      <p:italic r:id="rId40"/>
      <p:boldItalic r:id="rId41"/>
    </p:embeddedFont>
    <p:embeddedFont>
      <p:font typeface="Calibri" panose="020F0502020204030204" pitchFamily="34" charset="0"/>
      <p:regular r:id="rId42"/>
      <p:bold r:id="rId43"/>
      <p:italic r:id="rId44"/>
      <p:boldItalic r:id="rId45"/>
    </p:embeddedFont>
    <p:embeddedFont>
      <p:font typeface="Proxima Nova Lt" panose="02000506030000020004" charset="0"/>
      <p:bold r:id="rId46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0099"/>
    <a:srgbClr val="57068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8" d="100"/>
          <a:sy n="88" d="100"/>
        </p:scale>
        <p:origin x="494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font" Target="fonts/font10.fntdata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font" Target="fonts/font1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font" Target="fonts/font11.fntdata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46" Type="http://schemas.openxmlformats.org/officeDocument/2006/relationships/font" Target="fonts/font14.fntdata"/><Relationship Id="rId20" Type="http://schemas.openxmlformats.org/officeDocument/2006/relationships/slide" Target="slides/slide19.xml"/><Relationship Id="rId41" Type="http://schemas.openxmlformats.org/officeDocument/2006/relationships/font" Target="fonts/font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ADDDCB-D232-4F83-BAB3-08983185F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F5EBA33-536B-4743-88B2-7F4A42A148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9A0289-62B1-452B-B6B4-C7F4D7A8E9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0B67A-E348-4499-8F21-0B6E20E34E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9D4D05-4031-4BCC-A37B-3632026CA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990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BE9FEE-29A2-4AB8-AAAE-B9E3DC61CE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685D904-FAA6-4629-A2F6-6972D51B8F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CA137BF-5EA8-49BC-AC3F-87896B0005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BB771-2664-4844-8B81-A231D2BB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9B07D2-50E8-419E-B2BD-CE66FEEBF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48702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8AD8DFD-763F-424D-8F8E-DEEDAC67ED0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15362FD-6D19-4A30-ABCE-7C84BF4868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9E4538-5C45-4EF7-B87B-AA6826A6DE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B2D492-EEBE-4E26-9CAB-8EAAF4E252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237A7B-FED1-4DEF-9242-8BEC5BEDB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0223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42BB19-D22C-46A5-A20E-C73A6E469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AD6A59-B46F-493D-AC9F-212844C2A4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68BA7B-F87D-49B0-8A54-F57AF1A63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3D98F3-723F-4C1A-956E-39F9543B7D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7A55C9-EBD0-479F-A00C-3BA4B55BAE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9863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A9D03E-7486-4823-A2D1-0A0C013FBA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04B77E7-2038-4D0E-B294-9CCC841642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8ED6B-0C3A-47E2-AB88-B1CF85F39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985856-500F-4E64-B56C-375990E2EC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3A43DC7-CE4B-4A17-9601-5E1960BB03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6918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63917-B6CE-4B6C-91B6-741BF6EE6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B5DA8E0-FBEF-4F39-A737-39BE7D1F60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4A324A8-0E98-423E-8B77-484F47103D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E5D0482-2E35-4C09-9E1E-46651F4F70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E2EED08-4716-4F59-A128-F0267AD977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FB3926-66F9-4287-9D4D-A9E0DB0BF5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8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5B0BBD-1178-4D6D-9400-132CD729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64B506-67E6-4792-A8EA-9790EBF404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FC0CE71-54CD-40E2-B614-DF8F33B035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5D631BA-2BFD-42E7-9257-A18080235D4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E4B3A7E-C30C-493C-A820-8C6C5189724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80DB4C6-166A-4F12-9174-9E5DBF242F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F0EDAF-0F1A-4F8E-989E-C2FF68918D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12389A-ECD3-4204-9A96-F98B4E3304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630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6BBA1-F74F-4608-952F-CD4E80571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EB98E42-7412-4380-A1E4-A971AF84F2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FF28FC-BF1D-487A-8244-67FF3FE701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560DAE3-8C09-47A1-9B7F-7669CF0F98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53019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656ACAA-DC8F-46F9-AB22-B89F6840CB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60AB0D9-AE6C-4523-AB7B-AE84639C2A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51DC9C9-55DA-4AD8-B70E-0E3A98011F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444020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581E5E-98E3-4DE3-9604-DD442DF63B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80224D-9CC3-46A6-A05B-DF33598D0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44F9B30-568C-45D8-9F28-1FE65F92D0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90D6C4-4C51-4D40-9226-8974EFDEC1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BF137B0-99C5-4906-993F-BA9087695A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49A788-2213-4170-B8DC-1A7D6055A5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90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9094D5-69B4-4055-ABBD-3836DC0F3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091B0C-149C-4A29-99C9-67F1C0DF9D0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4DF8D7-4930-42F2-9ABF-5E6BC9086F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B8BBEA-8EBC-44C9-A016-A662E1CCDE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8B71032-29CA-415F-BF45-8BF18D4197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B795705-83B3-4051-90E2-8DACAED3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86687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31923A5-51A8-4DE5-8396-146BDFA96E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12EA93-A0E8-4931-B163-506EB68073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D30351-95B8-4867-BB8A-4F8F9E161F0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8EC1CAE-C4A8-46E9-8AD6-D26A1A7737BA}" type="datetimeFigureOut">
              <a:rPr lang="en-US" smtClean="0"/>
              <a:t>7/22/2020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B919AD-A1B6-4754-A503-26DC74DFDF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9D43DB-5E80-49B7-A6DA-228CDC07220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A1212D-38B2-4DEE-B25F-5C96C2761F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71039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fif"/><Relationship Id="rId4" Type="http://schemas.openxmlformats.org/officeDocument/2006/relationships/image" Target="../media/image13.jf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5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png"/><Relationship Id="rId4" Type="http://schemas.openxmlformats.org/officeDocument/2006/relationships/image" Target="../media/image8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image" Target="../media/image2.png"/><Relationship Id="rId7" Type="http://schemas.openxmlformats.org/officeDocument/2006/relationships/image" Target="../media/image15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0.png"/><Relationship Id="rId9" Type="http://schemas.openxmlformats.org/officeDocument/2006/relationships/image" Target="../media/image17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f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f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1716728"/>
            <a:ext cx="10406742" cy="2387600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INTRODUCTION TO LABVIEW &amp; DIGITAL LOGIC (VIRTUAL)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614418"/>
            <a:ext cx="9144000" cy="473561"/>
          </a:xfrm>
        </p:spPr>
        <p:txBody>
          <a:bodyPr/>
          <a:lstStyle/>
          <a:p>
            <a:r>
              <a:rPr lang="en-US" dirty="0">
                <a:latin typeface="Proxima Nova Rg" panose="02000506030000020004" pitchFamily="2" charset="0"/>
              </a:rPr>
              <a:t>EG1003  |  LAB 7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193177" y="4296330"/>
            <a:ext cx="3762104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>
            <a:extLst>
              <a:ext uri="{FF2B5EF4-FFF2-40B4-BE49-F238E27FC236}">
                <a16:creationId xmlns:a16="http://schemas.microsoft.com/office/drawing/2014/main" id="{CDA7024F-D248-4EF6-9CD3-DD357A9199C4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0A1CAF8-DB5A-4A6D-BBB2-4D89C575D2C4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F8109B66-0296-4DA0-97B5-15803D47E00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360D24FD-7CF7-48EB-9E7A-6648E6F8A501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67230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688234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Toolbar</a:t>
            </a:r>
            <a:r>
              <a:rPr lang="en-US" dirty="0">
                <a:latin typeface="Proxima Nova Rg" panose="02000506030000020004" pitchFamily="50" charset="0"/>
              </a:rPr>
              <a:t> – used to execute and stop the program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tx2"/>
                </a:solidFill>
                <a:latin typeface="Proxima Nova Rg" panose="02000506030000020004" pitchFamily="50" charset="0"/>
              </a:rPr>
              <a:t>Run</a:t>
            </a:r>
            <a:r>
              <a:rPr lang="en-US" sz="2400" dirty="0">
                <a:latin typeface="Proxima Nova Rg" panose="02000506030000020004" pitchFamily="50" charset="0"/>
              </a:rPr>
              <a:t> – runs the program once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1"/>
                </a:solidFill>
                <a:latin typeface="Proxima Nova Rg" panose="02000506030000020004" pitchFamily="50" charset="0"/>
              </a:rPr>
              <a:t>Run Continuously</a:t>
            </a:r>
            <a:r>
              <a:rPr lang="en-US" sz="2400" dirty="0">
                <a:latin typeface="Proxima Nova Rg" panose="02000506030000020004" pitchFamily="50" charset="0"/>
              </a:rPr>
              <a:t> – runs the program until the program is stopped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chemeClr val="accent2"/>
                </a:solidFill>
                <a:latin typeface="Proxima Nova Rg" panose="02000506030000020004" pitchFamily="50" charset="0"/>
              </a:rPr>
              <a:t>Abort Execution </a:t>
            </a:r>
            <a:r>
              <a:rPr lang="en-US" sz="2400" dirty="0">
                <a:latin typeface="Proxima Nova Rg" panose="02000506030000020004" pitchFamily="50" charset="0"/>
              </a:rPr>
              <a:t>– stops program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990099"/>
                </a:solidFill>
                <a:latin typeface="Proxima Nova Rg" panose="02000506030000020004" pitchFamily="50" charset="0"/>
              </a:rPr>
              <a:t>Pause</a:t>
            </a:r>
            <a:r>
              <a:rPr lang="en-US" sz="2400" dirty="0">
                <a:latin typeface="Proxima Nova Rg" panose="02000506030000020004" pitchFamily="50" charset="0"/>
              </a:rPr>
              <a:t> – pauses the program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9</a:t>
            </a:r>
          </a:p>
        </p:txBody>
      </p:sp>
      <p:pic>
        <p:nvPicPr>
          <p:cNvPr id="10" name="Picture 9"/>
          <p:cNvPicPr/>
          <p:nvPr/>
        </p:nvPicPr>
        <p:blipFill rotWithShape="1">
          <a:blip r:embed="rId4"/>
          <a:srcRect l="4273" t="7787" r="88141" b="88794"/>
          <a:stretch/>
        </p:blipFill>
        <p:spPr bwMode="auto">
          <a:xfrm>
            <a:off x="8133833" y="3609523"/>
            <a:ext cx="2115195" cy="536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C1B20F54-731C-4D91-AC03-991084568EB3}"/>
              </a:ext>
            </a:extLst>
          </p:cNvPr>
          <p:cNvSpPr/>
          <p:nvPr/>
        </p:nvSpPr>
        <p:spPr>
          <a:xfrm>
            <a:off x="7701212" y="4135857"/>
            <a:ext cx="29804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7: Toolbar</a:t>
            </a:r>
          </a:p>
        </p:txBody>
      </p:sp>
      <p:sp>
        <p:nvSpPr>
          <p:cNvPr id="14" name="Rectangle 13"/>
          <p:cNvSpPr/>
          <p:nvPr/>
        </p:nvSpPr>
        <p:spPr>
          <a:xfrm>
            <a:off x="8251417" y="3616378"/>
            <a:ext cx="479630" cy="512332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>
              <a:solidFill>
                <a:schemeClr val="tx2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8770593" y="3619063"/>
            <a:ext cx="479630" cy="512332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9294575" y="3616298"/>
            <a:ext cx="479630" cy="512332"/>
          </a:xfrm>
          <a:prstGeom prst="rect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799648" y="3621396"/>
            <a:ext cx="479630" cy="512332"/>
          </a:xfrm>
          <a:prstGeom prst="rect">
            <a:avLst/>
          </a:prstGeom>
          <a:noFill/>
          <a:ln w="38100">
            <a:solidFill>
              <a:srgbClr val="9900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41586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32243" y="1932976"/>
            <a:ext cx="5647247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Functions</a:t>
            </a:r>
            <a:r>
              <a:rPr lang="en-US" dirty="0">
                <a:latin typeface="Proxima Nova Rg" panose="02000506030000020004" pitchFamily="2" charset="0"/>
              </a:rPr>
              <a:t> – fundamental operating elements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Have input and output terminals to pass data in and out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Can perform numeric, Boolean, comparison operations, and more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10</a:t>
            </a:r>
          </a:p>
        </p:txBody>
      </p:sp>
      <p:pic>
        <p:nvPicPr>
          <p:cNvPr id="5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A4587E3-47A3-4E7E-92DF-B900A496F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8633" y="2359400"/>
            <a:ext cx="2921000" cy="13208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4788789-E355-4266-95E1-019B7533DE4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564" y="3200075"/>
            <a:ext cx="5156200" cy="213360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C1B20F54-731C-4D91-AC03-991084568EB3}"/>
              </a:ext>
            </a:extLst>
          </p:cNvPr>
          <p:cNvSpPr/>
          <p:nvPr/>
        </p:nvSpPr>
        <p:spPr>
          <a:xfrm>
            <a:off x="6897867" y="5021248"/>
            <a:ext cx="4524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8: Examples of Functions Courtesy of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National Instruments</a:t>
            </a:r>
          </a:p>
        </p:txBody>
      </p:sp>
    </p:spTree>
    <p:extLst>
      <p:ext uri="{BB962C8B-B14F-4D97-AF65-F5344CB8AC3E}">
        <p14:creationId xmlns:p14="http://schemas.microsoft.com/office/powerpoint/2010/main" val="2118834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883730"/>
            <a:ext cx="5647247" cy="4256446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Structures</a:t>
            </a:r>
            <a:r>
              <a:rPr lang="en-US" dirty="0">
                <a:latin typeface="Proxima Nova Rg" panose="02000506030000020004" pitchFamily="2" charset="0"/>
              </a:rPr>
              <a:t> – used for process control and include for loops, while loops, and case structures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Case structure </a:t>
            </a:r>
            <a:r>
              <a:rPr lang="en-US" dirty="0">
                <a:latin typeface="Proxima Nova Rg" panose="02000506030000020004" pitchFamily="2" charset="0"/>
              </a:rPr>
              <a:t>– similar to if/else statements, contains multiple subdiagrams with different outputs depending on the input value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 Figure 7: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1 – value for case to execute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2 – code that executes for case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3 – inputs data to case structure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11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1B20F54-731C-4D91-AC03-991084568EB3}"/>
              </a:ext>
            </a:extLst>
          </p:cNvPr>
          <p:cNvSpPr/>
          <p:nvPr/>
        </p:nvSpPr>
        <p:spPr>
          <a:xfrm>
            <a:off x="6604991" y="5302154"/>
            <a:ext cx="45247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9: Example of a Case Structure Courtesy of National Instruments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90A2614-0A34-49B4-9741-262EFBFD21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4992" y="2340149"/>
            <a:ext cx="4524775" cy="2965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4335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9563" y="1923350"/>
            <a:ext cx="5997569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Digital logic: 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Conceptual language behind modern computer systems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Two values of true and false (1 and 0) that lead to complicated decisions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Truth table</a:t>
            </a:r>
            <a:r>
              <a:rPr lang="en-US" dirty="0">
                <a:latin typeface="Proxima Nova Rg" panose="02000506030000020004" pitchFamily="50" charset="0"/>
              </a:rPr>
              <a:t> – shows all the possible input combinations and their associated outputs (example on next slide)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12</a:t>
            </a:r>
          </a:p>
        </p:txBody>
      </p:sp>
      <p:pic>
        <p:nvPicPr>
          <p:cNvPr id="1026" name="Picture 2" descr="https://sub.allaboutcircuits.com/images/04290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2988" y="2938217"/>
            <a:ext cx="4540267" cy="1622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816436" y="4616358"/>
            <a:ext cx="481337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10: Boolean Circuit Courtesy of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All About Circuits</a:t>
            </a:r>
          </a:p>
        </p:txBody>
      </p:sp>
    </p:spTree>
    <p:extLst>
      <p:ext uri="{BB962C8B-B14F-4D97-AF65-F5344CB8AC3E}">
        <p14:creationId xmlns:p14="http://schemas.microsoft.com/office/powerpoint/2010/main" val="20556916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78726" y="1923350"/>
            <a:ext cx="5399053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Think of this example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An ATM has three options: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Print statement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Withdraw money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Deposit money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The ATM will charge a fee when: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Money is withdrawn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statement is printed without depositing money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026561" y="5703340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1: Truth Table for ATM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13</a:t>
            </a: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B28B4004-7641-40E2-A488-36C9A2E825F9}"/>
              </a:ext>
            </a:extLst>
          </p:cNvPr>
          <p:cNvGraphicFramePr>
            <a:graphicFrameLocks noGrp="1"/>
          </p:cNvGraphicFramePr>
          <p:nvPr/>
        </p:nvGraphicFramePr>
        <p:xfrm>
          <a:off x="5886169" y="1994940"/>
          <a:ext cx="562165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617212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Inputs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Output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P (Print)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W (Withdraw)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D (Deposit)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C (Charge)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89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95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87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06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0055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44374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470572" y="1923350"/>
            <a:ext cx="5277133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Logic gates: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NOT gate </a:t>
            </a:r>
            <a:r>
              <a:rPr lang="en-US" sz="2400" dirty="0">
                <a:latin typeface="Proxima Nova Rg" panose="02000506030000020004" pitchFamily="50" charset="0"/>
              </a:rPr>
              <a:t>– inverts the input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AND gate </a:t>
            </a:r>
            <a:r>
              <a:rPr lang="en-US" sz="2400" dirty="0">
                <a:latin typeface="Proxima Nova Rg" panose="02000506030000020004" pitchFamily="50" charset="0"/>
              </a:rPr>
              <a:t>– both inputs must be true for the output to be true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OR gate </a:t>
            </a:r>
            <a:r>
              <a:rPr lang="en-US" sz="2400" dirty="0">
                <a:latin typeface="Proxima Nova Rg" panose="02000506030000020004" pitchFamily="50" charset="0"/>
              </a:rPr>
              <a:t>– if either input is true the output will be true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564107" y="5024836"/>
            <a:ext cx="562165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2: Logic Gates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14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564107" y="2810034"/>
              <a:ext cx="5621656" cy="22055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NOT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AND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OR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823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Symbol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Arithmetic Operation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𝐴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∙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𝐵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𝑜𝑟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 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𝐴𝐵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𝐴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+</m:t>
                                </m:r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𝐵</m:t>
                                </m:r>
                              </m:oMath>
                            </m:oMathPara>
                          </a14:m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# of Inputs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5300172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016603007"/>
                  </p:ext>
                </p:extLst>
              </p:nvPr>
            </p:nvGraphicFramePr>
            <p:xfrm>
              <a:off x="564107" y="2810034"/>
              <a:ext cx="5621656" cy="2205566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354667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1557655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1354667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NOT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Lt" panose="02000506030000020004" pitchFamily="50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AND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Lt" panose="02000506030000020004" pitchFamily="50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Lt" panose="02000506030000020004" pitchFamily="50" charset="0"/>
                            </a:rPr>
                            <a:t>OR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Lt" panose="02000506030000020004" pitchFamily="50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82380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Symbol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6400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Arithmetic Operation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87109" t="-191429" r="-174609" b="-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14798" t="-191429" r="-100448" b="-73333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16216" t="-191429" r="-901" b="-73333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# of Inputs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2+</a:t>
                          </a:r>
                          <a:endParaRPr lang="en-US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35300172"/>
                      </a:ext>
                    </a:extLst>
                  </a:tr>
                </a:tbl>
              </a:graphicData>
            </a:graphic>
          </p:graphicFrame>
        </mc:Fallback>
      </mc:AlternateContent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73" t="8037" r="6606" b="37230"/>
          <a:stretch/>
        </p:blipFill>
        <p:spPr>
          <a:xfrm>
            <a:off x="2094916" y="3249606"/>
            <a:ext cx="1200727" cy="64654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8" t="7570" r="64456" b="36829"/>
          <a:stretch/>
        </p:blipFill>
        <p:spPr>
          <a:xfrm>
            <a:off x="3539975" y="3244487"/>
            <a:ext cx="1228436" cy="65678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24" t="9037" r="37848" b="38576"/>
          <a:stretch/>
        </p:blipFill>
        <p:spPr>
          <a:xfrm>
            <a:off x="4990317" y="3263460"/>
            <a:ext cx="969818" cy="618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47689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/>
              </p:cNvSpPr>
              <p:nvPr>
                <p:ph type="subTitle" idx="1"/>
              </p:nvPr>
            </p:nvSpPr>
            <p:spPr>
              <a:xfrm>
                <a:off x="6507516" y="1923350"/>
                <a:ext cx="5277133" cy="3917892"/>
              </a:xfrm>
            </p:spPr>
            <p:txBody>
              <a:bodyPr anchor="ctr"/>
              <a:lstStyle/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Lt" panose="02000506030000020004" pitchFamily="50" charset="0"/>
                  </a:rPr>
                  <a:t>Boolean equation</a:t>
                </a:r>
                <a:r>
                  <a:rPr lang="en-US" dirty="0">
                    <a:latin typeface="Proxima Nova Rg" panose="02000506030000020004" pitchFamily="50" charset="0"/>
                  </a:rPr>
                  <a:t> – mathematical representation of all the combinations in the truth table that yield an output of 1</a:t>
                </a:r>
              </a:p>
              <a:p>
                <a:pPr marL="342900" indent="-342900" algn="l">
                  <a:buFont typeface="Arial" panose="020B0604020202020204" pitchFamily="34" charset="0"/>
                  <a:buChar char="•"/>
                </a:pPr>
                <a:r>
                  <a:rPr lang="en-US" dirty="0">
                    <a:latin typeface="Proxima Nova Rg" panose="02000506030000020004" pitchFamily="50" charset="0"/>
                  </a:rPr>
                  <a:t>Represents when a fee is charged in the ATM example</a:t>
                </a:r>
              </a:p>
              <a:p>
                <a:pPr algn="l"/>
                <a:endParaRPr lang="en-US" dirty="0">
                  <a:latin typeface="Proxima Nova Rg" panose="02000506030000020004" pitchFamily="50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1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FFC000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sz="2100" b="0" i="1" smtClean="0">
                          <a:solidFill>
                            <a:srgbClr val="FFC000"/>
                          </a:solidFill>
                          <a:latin typeface="Cambria Math" panose="02040503050406030204" pitchFamily="18" charset="0"/>
                        </a:rPr>
                        <m:t>𝑊𝐷</m:t>
                      </m:r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𝑃𝑊</m:t>
                      </m:r>
                      <m:acc>
                        <m:accPr>
                          <m:chr m:val="̅"/>
                          <m:ctrlPr>
                            <a:rPr lang="en-US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100" b="0" i="1" smtClean="0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sz="2100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100" b="0" i="1" smtClean="0">
                          <a:solidFill>
                            <a:srgbClr val="7030A0"/>
                          </a:solidFill>
                          <a:latin typeface="Cambria Math" panose="02040503050406030204" pitchFamily="18" charset="0"/>
                        </a:rPr>
                        <m:t>𝑃𝑊𝐷</m:t>
                      </m:r>
                    </m:oMath>
                  </m:oMathPara>
                </a14:m>
                <a:endParaRPr lang="en-US" sz="2100" dirty="0">
                  <a:solidFill>
                    <a:srgbClr val="7030A0"/>
                  </a:solidFill>
                  <a:latin typeface="Proxima Nova Rg" panose="02000506030000020004" pitchFamily="50" charset="0"/>
                </a:endParaRPr>
              </a:p>
            </p:txBody>
          </p:sp>
        </mc:Choice>
        <mc:Fallback xmlns="">
          <p:sp>
            <p:nvSpPr>
              <p:cNvPr id="3" name="Subtitle 2">
                <a:extLst>
                  <a:ext uri="{FF2B5EF4-FFF2-40B4-BE49-F238E27FC236}">
                    <a16:creationId xmlns:a16="http://schemas.microsoft.com/office/drawing/2014/main" id="{5CCE3B30-923C-4344-A43D-814F7C6CF01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subTitle" idx="1"/>
              </p:nvPr>
            </p:nvSpPr>
            <p:spPr>
              <a:xfrm>
                <a:off x="6507516" y="1923350"/>
                <a:ext cx="5277133" cy="3917892"/>
              </a:xfrm>
              <a:blipFill>
                <a:blip r:embed="rId2"/>
                <a:stretch>
                  <a:fillRect l="-1618" r="-104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86D70B7-E827-400B-BD21-24592308B83B}"/>
              </a:ext>
            </a:extLst>
          </p:cNvPr>
          <p:cNvSpPr/>
          <p:nvPr/>
        </p:nvSpPr>
        <p:spPr>
          <a:xfrm>
            <a:off x="402380" y="5720302"/>
            <a:ext cx="610513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3: Truth Table for ATM Example with True Combinations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BD6F0A9-392B-481B-AF3C-7844ED63C95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15</a:t>
            </a:r>
          </a:p>
        </p:txBody>
      </p:sp>
      <p:graphicFrame>
        <p:nvGraphicFramePr>
          <p:cNvPr id="14" name="Table 4">
            <a:extLst>
              <a:ext uri="{FF2B5EF4-FFF2-40B4-BE49-F238E27FC236}">
                <a16:creationId xmlns:a16="http://schemas.microsoft.com/office/drawing/2014/main" id="{B28B4004-7641-40E2-A488-36C9A2E825F9}"/>
              </a:ext>
            </a:extLst>
          </p:cNvPr>
          <p:cNvGraphicFramePr>
            <a:graphicFrameLocks noGrp="1"/>
          </p:cNvGraphicFramePr>
          <p:nvPr/>
        </p:nvGraphicFramePr>
        <p:xfrm>
          <a:off x="644120" y="2035042"/>
          <a:ext cx="5621656" cy="3708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354667">
                  <a:extLst>
                    <a:ext uri="{9D8B030D-6E8A-4147-A177-3AD203B41FA5}">
                      <a16:colId xmlns:a16="http://schemas.microsoft.com/office/drawing/2014/main" val="1276653309"/>
                    </a:ext>
                  </a:extLst>
                </a:gridCol>
                <a:gridCol w="1557655">
                  <a:extLst>
                    <a:ext uri="{9D8B030D-6E8A-4147-A177-3AD203B41FA5}">
                      <a16:colId xmlns:a16="http://schemas.microsoft.com/office/drawing/2014/main" val="1982894277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3253040713"/>
                    </a:ext>
                  </a:extLst>
                </a:gridCol>
                <a:gridCol w="1354667">
                  <a:extLst>
                    <a:ext uri="{9D8B030D-6E8A-4147-A177-3AD203B41FA5}">
                      <a16:colId xmlns:a16="http://schemas.microsoft.com/office/drawing/2014/main" val="266172128"/>
                    </a:ext>
                  </a:extLst>
                </a:gridCol>
              </a:tblGrid>
              <a:tr h="370840">
                <a:tc gridSpan="3"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Inputs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b="0" dirty="0">
                        <a:solidFill>
                          <a:schemeClr val="tx1"/>
                        </a:solidFill>
                        <a:latin typeface="Proxima Nova Lt" panose="02000506030000020004" pitchFamily="50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0" dirty="0">
                          <a:solidFill>
                            <a:schemeClr val="tx1"/>
                          </a:solidFill>
                          <a:latin typeface="Proxima Nova Lt" panose="02000506030000020004" pitchFamily="50" charset="0"/>
                        </a:rPr>
                        <a:t>Output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44529339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P (Print)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W (Withdraw)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D (Deposit)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C (Charge)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8828599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345859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498132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878169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1189984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9995751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98784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00706782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solidFill>
                            <a:schemeClr val="tx1"/>
                          </a:solidFill>
                          <a:latin typeface="Proxima Nova Rg" panose="02000506030000020004" pitchFamily="2" charset="0"/>
                        </a:rPr>
                        <a:t>1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98005572"/>
                  </a:ext>
                </a:extLst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644120" y="3537527"/>
            <a:ext cx="5621656" cy="30115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644120" y="3912383"/>
            <a:ext cx="5621656" cy="301155"/>
          </a:xfrm>
          <a:prstGeom prst="rect">
            <a:avLst/>
          </a:prstGeom>
          <a:noFill/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644119" y="4278386"/>
            <a:ext cx="5621656" cy="301155"/>
          </a:xfrm>
          <a:prstGeom prst="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644119" y="5029191"/>
            <a:ext cx="5621656" cy="30115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644119" y="5389648"/>
            <a:ext cx="5621656" cy="301155"/>
          </a:xfrm>
          <a:prstGeom prst="rect">
            <a:avLst/>
          </a:prstGeom>
          <a:noFill/>
          <a:ln w="28575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881496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5443388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Karnaugh map (K-map) </a:t>
            </a:r>
            <a:r>
              <a:rPr lang="en-US" dirty="0">
                <a:latin typeface="Proxima Nova Rg" panose="02000506030000020004" pitchFamily="50" charset="0"/>
              </a:rPr>
              <a:t>– two-dimensional representation that shows the common characteristics of the inputs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Only one value can change at a time between adjacent rows and columns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675818" y="4669033"/>
            <a:ext cx="39552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Table 4: K-map for ATM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16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6984506" y="3556513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1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293969906"/>
                  </p:ext>
                </p:extLst>
              </p:nvPr>
            </p:nvGraphicFramePr>
            <p:xfrm>
              <a:off x="6984506" y="3556513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0909" t="-1639" r="-300909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2752" t="-1639" r="-203670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0000" t="-1639" r="-101818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400000" t="-1639" r="-1818" b="-2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9" t="-101639" r="-400909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9" t="-201639" r="-400909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6410035" y="2911405"/>
                <a:ext cx="448680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𝑃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𝑊𝐷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𝑊</m:t>
                          </m:r>
                        </m:e>
                      </m:acc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𝑃𝑊</m:t>
                      </m:r>
                      <m:acc>
                        <m:accPr>
                          <m:chr m:val="̅"/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i="1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i="1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𝑃𝑊𝐷</m:t>
                      </m:r>
                    </m:oMath>
                  </m:oMathPara>
                </a14:m>
                <a:endParaRPr lang="en-US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10035" y="2911405"/>
                <a:ext cx="4486805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5" name="Curved Connector 14"/>
          <p:cNvCxnSpPr/>
          <p:nvPr/>
        </p:nvCxnSpPr>
        <p:spPr>
          <a:xfrm flipH="1">
            <a:off x="10433203" y="3096071"/>
            <a:ext cx="574469" cy="1016702"/>
          </a:xfrm>
          <a:prstGeom prst="curvedConnector3">
            <a:avLst>
              <a:gd name="adj1" fmla="val -39793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72303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6563141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Simplified Boolean equation </a:t>
            </a:r>
            <a:r>
              <a:rPr lang="en-US" dirty="0">
                <a:latin typeface="Proxima Nova Rg" panose="02000506030000020004" pitchFamily="50" charset="0"/>
              </a:rPr>
              <a:t>– mathematical representation of true values in the K-map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Box together 1s in the K-map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Number of cells in a box must be a </a:t>
            </a:r>
            <a:br>
              <a:rPr lang="en-US" sz="2400" dirty="0">
                <a:latin typeface="Proxima Nova Rg" panose="02000506030000020004" pitchFamily="50" charset="0"/>
              </a:rPr>
            </a:br>
            <a:r>
              <a:rPr lang="en-US" sz="2400" dirty="0">
                <a:latin typeface="Proxima Nova Rg" panose="02000506030000020004" pitchFamily="50" charset="0"/>
              </a:rPr>
              <a:t>power of 2 (1, 2, 4, 8, etc.)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Look for the biggest boxes first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Boxes can overlap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Simplified equation is determined by constant variable(s) in each box</a:t>
            </a:r>
            <a:endParaRPr lang="en-US" dirty="0">
              <a:latin typeface="Proxima Nova Lt" panose="02000506030000020004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608843" y="4810503"/>
            <a:ext cx="515521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11: Simplified Boolean Equation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for ATM example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/>
            </p:nvGraphicFramePr>
            <p:xfrm>
              <a:off x="7523212" y="2865361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𝑃</m:t>
                                    </m:r>
                                  </m:e>
                                </m:acc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𝑃𝑊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𝑃</m:t>
                                </m:r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𝑊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acc>
                                  <m:accPr>
                                    <m:chr m:val="̅"/>
                                    <m:ctrlP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</m:ctrlPr>
                                  </m:accPr>
                                  <m:e>
                                    <m:r>
                                      <a:rPr lang="en-US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</a:rPr>
                                      <m:t>𝐷</m:t>
                                    </m:r>
                                  </m:e>
                                </m:acc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</a:rPr>
                                  <m:t>𝐷</m:t>
                                </m:r>
                              </m:oMath>
                            </m:oMathPara>
                          </a14:m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14" name="Table 4">
                <a:extLst>
                  <a:ext uri="{FF2B5EF4-FFF2-40B4-BE49-F238E27FC236}">
                    <a16:creationId xmlns:a16="http://schemas.microsoft.com/office/drawing/2014/main" id="{B28B4004-7641-40E2-A488-36C9A2E825F9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34199536"/>
                  </p:ext>
                </p:extLst>
              </p:nvPr>
            </p:nvGraphicFramePr>
            <p:xfrm>
              <a:off x="7523212" y="2865361"/>
              <a:ext cx="3337865" cy="111252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667573">
                      <a:extLst>
                        <a:ext uri="{9D8B030D-6E8A-4147-A177-3AD203B41FA5}">
                          <a16:colId xmlns:a16="http://schemas.microsoft.com/office/drawing/2014/main" val="1276653309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02136205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1982894277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3253040713"/>
                        </a:ext>
                      </a:extLst>
                    </a:gridCol>
                    <a:gridCol w="667573">
                      <a:extLst>
                        <a:ext uri="{9D8B030D-6E8A-4147-A177-3AD203B41FA5}">
                          <a16:colId xmlns:a16="http://schemas.microsoft.com/office/drawing/2014/main" val="266172128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101835" t="-3279" r="-303670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200000" t="-3279" r="-200909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02752" t="-3279" r="-102752" b="-2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399091" t="-3279" r="-1818" b="-2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08828599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9" t="-103279" r="-400000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534585964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4"/>
                          <a:stretch>
                            <a:fillRect l="-909" t="-203279" r="-400000" b="-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1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b="0" dirty="0" smtClean="0">
                              <a:solidFill>
                                <a:schemeClr val="tx1"/>
                              </a:solidFill>
                              <a:latin typeface="Proxima Nova Rg" panose="02000506030000020004" pitchFamily="2" charset="0"/>
                            </a:rPr>
                            <a:t>0</a:t>
                          </a:r>
                          <a:endParaRPr lang="en-US" b="0" dirty="0">
                            <a:solidFill>
                              <a:schemeClr val="tx1"/>
                            </a:solidFill>
                            <a:latin typeface="Proxima Nova Rg" panose="02000506030000020004" pitchFamily="2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noFill/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813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5" name="Rectangle 4"/>
          <p:cNvSpPr/>
          <p:nvPr/>
        </p:nvSpPr>
        <p:spPr>
          <a:xfrm>
            <a:off x="8860670" y="3236318"/>
            <a:ext cx="1339273" cy="741563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530306" y="3239297"/>
            <a:ext cx="1339273" cy="362104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Rectangle 15"/>
              <p:cNvSpPr/>
              <p:nvPr/>
            </p:nvSpPr>
            <p:spPr>
              <a:xfrm>
                <a:off x="8209837" y="4348838"/>
                <a:ext cx="1953227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sz="240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40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𝑊</m:t>
                      </m:r>
                      <m:r>
                        <a:rPr lang="en-US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sz="2400" b="0" i="1" smtClean="0">
                          <a:solidFill>
                            <a:srgbClr val="0070C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acc>
                        <m:accPr>
                          <m:chr m:val="̅"/>
                          <m:ctrlP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2400" i="1">
                              <a:solidFill>
                                <a:srgbClr val="0070C0"/>
                              </a:solidFill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acc>
                    </m:oMath>
                  </m:oMathPara>
                </a14:m>
                <a:endParaRPr lang="en-US" sz="2400" dirty="0">
                  <a:solidFill>
                    <a:schemeClr val="tx1"/>
                  </a:solidFill>
                  <a:latin typeface="Proxima Nova Rg" panose="02000506030000020004" pitchFamily="50" charset="0"/>
                </a:endParaRPr>
              </a:p>
            </p:txBody>
          </p:sp>
        </mc:Choice>
        <mc:Fallback xmlns="">
          <p:sp>
            <p:nvSpPr>
              <p:cNvPr id="16" name="Rectangle 15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9837" y="4348838"/>
                <a:ext cx="1953227" cy="461665"/>
              </a:xfrm>
              <a:prstGeom prst="rect">
                <a:avLst/>
              </a:prstGeom>
              <a:blipFill>
                <a:blip r:embed="rId5"/>
                <a:stretch>
                  <a:fillRect r="-20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Curved Connector 16"/>
          <p:cNvCxnSpPr/>
          <p:nvPr/>
        </p:nvCxnSpPr>
        <p:spPr>
          <a:xfrm flipH="1">
            <a:off x="10292370" y="3421621"/>
            <a:ext cx="698013" cy="1158050"/>
          </a:xfrm>
          <a:prstGeom prst="curvedConnector3">
            <a:avLst>
              <a:gd name="adj1" fmla="val -32750"/>
            </a:avLst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2847338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78806" cy="909446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Combinational logic circuit </a:t>
            </a:r>
            <a:r>
              <a:rPr lang="en-US" dirty="0">
                <a:latin typeface="Proxima Nova Rg" panose="02000506030000020004" pitchFamily="50" charset="0"/>
              </a:rPr>
              <a:t>– graphical representation of the simplified Boolean equation</a:t>
            </a:r>
            <a:endParaRPr lang="en-US" dirty="0">
              <a:latin typeface="Proxima Nova Lt" panose="02000506030000020004" pitchFamily="50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18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1519975" y="2490786"/>
            <a:ext cx="9470915" cy="3594718"/>
            <a:chOff x="1505857" y="2627002"/>
            <a:chExt cx="9470915" cy="3594718"/>
          </a:xfrm>
        </p:grpSpPr>
        <p:grpSp>
          <p:nvGrpSpPr>
            <p:cNvPr id="5" name="Group 4"/>
            <p:cNvGrpSpPr/>
            <p:nvPr/>
          </p:nvGrpSpPr>
          <p:grpSpPr>
            <a:xfrm>
              <a:off x="1505857" y="2627002"/>
              <a:ext cx="9470915" cy="3594718"/>
              <a:chOff x="1557975" y="2660106"/>
              <a:chExt cx="9470915" cy="3594718"/>
            </a:xfrm>
          </p:grpSpPr>
          <p:sp>
            <p:nvSpPr>
              <p:cNvPr id="11" name="Line 6"/>
              <p:cNvSpPr>
                <a:spLocks noChangeShapeType="1"/>
              </p:cNvSpPr>
              <p:nvPr/>
            </p:nvSpPr>
            <p:spPr bwMode="auto">
              <a:xfrm>
                <a:off x="2485950" y="3119071"/>
                <a:ext cx="3198519" cy="2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sp>
            <p:nvSpPr>
              <p:cNvPr id="14" name="Line 7"/>
              <p:cNvSpPr>
                <a:spLocks noChangeShapeType="1"/>
              </p:cNvSpPr>
              <p:nvPr/>
            </p:nvSpPr>
            <p:spPr bwMode="auto">
              <a:xfrm flipV="1">
                <a:off x="2495358" y="4135071"/>
                <a:ext cx="2220148" cy="1"/>
              </a:xfrm>
              <a:prstGeom prst="line">
                <a:avLst/>
              </a:prstGeom>
              <a:noFill/>
              <a:ln w="76200">
                <a:solidFill>
                  <a:schemeClr val="tx1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en-US" dirty="0"/>
              </a:p>
            </p:txBody>
          </p:sp>
          <p:grpSp>
            <p:nvGrpSpPr>
              <p:cNvPr id="15" name="Group 14"/>
              <p:cNvGrpSpPr>
                <a:grpSpLocks/>
              </p:cNvGrpSpPr>
              <p:nvPr/>
            </p:nvGrpSpPr>
            <p:grpSpPr bwMode="auto">
              <a:xfrm>
                <a:off x="3303061" y="4971157"/>
                <a:ext cx="544513" cy="457200"/>
                <a:chOff x="1355" y="2784"/>
                <a:chExt cx="458" cy="384"/>
              </a:xfrm>
            </p:grpSpPr>
            <p:sp>
              <p:nvSpPr>
                <p:cNvPr id="16" name="AutoShape 9"/>
                <p:cNvSpPr>
                  <a:spLocks noChangeArrowheads="1"/>
                </p:cNvSpPr>
                <p:nvPr/>
              </p:nvSpPr>
              <p:spPr bwMode="auto">
                <a:xfrm rot="5400000" flipH="1">
                  <a:off x="1331" y="2808"/>
                  <a:ext cx="384" cy="336"/>
                </a:xfrm>
                <a:prstGeom prst="flowChartExtract">
                  <a:avLst/>
                </a:prstGeom>
                <a:solidFill>
                  <a:schemeClr val="tx2"/>
                </a:solidFill>
                <a:ln w="38100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800" dirty="0"/>
                </a:p>
              </p:txBody>
            </p:sp>
            <p:sp>
              <p:nvSpPr>
                <p:cNvPr id="17" name="AutoShape 10"/>
                <p:cNvSpPr>
                  <a:spLocks noChangeArrowheads="1"/>
                </p:cNvSpPr>
                <p:nvPr/>
              </p:nvSpPr>
              <p:spPr bwMode="auto">
                <a:xfrm>
                  <a:off x="1717" y="2928"/>
                  <a:ext cx="96" cy="96"/>
                </a:xfrm>
                <a:prstGeom prst="flowChartConnector">
                  <a:avLst/>
                </a:prstGeom>
                <a:solidFill>
                  <a:schemeClr val="tx2"/>
                </a:solidFill>
                <a:ln w="38100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 wrap="none" anchor="ctr"/>
                <a:lstStyle>
                  <a:lvl1pPr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1pPr>
                  <a:lvl2pPr marL="742950" indent="-28575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2pPr>
                  <a:lvl3pPr marL="11430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3pPr>
                  <a:lvl4pPr marL="16002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4pPr>
                  <a:lvl5pPr marL="2057400" indent="-228600"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  <a:ea typeface="ＭＳ Ｐゴシック" panose="020B0600070205080204" pitchFamily="34" charset="-128"/>
                    </a:defRPr>
                  </a:lvl9pPr>
                </a:lstStyle>
                <a:p>
                  <a:endParaRPr lang="en-US" altLang="en-US" sz="1800" dirty="0"/>
                </a:p>
              </p:txBody>
            </p:sp>
          </p:grpSp>
          <p:grpSp>
            <p:nvGrpSpPr>
              <p:cNvPr id="18" name="Group 17"/>
              <p:cNvGrpSpPr>
                <a:grpSpLocks/>
              </p:cNvGrpSpPr>
              <p:nvPr/>
            </p:nvGrpSpPr>
            <p:grpSpPr bwMode="auto">
              <a:xfrm>
                <a:off x="2984544" y="5199754"/>
                <a:ext cx="1204147" cy="318207"/>
                <a:chOff x="1152" y="2976"/>
                <a:chExt cx="864" cy="0"/>
              </a:xfrm>
            </p:grpSpPr>
            <p:sp>
              <p:nvSpPr>
                <p:cNvPr id="19" name="Line 12"/>
                <p:cNvSpPr>
                  <a:spLocks noChangeShapeType="1"/>
                </p:cNvSpPr>
                <p:nvPr/>
              </p:nvSpPr>
              <p:spPr bwMode="auto">
                <a:xfrm>
                  <a:off x="1152" y="2976"/>
                  <a:ext cx="192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0" name="Line 13"/>
                <p:cNvSpPr>
                  <a:spLocks noChangeShapeType="1"/>
                </p:cNvSpPr>
                <p:nvPr/>
              </p:nvSpPr>
              <p:spPr bwMode="auto">
                <a:xfrm>
                  <a:off x="1824" y="2976"/>
                  <a:ext cx="192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1" name="Group 20"/>
              <p:cNvGrpSpPr>
                <a:grpSpLocks/>
              </p:cNvGrpSpPr>
              <p:nvPr/>
            </p:nvGrpSpPr>
            <p:grpSpPr bwMode="auto">
              <a:xfrm>
                <a:off x="4719169" y="4116257"/>
                <a:ext cx="118633" cy="1100667"/>
                <a:chOff x="2016" y="2544"/>
                <a:chExt cx="0" cy="432"/>
              </a:xfrm>
            </p:grpSpPr>
            <p:sp>
              <p:nvSpPr>
                <p:cNvPr id="22" name="Line 15"/>
                <p:cNvSpPr>
                  <a:spLocks noChangeShapeType="1"/>
                </p:cNvSpPr>
                <p:nvPr/>
              </p:nvSpPr>
              <p:spPr bwMode="auto">
                <a:xfrm>
                  <a:off x="2016" y="2544"/>
                  <a:ext cx="0" cy="144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3" name="Line 16"/>
                <p:cNvSpPr>
                  <a:spLocks noChangeShapeType="1"/>
                </p:cNvSpPr>
                <p:nvPr/>
              </p:nvSpPr>
              <p:spPr bwMode="auto">
                <a:xfrm>
                  <a:off x="2016" y="2832"/>
                  <a:ext cx="0" cy="144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24" name="AutoShape 17"/>
              <p:cNvSpPr>
                <a:spLocks noChangeArrowheads="1"/>
              </p:cNvSpPr>
              <p:nvPr/>
            </p:nvSpPr>
            <p:spPr bwMode="auto">
              <a:xfrm>
                <a:off x="4900027" y="4440813"/>
                <a:ext cx="457200" cy="514350"/>
              </a:xfrm>
              <a:prstGeom prst="flowChartDelay">
                <a:avLst/>
              </a:prstGeom>
              <a:solidFill>
                <a:schemeClr val="tx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 dirty="0"/>
              </a:p>
            </p:txBody>
          </p:sp>
          <p:grpSp>
            <p:nvGrpSpPr>
              <p:cNvPr id="25" name="Group 24"/>
              <p:cNvGrpSpPr>
                <a:grpSpLocks/>
              </p:cNvGrpSpPr>
              <p:nvPr/>
            </p:nvGrpSpPr>
            <p:grpSpPr bwMode="auto">
              <a:xfrm>
                <a:off x="4719170" y="4574634"/>
                <a:ext cx="914400" cy="171450"/>
                <a:chOff x="2016" y="2688"/>
                <a:chExt cx="768" cy="144"/>
              </a:xfrm>
            </p:grpSpPr>
            <p:sp>
              <p:nvSpPr>
                <p:cNvPr id="26" name="Line 19"/>
                <p:cNvSpPr>
                  <a:spLocks noChangeShapeType="1"/>
                </p:cNvSpPr>
                <p:nvPr/>
              </p:nvSpPr>
              <p:spPr bwMode="auto">
                <a:xfrm>
                  <a:off x="2016" y="2688"/>
                  <a:ext cx="144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7" name="Line 20"/>
                <p:cNvSpPr>
                  <a:spLocks noChangeShapeType="1"/>
                </p:cNvSpPr>
                <p:nvPr/>
              </p:nvSpPr>
              <p:spPr bwMode="auto">
                <a:xfrm>
                  <a:off x="2016" y="2832"/>
                  <a:ext cx="144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28" name="Line 21"/>
                <p:cNvSpPr>
                  <a:spLocks noChangeShapeType="1"/>
                </p:cNvSpPr>
                <p:nvPr/>
              </p:nvSpPr>
              <p:spPr bwMode="auto">
                <a:xfrm>
                  <a:off x="2544" y="2762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29" name="Group 28"/>
              <p:cNvGrpSpPr>
                <a:grpSpLocks/>
              </p:cNvGrpSpPr>
              <p:nvPr/>
            </p:nvGrpSpPr>
            <p:grpSpPr bwMode="auto">
              <a:xfrm>
                <a:off x="5671197" y="3118367"/>
                <a:ext cx="135567" cy="1562336"/>
                <a:chOff x="2784" y="1536"/>
                <a:chExt cx="0" cy="1248"/>
              </a:xfrm>
            </p:grpSpPr>
            <p:sp>
              <p:nvSpPr>
                <p:cNvPr id="30" name="Line 23"/>
                <p:cNvSpPr>
                  <a:spLocks noChangeShapeType="1"/>
                </p:cNvSpPr>
                <p:nvPr/>
              </p:nvSpPr>
              <p:spPr bwMode="auto">
                <a:xfrm>
                  <a:off x="2784" y="1536"/>
                  <a:ext cx="0" cy="624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1" name="Line 24"/>
                <p:cNvSpPr>
                  <a:spLocks noChangeShapeType="1"/>
                </p:cNvSpPr>
                <p:nvPr/>
              </p:nvSpPr>
              <p:spPr bwMode="auto">
                <a:xfrm>
                  <a:off x="2784" y="2352"/>
                  <a:ext cx="0" cy="432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grpSp>
            <p:nvGrpSpPr>
              <p:cNvPr id="32" name="Group 31"/>
              <p:cNvGrpSpPr>
                <a:grpSpLocks/>
              </p:cNvGrpSpPr>
              <p:nvPr/>
            </p:nvGrpSpPr>
            <p:grpSpPr bwMode="auto">
              <a:xfrm>
                <a:off x="5680608" y="3908355"/>
                <a:ext cx="971550" cy="228600"/>
                <a:chOff x="2784" y="2160"/>
                <a:chExt cx="816" cy="192"/>
              </a:xfrm>
            </p:grpSpPr>
            <p:sp>
              <p:nvSpPr>
                <p:cNvPr id="33" name="Line 26"/>
                <p:cNvSpPr>
                  <a:spLocks noChangeShapeType="1"/>
                </p:cNvSpPr>
                <p:nvPr/>
              </p:nvSpPr>
              <p:spPr bwMode="auto">
                <a:xfrm>
                  <a:off x="2784" y="2160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4" name="Line 27"/>
                <p:cNvSpPr>
                  <a:spLocks noChangeShapeType="1"/>
                </p:cNvSpPr>
                <p:nvPr/>
              </p:nvSpPr>
              <p:spPr bwMode="auto">
                <a:xfrm>
                  <a:off x="2784" y="2352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  <p:sp>
              <p:nvSpPr>
                <p:cNvPr id="35" name="Line 28"/>
                <p:cNvSpPr>
                  <a:spLocks noChangeShapeType="1"/>
                </p:cNvSpPr>
                <p:nvPr/>
              </p:nvSpPr>
              <p:spPr bwMode="auto">
                <a:xfrm>
                  <a:off x="3360" y="2256"/>
                  <a:ext cx="240" cy="0"/>
                </a:xfrm>
                <a:prstGeom prst="line">
                  <a:avLst/>
                </a:prstGeom>
                <a:noFill/>
                <a:ln w="76200">
                  <a:solidFill>
                    <a:schemeClr val="tx1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en-US" dirty="0"/>
                </a:p>
              </p:txBody>
            </p:sp>
          </p:grpSp>
          <p:sp>
            <p:nvSpPr>
              <p:cNvPr id="36" name="AutoShape 29"/>
              <p:cNvSpPr>
                <a:spLocks noChangeArrowheads="1"/>
              </p:cNvSpPr>
              <p:nvPr/>
            </p:nvSpPr>
            <p:spPr bwMode="auto">
              <a:xfrm flipH="1">
                <a:off x="5917909" y="3765833"/>
                <a:ext cx="514350" cy="457200"/>
              </a:xfrm>
              <a:prstGeom prst="flowChartOnlineStorage">
                <a:avLst/>
              </a:prstGeom>
              <a:solidFill>
                <a:schemeClr val="tx2"/>
              </a:solidFill>
              <a:ln w="38100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/>
              <a:lstStyle>
                <a:lvl1pPr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1pPr>
                <a:lvl2pPr marL="742950" indent="-28575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2pPr>
                <a:lvl3pPr marL="11430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3pPr>
                <a:lvl4pPr marL="16002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4pPr>
                <a:lvl5pPr marL="2057400" indent="-228600"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5pPr>
                <a:lvl6pPr marL="25146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6pPr>
                <a:lvl7pPr marL="29718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7pPr>
                <a:lvl8pPr marL="34290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8pPr>
                <a:lvl9pPr marL="3886200" indent="-228600" defTabSz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  <a:ea typeface="ＭＳ Ｐゴシック" panose="020B0600070205080204" pitchFamily="34" charset="-128"/>
                  </a:defRPr>
                </a:lvl9pPr>
              </a:lstStyle>
              <a:p>
                <a:endParaRPr lang="en-US" altLang="en-US" sz="1800" dirty="0"/>
              </a:p>
            </p:txBody>
          </p:sp>
          <p:cxnSp>
            <p:nvCxnSpPr>
              <p:cNvPr id="37" name="Straight Connector 36"/>
              <p:cNvCxnSpPr>
                <a:stCxn id="19" idx="0"/>
              </p:cNvCxnSpPr>
              <p:nvPr/>
            </p:nvCxnSpPr>
            <p:spPr>
              <a:xfrm flipH="1">
                <a:off x="2523582" y="5199754"/>
                <a:ext cx="460962" cy="7764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/>
              <p:cNvCxnSpPr>
                <a:stCxn id="23" idx="1"/>
              </p:cNvCxnSpPr>
              <p:nvPr/>
            </p:nvCxnSpPr>
            <p:spPr>
              <a:xfrm flipH="1" flipV="1">
                <a:off x="4162354" y="5199996"/>
                <a:ext cx="556816" cy="16928"/>
              </a:xfrm>
              <a:prstGeom prst="line">
                <a:avLst/>
              </a:prstGeom>
              <a:ln w="762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9" name="Rectangle 38"/>
                  <p:cNvSpPr/>
                  <p:nvPr/>
                </p:nvSpPr>
                <p:spPr>
                  <a:xfrm>
                    <a:off x="1557975" y="2660106"/>
                    <a:ext cx="1023037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𝑾</m:t>
                          </m:r>
                        </m:oMath>
                      </m:oMathPara>
                    </a14:m>
                    <a:endParaRPr lang="en-US" sz="54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39" name="Rectangle 38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7975" y="2660106"/>
                    <a:ext cx="1023037" cy="923330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0" name="Rectangle 39"/>
                  <p:cNvSpPr/>
                  <p:nvPr/>
                </p:nvSpPr>
                <p:spPr>
                  <a:xfrm>
                    <a:off x="1579614" y="3669199"/>
                    <a:ext cx="817853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𝑷</m:t>
                          </m:r>
                        </m:oMath>
                      </m:oMathPara>
                    </a14:m>
                    <a:endParaRPr lang="en-US" sz="54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40" name="Rectangle 39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79614" y="3669199"/>
                    <a:ext cx="817853" cy="923330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1" name="Rectangle 40"/>
                  <p:cNvSpPr/>
                  <p:nvPr/>
                </p:nvSpPr>
                <p:spPr>
                  <a:xfrm>
                    <a:off x="1557975" y="4752525"/>
                    <a:ext cx="861133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𝑫</m:t>
                          </m:r>
                        </m:oMath>
                      </m:oMathPara>
                    </a14:m>
                    <a:endParaRPr lang="en-US" sz="54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41" name="Rectangle 40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557975" y="4752525"/>
                    <a:ext cx="861133" cy="923330"/>
                  </a:xfrm>
                  <a:prstGeom prst="rect">
                    <a:avLst/>
                  </a:prstGeom>
                  <a:blipFill>
                    <a:blip r:embed="rId6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3" name="Rectangle 42"/>
                  <p:cNvSpPr/>
                  <p:nvPr/>
                </p:nvSpPr>
                <p:spPr>
                  <a:xfrm>
                    <a:off x="6827099" y="3539502"/>
                    <a:ext cx="4201791" cy="923330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𝑪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𝑾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US" sz="5400" b="1" i="1" cap="none" spc="0" dirty="0" smtClean="0">
                              <a:ln w="12700"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prstDash val="solid"/>
                              </a:ln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effectLst>
                                <a:outerShdw blurRad="41275" dist="20320" dir="1800000" algn="tl" rotWithShape="0">
                                  <a:srgbClr val="000000">
                                    <a:alpha val="40000"/>
                                  </a:srgbClr>
                                </a:outerShdw>
                              </a:effectLst>
                              <a:latin typeface="Cambria Math" panose="02040503050406030204" pitchFamily="18" charset="0"/>
                            </a:rPr>
                            <m:t>𝑷</m:t>
                          </m:r>
                          <m:acc>
                            <m:accPr>
                              <m:chr m:val="̅"/>
                              <m:ctrlPr>
                                <a:rPr lang="en-US" sz="54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54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oMath>
                      </m:oMathPara>
                    </a14:m>
                    <a:endParaRPr lang="en-US" sz="5400" b="1" i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  <a:latin typeface="Proxima Nova Lt" panose="02000506030000020004" pitchFamily="50" charset="0"/>
                    </a:endParaRPr>
                  </a:p>
                </p:txBody>
              </p:sp>
            </mc:Choice>
            <mc:Fallback xmlns="">
              <p:sp>
                <p:nvSpPr>
                  <p:cNvPr id="43" name="Rectangle 42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6827099" y="3539502"/>
                    <a:ext cx="4201791" cy="923330"/>
                  </a:xfrm>
                  <a:prstGeom prst="rect">
                    <a:avLst/>
                  </a:prstGeom>
                  <a:blipFill>
                    <a:blip r:embed="rId7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44" name="Rectangle 43"/>
                  <p:cNvSpPr/>
                  <p:nvPr/>
                </p:nvSpPr>
                <p:spPr>
                  <a:xfrm>
                    <a:off x="3200914" y="5423827"/>
                    <a:ext cx="785792" cy="830997"/>
                  </a:xfrm>
                  <a:prstGeom prst="rect">
                    <a:avLst/>
                  </a:prstGeom>
                  <a:noFill/>
                </p:spPr>
                <p:txBody>
                  <a:bodyPr wrap="none" lIns="91440" tIns="45720" rIns="91440" bIns="45720">
                    <a:spAutoFit/>
                  </a:bodyPr>
                  <a:lstStyle/>
                  <a:p>
                    <a:pPr algn="ctr"/>
                    <a14:m>
                      <m:oMathPara xmlns:m="http://schemas.openxmlformats.org/officeDocument/2006/math">
                        <m:oMathParaPr>
                          <m:jc m:val="center"/>
                        </m:oMathParaPr>
                        <m:oMath xmlns:m="http://schemas.openxmlformats.org/officeDocument/2006/math">
                          <m:acc>
                            <m:accPr>
                              <m:chr m:val="̅"/>
                              <m:ctrlPr>
                                <a:rPr lang="en-US" sz="48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4800" b="1" i="1" cap="none" spc="0" dirty="0" smtClean="0">
                                  <a:ln w="12700">
                                    <a:solidFill>
                                      <a:schemeClr val="accent5">
                                        <a:lumMod val="60000"/>
                                        <a:lumOff val="40000"/>
                                      </a:schemeClr>
                                    </a:solidFill>
                                    <a:prstDash val="solid"/>
                                  </a:ln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effectLst>
                                    <a:outerShdw blurRad="41275" dist="20320" dir="1800000" algn="tl" rotWithShape="0">
                                      <a:srgbClr val="000000">
                                        <a:alpha val="40000"/>
                                      </a:srgbClr>
                                    </a:outerShdw>
                                  </a:effectLst>
                                  <a:latin typeface="Cambria Math" panose="02040503050406030204" pitchFamily="18" charset="0"/>
                                </a:rPr>
                                <m:t>𝑫</m:t>
                              </m:r>
                            </m:e>
                          </m:acc>
                        </m:oMath>
                      </m:oMathPara>
                    </a14:m>
                    <a:endParaRPr lang="en-US" sz="4800" b="1" cap="none" spc="0" dirty="0">
                      <a:ln w="12700">
                        <a:solidFill>
                          <a:schemeClr val="accent5">
                            <a:lumMod val="60000"/>
                            <a:lumOff val="40000"/>
                          </a:schemeClr>
                        </a:solidFill>
                        <a:prstDash val="solid"/>
                      </a:ln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effectLst>
                        <a:outerShdw blurRad="41275" dist="20320" dir="1800000" algn="tl" rotWithShape="0">
                          <a:srgbClr val="000000">
                            <a:alpha val="40000"/>
                          </a:srgbClr>
                        </a:outerShdw>
                      </a:effectLst>
                    </a:endParaRPr>
                  </a:p>
                </p:txBody>
              </p:sp>
            </mc:Choice>
            <mc:Fallback xmlns="">
              <p:sp>
                <p:nvSpPr>
                  <p:cNvPr id="44" name="Rectangle 43"/>
                  <p:cNvSpPr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3200914" y="5423827"/>
                    <a:ext cx="785792" cy="830997"/>
                  </a:xfrm>
                  <a:prstGeom prst="rect">
                    <a:avLst/>
                  </a:prstGeom>
                  <a:blipFill>
                    <a:blip r:embed="rId8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sp>
            <p:nvSpPr>
              <p:cNvPr id="48" name="TextBox 47"/>
              <p:cNvSpPr txBox="1"/>
              <p:nvPr/>
            </p:nvSpPr>
            <p:spPr>
              <a:xfrm>
                <a:off x="3216414" y="4623001"/>
                <a:ext cx="61148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dirty="0">
                    <a:latin typeface="Proxima Nova Rg" panose="02000506030000020004" pitchFamily="50" charset="0"/>
                  </a:rPr>
                  <a:t>NOT</a:t>
                </a:r>
              </a:p>
            </p:txBody>
          </p: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4" name="Rectangle 53"/>
                <p:cNvSpPr/>
                <p:nvPr/>
              </p:nvSpPr>
              <p:spPr>
                <a:xfrm>
                  <a:off x="4518196" y="5154029"/>
                  <a:ext cx="1208985" cy="830997"/>
                </a:xfrm>
                <a:prstGeom prst="rect">
                  <a:avLst/>
                </a:prstGeom>
                <a:noFill/>
              </p:spPr>
              <p:txBody>
                <a:bodyPr wrap="none" lIns="91440" tIns="45720" rIns="91440" bIns="45720">
                  <a:spAutoFit/>
                </a:bodyPr>
                <a:lstStyle/>
                <a:p>
                  <a:pPr algn="ctr"/>
                  <a14:m>
                    <m:oMathPara xmlns:m="http://schemas.openxmlformats.org/officeDocument/2006/math">
                      <m:oMathParaPr>
                        <m:jc m:val="center"/>
                      </m:oMathParaPr>
                      <m:oMath xmlns:m="http://schemas.openxmlformats.org/officeDocument/2006/math">
                        <m:r>
                          <a:rPr lang="en-US" sz="4800" b="1" i="1" cap="none" spc="0" dirty="0" smtClean="0">
                            <a:ln w="12700">
                              <a:solidFill>
                                <a:schemeClr val="accent5">
                                  <a:lumMod val="60000"/>
                                  <a:lumOff val="40000"/>
                                </a:schemeClr>
                              </a:solidFill>
                              <a:prstDash val="solid"/>
                            </a:ln>
                            <a:solidFill>
                              <a:schemeClr val="accent5">
                                <a:lumMod val="60000"/>
                                <a:lumOff val="40000"/>
                              </a:schemeClr>
                            </a:solidFill>
                            <a:effectLst>
                              <a:outerShdw blurRad="41275" dist="20320" dir="1800000" algn="tl" rotWithShape="0">
                                <a:srgbClr val="000000">
                                  <a:alpha val="40000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𝑷</m:t>
                        </m:r>
                        <m:acc>
                          <m:accPr>
                            <m:chr m:val="̅"/>
                            <m:ctrlPr>
                              <a:rPr lang="en-US" sz="4800" b="1" i="1" cap="none" spc="0" dirty="0" smtClean="0">
                                <a:ln w="1270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41275" dist="20320" dir="1800000" algn="tl" rotWithShape="0">
                                    <a:srgbClr val="000000">
                                      <a:alpha val="4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</m:ctrlPr>
                          </m:accPr>
                          <m:e>
                            <m:r>
                              <a:rPr lang="en-US" sz="4800" b="1" i="1" cap="none" spc="0" dirty="0" smtClean="0">
                                <a:ln w="12700">
                                  <a:solidFill>
                                    <a:schemeClr val="accent5">
                                      <a:lumMod val="60000"/>
                                      <a:lumOff val="40000"/>
                                    </a:schemeClr>
                                  </a:solidFill>
                                  <a:prstDash val="solid"/>
                                </a:ln>
                                <a:solidFill>
                                  <a:schemeClr val="accent5">
                                    <a:lumMod val="60000"/>
                                    <a:lumOff val="40000"/>
                                  </a:schemeClr>
                                </a:solidFill>
                                <a:effectLst>
                                  <a:outerShdw blurRad="41275" dist="20320" dir="1800000" algn="tl" rotWithShape="0">
                                    <a:srgbClr val="000000">
                                      <a:alpha val="40000"/>
                                    </a:srgbClr>
                                  </a:outerShdw>
                                </a:effectLst>
                                <a:latin typeface="Cambria Math" panose="02040503050406030204" pitchFamily="18" charset="0"/>
                              </a:rPr>
                              <m:t>𝑫</m:t>
                            </m:r>
                          </m:e>
                        </m:acc>
                      </m:oMath>
                    </m:oMathPara>
                  </a14:m>
                  <a:endParaRPr lang="en-US" sz="4800" b="1" cap="none" spc="0" dirty="0">
                    <a:ln w="12700">
                      <a:solidFill>
                        <a:schemeClr val="accent5">
                          <a:lumMod val="60000"/>
                          <a:lumOff val="40000"/>
                        </a:schemeClr>
                      </a:solidFill>
                      <a:prstDash val="solid"/>
                    </a:ln>
                    <a:solidFill>
                      <a:schemeClr val="accent5">
                        <a:lumMod val="60000"/>
                        <a:lumOff val="40000"/>
                      </a:schemeClr>
                    </a:solidFill>
                    <a:effectLst>
                      <a:outerShdw blurRad="41275" dist="20320" dir="1800000" algn="tl" rotWithShape="0">
                        <a:srgbClr val="000000">
                          <a:alpha val="40000"/>
                        </a:srgbClr>
                      </a:outerShdw>
                    </a:effectLst>
                  </a:endParaRPr>
                </a:p>
              </p:txBody>
            </p:sp>
          </mc:Choice>
          <mc:Fallback xmlns="">
            <p:sp>
              <p:nvSpPr>
                <p:cNvPr id="54" name="Rectangle 53"/>
                <p:cNvSpPr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518196" y="5154029"/>
                  <a:ext cx="1208985" cy="830997"/>
                </a:xfrm>
                <a:prstGeom prst="rect">
                  <a:avLst/>
                </a:prstGeom>
                <a:blipFill>
                  <a:blip r:embed="rId9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55" name="TextBox 54"/>
            <p:cNvSpPr txBox="1"/>
            <p:nvPr/>
          </p:nvSpPr>
          <p:spPr>
            <a:xfrm>
              <a:off x="4770768" y="4005565"/>
              <a:ext cx="6114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50" charset="0"/>
                </a:rPr>
                <a:t>AND</a:t>
              </a: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5817225" y="3302634"/>
              <a:ext cx="61148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dirty="0">
                  <a:latin typeface="Proxima Nova Rg" panose="02000506030000020004" pitchFamily="50" charset="0"/>
                </a:rPr>
                <a:t>OR</a:t>
              </a:r>
            </a:p>
          </p:txBody>
        </p:sp>
      </p:grpSp>
      <p:sp>
        <p:nvSpPr>
          <p:cNvPr id="58" name="Rectangle 57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1519975" y="5900605"/>
            <a:ext cx="91616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12: Combinational Logic Circuit for ATM Example</a:t>
            </a:r>
          </a:p>
        </p:txBody>
      </p:sp>
    </p:spTree>
    <p:extLst>
      <p:ext uri="{BB962C8B-B14F-4D97-AF65-F5344CB8AC3E}">
        <p14:creationId xmlns:p14="http://schemas.microsoft.com/office/powerpoint/2010/main" val="3074937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37731" y="1109303"/>
            <a:ext cx="8889242" cy="965147"/>
          </a:xfrm>
        </p:spPr>
        <p:txBody>
          <a:bodyPr>
            <a:normAutofit/>
          </a:bodyPr>
          <a:lstStyle/>
          <a:p>
            <a:pPr algn="l"/>
            <a:r>
              <a:rPr lang="en-US" sz="5400" dirty="0">
                <a:latin typeface="Gotham Medium" panose="02000603030000020004" pitchFamily="2" charset="0"/>
              </a:rPr>
              <a:t>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392073" y="2192373"/>
            <a:ext cx="9435151" cy="3556324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Objective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Background Information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Materials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Procedure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Assignment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Closing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931362" y="2808514"/>
            <a:ext cx="0" cy="2312126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345B15D-E77C-4394-A1CC-D56B8E5EDE47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17D3D3-B932-4383-879E-650C95844F93}"/>
              </a:ext>
            </a:extLst>
          </p:cNvPr>
          <p:cNvSpPr/>
          <p:nvPr/>
        </p:nvSpPr>
        <p:spPr>
          <a:xfrm>
            <a:off x="6105425" y="5296675"/>
            <a:ext cx="515521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1: Semiconductor Courtesy of Scoop.it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6963C8B-0040-441B-A26F-FA76A7D9DF1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768" y="2526654"/>
            <a:ext cx="4813368" cy="2711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474527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DC46FBE-A8E0-40E3-A5A8-BB97738180A5}"/>
              </a:ext>
            </a:extLst>
          </p:cNvPr>
          <p:cNvSpPr/>
          <p:nvPr/>
        </p:nvSpPr>
        <p:spPr>
          <a:xfrm>
            <a:off x="564107" y="2406090"/>
            <a:ext cx="55231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Minimalization of Boolean Functions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charset="0"/>
              </a:rPr>
              <a:t>K-map used to simplify complex Boolean equations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charset="0"/>
              </a:rPr>
              <a:t>Reduces complexity of logic circuit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charset="0"/>
              </a:rPr>
              <a:t>Would increase efficiency and decrease cost in implementation</a:t>
            </a:r>
          </a:p>
        </p:txBody>
      </p:sp>
      <p:pic>
        <p:nvPicPr>
          <p:cNvPr id="2050" name="Picture 2" descr="8.8 Minterm vs Maxterm Solution">
            <a:extLst>
              <a:ext uri="{FF2B5EF4-FFF2-40B4-BE49-F238E27FC236}">
                <a16:creationId xmlns:a16="http://schemas.microsoft.com/office/drawing/2014/main" id="{2B9BCD42-13E2-40D0-88B8-B961B5648C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4859" y="2573365"/>
            <a:ext cx="4683034" cy="2194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8FE668D-88F6-4A89-9DF0-DDE6E7C87753}"/>
              </a:ext>
            </a:extLst>
          </p:cNvPr>
          <p:cNvSpPr txBox="1"/>
          <p:nvPr/>
        </p:nvSpPr>
        <p:spPr>
          <a:xfrm>
            <a:off x="6783925" y="4796516"/>
            <a:ext cx="50049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/>
              <a:t>Figure 13: Complex logic circuit vs simplified logic circuit  </a:t>
            </a:r>
          </a:p>
        </p:txBody>
      </p:sp>
    </p:spTree>
    <p:extLst>
      <p:ext uri="{BB962C8B-B14F-4D97-AF65-F5344CB8AC3E}">
        <p14:creationId xmlns:p14="http://schemas.microsoft.com/office/powerpoint/2010/main" val="239544266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C:\Users\Recitation\Documents\Amanda\NI ELVIS II+.jpe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7836" y="2304301"/>
            <a:ext cx="4540250" cy="272097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7448" y="1923350"/>
            <a:ext cx="6318818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NI ELVIS II+ board </a:t>
            </a:r>
            <a:r>
              <a:rPr lang="en-US" dirty="0">
                <a:latin typeface="Proxima Nova Rg" panose="02000506030000020004" pitchFamily="50" charset="0"/>
              </a:rPr>
              <a:t>– National Instruments' Educational Laboratory Virtual Instrumentation Suite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Modular engineering device that includes a breadboard, power supply, ground, thermocouple, etc.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Interfaces the VIs with physical devices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19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1B20F54-731C-4D91-AC03-991084568EB3}"/>
              </a:ext>
            </a:extLst>
          </p:cNvPr>
          <p:cNvSpPr/>
          <p:nvPr/>
        </p:nvSpPr>
        <p:spPr>
          <a:xfrm>
            <a:off x="7046266" y="4726420"/>
            <a:ext cx="4250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</a:t>
            </a:r>
            <a:r>
              <a:rPr lang="en-US" sz="1600" dirty="0" smtClean="0">
                <a:latin typeface="Proxima Nova Rg" panose="02000506030000020004" pitchFamily="2" charset="0"/>
              </a:rPr>
              <a:t>14: </a:t>
            </a:r>
            <a:r>
              <a:rPr lang="en-US" sz="1600" dirty="0">
                <a:latin typeface="Proxima Nova Rg" panose="02000506030000020004" pitchFamily="2" charset="0"/>
              </a:rPr>
              <a:t>NI ELVIS II+ Board Courtesy of National Instruments</a:t>
            </a:r>
          </a:p>
        </p:txBody>
      </p:sp>
    </p:spTree>
    <p:extLst>
      <p:ext uri="{BB962C8B-B14F-4D97-AF65-F5344CB8AC3E}">
        <p14:creationId xmlns:p14="http://schemas.microsoft.com/office/powerpoint/2010/main" val="7978964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MATERIALS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715699"/>
            <a:ext cx="10581564" cy="4333194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Computer with LabVIEW 2019 software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Materials for in-person lab: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7432 IC (4 dual-input OR gates)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7408 IC (4 dual-input AND gates)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A 7404 IC (6 single-input NOT gates)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NI ELVIS II+ prototyping board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Two 100 k</a:t>
            </a:r>
            <a:r>
              <a:rPr lang="el-GR" sz="2400" dirty="0">
                <a:latin typeface="Proxima Nova Rg" panose="02000506030000020004" pitchFamily="2" charset="0"/>
              </a:rPr>
              <a:t>Ω</a:t>
            </a:r>
            <a:r>
              <a:rPr lang="en-US" sz="2400" dirty="0">
                <a:latin typeface="Proxima Nova Rg" panose="02000506030000020004" pitchFamily="2" charset="0"/>
              </a:rPr>
              <a:t> resistors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Electrical leads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408284776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PROBLEM STATEMENT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6006476" cy="3917892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Farmer Georgi has a hen on his 350-acre farm that produces high-quality eggs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To maintain the quality of the eggs, he needs a heating &amp; cooling system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To protect the hen from a fox who has been wandering around the farm, he needs an alarm system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21</a:t>
            </a:r>
          </a:p>
        </p:txBody>
      </p:sp>
      <p:pic>
        <p:nvPicPr>
          <p:cNvPr id="10" name="Picture 9" descr="A herd of cattle grazing on a lush green field&#10;&#10;Description automatically generated">
            <a:extLst>
              <a:ext uri="{FF2B5EF4-FFF2-40B4-BE49-F238E27FC236}">
                <a16:creationId xmlns:a16="http://schemas.microsoft.com/office/drawing/2014/main" id="{305D5E4F-DCB0-4985-B5DF-7075D7E5E8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9629" y="2437989"/>
            <a:ext cx="3621261" cy="2409459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5AA93742-2A0D-4565-B400-C0D8769D3A49}"/>
              </a:ext>
            </a:extLst>
          </p:cNvPr>
          <p:cNvSpPr/>
          <p:nvPr/>
        </p:nvSpPr>
        <p:spPr>
          <a:xfrm>
            <a:off x="7054760" y="4847448"/>
            <a:ext cx="42509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</a:t>
            </a:r>
            <a:r>
              <a:rPr lang="en-US" sz="1600" dirty="0" smtClean="0">
                <a:latin typeface="Proxima Nova Rg" panose="02000506030000020004" pitchFamily="2" charset="0"/>
              </a:rPr>
              <a:t>15: </a:t>
            </a:r>
            <a:r>
              <a:rPr lang="en-US" sz="1600" dirty="0">
                <a:latin typeface="Proxima Nova Rg" panose="02000506030000020004" pitchFamily="2" charset="0"/>
              </a:rPr>
              <a:t>Farmer Georgi’s Farm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ThoughtCo</a:t>
            </a:r>
          </a:p>
        </p:txBody>
      </p:sp>
    </p:spTree>
    <p:extLst>
      <p:ext uri="{BB962C8B-B14F-4D97-AF65-F5344CB8AC3E}">
        <p14:creationId xmlns:p14="http://schemas.microsoft.com/office/powerpoint/2010/main" val="6952922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latin typeface="Proxima Nova Lt" panose="02000506030000020004" pitchFamily="50" charset="0"/>
              </a:rPr>
              <a:t>Part I: Heating &amp; Cooling System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Must be able to be controlled manually or automatically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 manual mode: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heater and AC can be turned on/off by the user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In automatic mode: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AC turns on when the temperature is above 80˚F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heater turns on when the temperature is below 60˚F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Both are turned off when the temperature is between 60-80˚F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22</a:t>
            </a:r>
          </a:p>
        </p:txBody>
      </p:sp>
    </p:spTree>
    <p:extLst>
      <p:ext uri="{BB962C8B-B14F-4D97-AF65-F5344CB8AC3E}">
        <p14:creationId xmlns:p14="http://schemas.microsoft.com/office/powerpoint/2010/main" val="272914408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latin typeface="Proxima Nova Lt" panose="02000506030000020004" pitchFamily="50" charset="0"/>
              </a:rPr>
              <a:t>Part I: Heating &amp; Cooling System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Create the system in LabVIEW – the exact steps are detailed in the manual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Interface the system with a </a:t>
            </a:r>
            <a:r>
              <a:rPr lang="en-US" dirty="0">
                <a:latin typeface="Proxima Nova Lt" panose="02000506030000020004" pitchFamily="50" charset="0"/>
              </a:rPr>
              <a:t>heat cube</a:t>
            </a:r>
            <a:r>
              <a:rPr lang="en-US" dirty="0">
                <a:latin typeface="Proxima Nova Rg" panose="02000506030000020004" pitchFamily="2" charset="0"/>
              </a:rPr>
              <a:t> to sense real-world temperature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Circuit the system on an NI ELVIS II+ board 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23</a:t>
            </a:r>
          </a:p>
        </p:txBody>
      </p:sp>
    </p:spTree>
    <p:extLst>
      <p:ext uri="{BB962C8B-B14F-4D97-AF65-F5344CB8AC3E}">
        <p14:creationId xmlns:p14="http://schemas.microsoft.com/office/powerpoint/2010/main" val="96400777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latin typeface="Proxima Nova Lt" panose="02000506030000020004" pitchFamily="50" charset="0"/>
              </a:rPr>
              <a:t>Part II: Alarm System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Farmer Georgi has two barns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Think of Barn 1 as “1” and Barn 2 as “0” in the truth table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A fox, hen, and corn can be in either barn at anytime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50" charset="0"/>
              </a:rPr>
              <a:t>Design an alarm system that will sound when: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The fox and hen are in the same barn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50" charset="0"/>
              </a:rPr>
              <a:t>The hen and corn are in the same barn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24</a:t>
            </a:r>
          </a:p>
        </p:txBody>
      </p:sp>
    </p:spTree>
    <p:extLst>
      <p:ext uri="{BB962C8B-B14F-4D97-AF65-F5344CB8AC3E}">
        <p14:creationId xmlns:p14="http://schemas.microsoft.com/office/powerpoint/2010/main" val="240904249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>
            <a:normAutofit/>
          </a:bodyPr>
          <a:lstStyle/>
          <a:p>
            <a:pPr algn="l"/>
            <a:r>
              <a:rPr lang="en-US" dirty="0">
                <a:latin typeface="Proxima Nova Lt" panose="02000506030000020004" pitchFamily="50" charset="0"/>
              </a:rPr>
              <a:t>Part II: Alarm System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Test the integrated circuit (IC) chips</a:t>
            </a:r>
          </a:p>
          <a:p>
            <a:pPr marL="457200" indent="-457200" algn="l">
              <a:buFont typeface="+mj-lt"/>
              <a:buAutoNum type="arabicPeriod"/>
            </a:pPr>
            <a:r>
              <a:rPr lang="en-US" dirty="0">
                <a:latin typeface="Proxima Nova Rg" panose="02000506030000020004" pitchFamily="2" charset="0"/>
              </a:rPr>
              <a:t>Create a logic circuit for the alarm system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Build a truth table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Boolean equation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Build a K-map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Create a simplified Boolean equation</a:t>
            </a:r>
          </a:p>
          <a:p>
            <a:pPr marL="914400" lvl="1" indent="-4572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Draw a combinational logic circuit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25</a:t>
            </a:r>
          </a:p>
        </p:txBody>
      </p:sp>
      <p:pic>
        <p:nvPicPr>
          <p:cNvPr id="10" name="Picture 4" descr="10-7">
            <a:extLst>
              <a:ext uri="{FF2B5EF4-FFF2-40B4-BE49-F238E27FC236}">
                <a16:creationId xmlns:a16="http://schemas.microsoft.com/office/drawing/2014/main" id="{B48EC0B0-6500-4046-8A3E-A3A48A19DC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620"/>
          <a:stretch>
            <a:fillRect/>
          </a:stretch>
        </p:blipFill>
        <p:spPr bwMode="auto">
          <a:xfrm>
            <a:off x="7532384" y="2859128"/>
            <a:ext cx="3458506" cy="1643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14490CE3-0093-40D9-9545-4381C9BAAD99}"/>
              </a:ext>
            </a:extLst>
          </p:cNvPr>
          <p:cNvSpPr/>
          <p:nvPr/>
        </p:nvSpPr>
        <p:spPr>
          <a:xfrm>
            <a:off x="7751652" y="4526444"/>
            <a:ext cx="301996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</a:t>
            </a:r>
            <a:r>
              <a:rPr lang="en-US" sz="1600" dirty="0" smtClean="0">
                <a:latin typeface="Proxima Nova Rg" panose="02000506030000020004" pitchFamily="2" charset="0"/>
              </a:rPr>
              <a:t>16: </a:t>
            </a:r>
            <a:r>
              <a:rPr lang="en-US" sz="1600" dirty="0">
                <a:latin typeface="Proxima Nova Rg" panose="02000506030000020004" pitchFamily="2" charset="0"/>
              </a:rPr>
              <a:t>IC Chip</a:t>
            </a:r>
          </a:p>
        </p:txBody>
      </p:sp>
    </p:spTree>
    <p:extLst>
      <p:ext uri="{BB962C8B-B14F-4D97-AF65-F5344CB8AC3E}">
        <p14:creationId xmlns:p14="http://schemas.microsoft.com/office/powerpoint/2010/main" val="197244980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PROCEDURE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t">
            <a:normAutofit/>
          </a:bodyPr>
          <a:lstStyle/>
          <a:p>
            <a:pPr algn="l"/>
            <a:r>
              <a:rPr lang="en-US" dirty="0">
                <a:latin typeface="Proxima Nova Lt" panose="02000506030000020004" pitchFamily="50" charset="0"/>
              </a:rPr>
              <a:t>Part II: Alarm System</a:t>
            </a:r>
          </a:p>
          <a:p>
            <a:pPr marL="457200" indent="-457200" algn="l">
              <a:buFont typeface="+mj-lt"/>
              <a:buAutoNum type="arabicPeriod" startAt="3"/>
            </a:pPr>
            <a:r>
              <a:rPr lang="en-US" dirty="0">
                <a:latin typeface="Proxima Nova Rg" panose="02000506030000020004" pitchFamily="2" charset="0"/>
              </a:rPr>
              <a:t>Build the logic circuit in LabVIEW</a:t>
            </a:r>
          </a:p>
          <a:p>
            <a:pPr marL="457200" indent="-457200" algn="l">
              <a:buFont typeface="+mj-lt"/>
              <a:buAutoNum type="arabicPeriod" startAt="3"/>
            </a:pPr>
            <a:r>
              <a:rPr lang="en-US" dirty="0">
                <a:latin typeface="Proxima Nova Rg" panose="02000506030000020004" pitchFamily="2" charset="0"/>
              </a:rPr>
              <a:t>Circuit the system on an NI ELVIS II+ board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26</a:t>
            </a:r>
          </a:p>
        </p:txBody>
      </p:sp>
      <p:pic>
        <p:nvPicPr>
          <p:cNvPr id="14" name="Picture 259">
            <a:extLst>
              <a:ext uri="{FF2B5EF4-FFF2-40B4-BE49-F238E27FC236}">
                <a16:creationId xmlns:a16="http://schemas.microsoft.com/office/drawing/2014/main" id="{CB9B5AA5-1504-4E2A-8032-35B72E0368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302" y="3488021"/>
            <a:ext cx="8156122" cy="2084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97024572-50B7-4A60-B10A-97D8A15EC8BF}"/>
              </a:ext>
            </a:extLst>
          </p:cNvPr>
          <p:cNvSpPr/>
          <p:nvPr/>
        </p:nvSpPr>
        <p:spPr>
          <a:xfrm>
            <a:off x="2222715" y="5502688"/>
            <a:ext cx="741999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</a:t>
            </a:r>
            <a:r>
              <a:rPr lang="en-US" sz="1600" dirty="0" smtClean="0">
                <a:latin typeface="Proxima Nova Rg" panose="02000506030000020004" pitchFamily="2" charset="0"/>
              </a:rPr>
              <a:t>17: </a:t>
            </a:r>
            <a:r>
              <a:rPr lang="en-US" sz="1600" dirty="0">
                <a:latin typeface="Proxima Nova Rg" panose="02000506030000020004" pitchFamily="2" charset="0"/>
              </a:rPr>
              <a:t>Diagram of AND/OR/NOT IC Chips</a:t>
            </a:r>
          </a:p>
        </p:txBody>
      </p:sp>
    </p:spTree>
    <p:extLst>
      <p:ext uri="{BB962C8B-B14F-4D97-AF65-F5344CB8AC3E}">
        <p14:creationId xmlns:p14="http://schemas.microsoft.com/office/powerpoint/2010/main" val="301069322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43409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ASSIGNMENT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677288"/>
            <a:ext cx="10581564" cy="4435929"/>
          </a:xfrm>
        </p:spPr>
        <p:txBody>
          <a:bodyPr anchor="ctr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ZIP file with both VIs to the EG1003 website by 11:59 PM the night before Lab 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Individual lab report: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Answer discussion questions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Explain how k-maps help simplify the circuitry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the LabVIEW VIs (front and back panels)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the truth table, both Boolean equations, and k-map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Due at 11:59 PM the night before Lab 8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Team presentation: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Address discussion points in manual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Include screenshots of the LabVIEW VIs (front and back panels)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27</a:t>
            </a:r>
          </a:p>
        </p:txBody>
      </p:sp>
    </p:spTree>
    <p:extLst>
      <p:ext uri="{BB962C8B-B14F-4D97-AF65-F5344CB8AC3E}">
        <p14:creationId xmlns:p14="http://schemas.microsoft.com/office/powerpoint/2010/main" val="6801814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OBJECTIVE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Understand graphical programming in LabVIEW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Design two systems in LabVIEW that address a problem statement:</a:t>
            </a:r>
            <a:endParaRPr lang="en-US" sz="2400" dirty="0">
              <a:latin typeface="Proxima Nova Rg" panose="02000506030000020004" pitchFamily="2" charset="0"/>
            </a:endParaRP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Heating and cooling system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Alarm system using digital logic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Obtain physical data with the virtual instruments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15631139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CLOSING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64107" y="1923350"/>
            <a:ext cx="10836324" cy="3917892"/>
          </a:xfrm>
        </p:spPr>
        <p:txBody>
          <a:bodyPr anchor="ctr"/>
          <a:lstStyle/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Submit a ZIP file of both VIs to the EG1003 website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Take screenshots of the front and back panels of the VIs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Everyone should use the software on their own computers</a:t>
            </a:r>
          </a:p>
          <a:p>
            <a:pPr marL="342900" indent="-342900" algn="l">
              <a:lnSpc>
                <a:spcPct val="100000"/>
              </a:lnSpc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Submit all work electronically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28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4667" y="2793933"/>
            <a:ext cx="2335982" cy="23359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7685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92629" y="2834643"/>
            <a:ext cx="10406742" cy="923519"/>
          </a:xfrm>
        </p:spPr>
        <p:txBody>
          <a:bodyPr>
            <a:normAutofit/>
          </a:bodyPr>
          <a:lstStyle/>
          <a:p>
            <a:r>
              <a:rPr lang="en-US" dirty="0">
                <a:latin typeface="Gotham Medium" panose="02000603030000020004" pitchFamily="2" charset="0"/>
              </a:rPr>
              <a:t>QUESTIONS?</a:t>
            </a: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83FF81A-ABFC-4B49-B288-68646E07F2FD}"/>
              </a:ext>
            </a:extLst>
          </p:cNvPr>
          <p:cNvCxnSpPr>
            <a:cxnSpLocks/>
          </p:cNvCxnSpPr>
          <p:nvPr/>
        </p:nvCxnSpPr>
        <p:spPr>
          <a:xfrm>
            <a:off x="4669971" y="3989354"/>
            <a:ext cx="2852058" cy="0"/>
          </a:xfrm>
          <a:prstGeom prst="line">
            <a:avLst/>
          </a:prstGeom>
          <a:ln>
            <a:solidFill>
              <a:srgbClr val="7030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39268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t">
            <a:normAutofit/>
          </a:bodyPr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LabVIEW</a:t>
            </a:r>
            <a:r>
              <a:rPr lang="en-US" dirty="0">
                <a:latin typeface="Proxima Nova Rg" panose="02000506030000020004" pitchFamily="2" charset="0"/>
              </a:rPr>
              <a:t> – Laboratory Virtual Instrument Engineering Workbench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Used to design systems for data acquisition, instrument control,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and industrial automation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Uses graphical programming language based on 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3</a:t>
            </a:r>
          </a:p>
        </p:txBody>
      </p:sp>
      <p:graphicFrame>
        <p:nvGraphicFramePr>
          <p:cNvPr id="10" name="Object 9">
            <a:extLst>
              <a:ext uri="{FF2B5EF4-FFF2-40B4-BE49-F238E27FC236}">
                <a16:creationId xmlns:a16="http://schemas.microsoft.com/office/drawing/2014/main" id="{41D0463B-E1DC-491E-8B3C-28298E30D51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710525099"/>
              </p:ext>
            </p:extLst>
          </p:nvPr>
        </p:nvGraphicFramePr>
        <p:xfrm>
          <a:off x="3652602" y="3625158"/>
          <a:ext cx="2689361" cy="278917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8" name="Bitmap Image" r:id="rId3" imgW="4944165" imgH="5582429" progId="PBrush">
                  <p:embed/>
                </p:oleObj>
              </mc:Choice>
              <mc:Fallback>
                <p:oleObj name="Bitmap Image" r:id="rId3" imgW="4944165" imgH="5582429" progId="PBrush">
                  <p:embed/>
                  <p:pic>
                    <p:nvPicPr>
                      <p:cNvPr id="4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52602" y="3625158"/>
                        <a:ext cx="2689361" cy="2789174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>
            <a:extLst>
              <a:ext uri="{FF2B5EF4-FFF2-40B4-BE49-F238E27FC236}">
                <a16:creationId xmlns:a16="http://schemas.microsoft.com/office/drawing/2014/main" id="{E2885CFC-A35E-4C15-932C-63640768B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8192" y="3629592"/>
            <a:ext cx="2036131" cy="24468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099FD298-DDE4-441B-8E0D-DE6664B3B1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40"/>
          <a:stretch>
            <a:fillRect/>
          </a:stretch>
        </p:blipFill>
        <p:spPr bwMode="auto">
          <a:xfrm>
            <a:off x="8764323" y="3625158"/>
            <a:ext cx="1998795" cy="244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4C1DD16-B1F7-4631-B66F-18EF75C71CE9}"/>
              </a:ext>
            </a:extLst>
          </p:cNvPr>
          <p:cNvSpPr/>
          <p:nvPr/>
        </p:nvSpPr>
        <p:spPr>
          <a:xfrm>
            <a:off x="610547" y="3882296"/>
            <a:ext cx="304205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2: Text-Based (Left)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and Graphic-Based (Right)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Programming Languages</a:t>
            </a:r>
          </a:p>
        </p:txBody>
      </p:sp>
    </p:spTree>
    <p:extLst>
      <p:ext uri="{BB962C8B-B14F-4D97-AF65-F5344CB8AC3E}">
        <p14:creationId xmlns:p14="http://schemas.microsoft.com/office/powerpoint/2010/main" val="3817963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23350"/>
            <a:ext cx="10581564" cy="3917892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Virtual Instrument </a:t>
            </a:r>
            <a:r>
              <a:rPr lang="en-US" b="1" dirty="0">
                <a:latin typeface="Proxima Nova Rg" panose="02000506030000020004" pitchFamily="2" charset="0"/>
              </a:rPr>
              <a:t>(VI) </a:t>
            </a:r>
            <a:r>
              <a:rPr lang="en-US" dirty="0">
                <a:latin typeface="Proxima Nova Rg" panose="02000506030000020004" pitchFamily="2" charset="0"/>
              </a:rPr>
              <a:t>– programs created within LabVIEW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Programming and functionality simulate physical instruments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The instrument hardware is non-physical and based on the computer</a:t>
            </a:r>
            <a:endParaRPr lang="en-US" dirty="0">
              <a:latin typeface="Proxima Nova Rg" panose="02000506030000020004" pitchFamily="2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4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46945C8-4962-4C4B-8383-F164D2D12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7631" y="3392518"/>
            <a:ext cx="2427924" cy="24200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>
            <a:extLst>
              <a:ext uri="{FF2B5EF4-FFF2-40B4-BE49-F238E27FC236}">
                <a16:creationId xmlns:a16="http://schemas.microsoft.com/office/drawing/2014/main" id="{85502DB8-D521-48EF-811F-555AEED8A1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682" y="3464020"/>
            <a:ext cx="3100409" cy="2100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DB9374ED-80BE-48C8-B904-B71180F64DD3}"/>
              </a:ext>
            </a:extLst>
          </p:cNvPr>
          <p:cNvSpPr/>
          <p:nvPr/>
        </p:nvSpPr>
        <p:spPr>
          <a:xfrm>
            <a:off x="1999753" y="5657615"/>
            <a:ext cx="754067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3: Physical Instrument (Left) vs. Virtual Instrument (Right)</a:t>
            </a:r>
          </a:p>
        </p:txBody>
      </p:sp>
    </p:spTree>
    <p:extLst>
      <p:ext uri="{BB962C8B-B14F-4D97-AF65-F5344CB8AC3E}">
        <p14:creationId xmlns:p14="http://schemas.microsoft.com/office/powerpoint/2010/main" val="380765447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691540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714342"/>
            <a:ext cx="10581564" cy="636970"/>
          </a:xfrm>
        </p:spPr>
        <p:txBody>
          <a:bodyPr anchor="t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The LabVIEW interface: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5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8207C4-5683-4D34-A68F-213BDD5DE7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8288"/>
          <a:stretch/>
        </p:blipFill>
        <p:spPr bwMode="auto">
          <a:xfrm>
            <a:off x="1838854" y="2210408"/>
            <a:ext cx="3666067" cy="271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1">
            <a:extLst>
              <a:ext uri="{FF2B5EF4-FFF2-40B4-BE49-F238E27FC236}">
                <a16:creationId xmlns:a16="http://schemas.microsoft.com/office/drawing/2014/main" id="{1A2A36BC-8EC5-40A6-AEE1-115692C80B4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659" b="-1"/>
          <a:stretch/>
        </p:blipFill>
        <p:spPr bwMode="auto">
          <a:xfrm>
            <a:off x="7244320" y="2118967"/>
            <a:ext cx="2911312" cy="302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393FAB6B-3716-4253-9951-26195D7A7308}"/>
              </a:ext>
            </a:extLst>
          </p:cNvPr>
          <p:cNvSpPr/>
          <p:nvPr/>
        </p:nvSpPr>
        <p:spPr>
          <a:xfrm>
            <a:off x="427518" y="4927971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1" algn="ctr"/>
            <a:r>
              <a:rPr lang="en-US" sz="2400" dirty="0">
                <a:latin typeface="Proxima Nova Lt" panose="02000506030000020004" pitchFamily="50" charset="0"/>
              </a:rPr>
              <a:t>Front panel </a:t>
            </a:r>
            <a:r>
              <a:rPr lang="en-US" sz="2400" dirty="0">
                <a:latin typeface="Proxima Nova Rg" panose="02000506030000020004" pitchFamily="2" charset="0"/>
              </a:rPr>
              <a:t>– where the program is controlled and executed, and the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user interacts with the instrument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EDF7216-B23D-4A36-8ED7-DE4AF15C357C}"/>
              </a:ext>
            </a:extLst>
          </p:cNvPr>
          <p:cNvSpPr/>
          <p:nvPr/>
        </p:nvSpPr>
        <p:spPr>
          <a:xfrm>
            <a:off x="5798456" y="5181042"/>
            <a:ext cx="553189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algn="ctr"/>
            <a:r>
              <a:rPr lang="en-US" sz="2400" dirty="0">
                <a:latin typeface="Proxima Nova Lt" panose="02000506030000020004" pitchFamily="50" charset="0"/>
              </a:rPr>
              <a:t>Back panel </a:t>
            </a:r>
            <a:r>
              <a:rPr lang="en-US" sz="2400" dirty="0">
                <a:latin typeface="Proxima Nova Rg" panose="02000506030000020004" pitchFamily="2" charset="0"/>
              </a:rPr>
              <a:t>– where </a:t>
            </a:r>
            <a:br>
              <a:rPr lang="en-US" sz="2400" dirty="0">
                <a:latin typeface="Proxima Nova Rg" panose="02000506030000020004" pitchFamily="2" charset="0"/>
              </a:rPr>
            </a:br>
            <a:r>
              <a:rPr lang="en-US" sz="2400" dirty="0">
                <a:latin typeface="Proxima Nova Rg" panose="02000506030000020004" pitchFamily="2" charset="0"/>
              </a:rPr>
              <a:t>the program is written</a:t>
            </a:r>
          </a:p>
        </p:txBody>
      </p:sp>
    </p:spTree>
    <p:extLst>
      <p:ext uri="{BB962C8B-B14F-4D97-AF65-F5344CB8AC3E}">
        <p14:creationId xmlns:p14="http://schemas.microsoft.com/office/powerpoint/2010/main" val="14340643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7" y="1988665"/>
            <a:ext cx="5137795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Front panel: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Controls</a:t>
            </a:r>
            <a:r>
              <a:rPr lang="en-US" sz="2400" dirty="0">
                <a:latin typeface="Proxima Nova Rg" panose="02000506030000020004" pitchFamily="2" charset="0"/>
              </a:rPr>
              <a:t> – inputs that allow a user to supply information to the VI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Indicators</a:t>
            </a:r>
            <a:r>
              <a:rPr lang="en-US" sz="2400" dirty="0">
                <a:latin typeface="Proxima Nova Rg" panose="02000506030000020004" pitchFamily="2" charset="0"/>
              </a:rPr>
              <a:t> – outputs that display results based on the inputs to the VI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Controls and indicators are located on the </a:t>
            </a:r>
            <a:r>
              <a:rPr lang="en-US" sz="2400" dirty="0">
                <a:latin typeface="Proxima Nova Lt" panose="02000506030000020004" pitchFamily="50" charset="0"/>
              </a:rPr>
              <a:t>controls palette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6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3CCB96D-7FC9-4044-92F6-869DE48B49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8179" y="1864526"/>
            <a:ext cx="3683725" cy="373258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2CFD9D2-D825-4CE7-A55D-6FF80F6DEA7D}"/>
              </a:ext>
            </a:extLst>
          </p:cNvPr>
          <p:cNvSpPr/>
          <p:nvPr/>
        </p:nvSpPr>
        <p:spPr>
          <a:xfrm>
            <a:off x="4939704" y="5596735"/>
            <a:ext cx="754067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4: Controls and Indicators </a:t>
            </a:r>
            <a:br>
              <a:rPr lang="en-US" sz="1600" dirty="0">
                <a:latin typeface="Proxima Nova Rg" panose="02000506030000020004" pitchFamily="2" charset="0"/>
              </a:rPr>
            </a:br>
            <a:r>
              <a:rPr lang="en-US" sz="1600" dirty="0">
                <a:latin typeface="Proxima Nova Rg" panose="02000506030000020004" pitchFamily="2" charset="0"/>
              </a:rPr>
              <a:t>Courtesy of National Instruments</a:t>
            </a:r>
          </a:p>
        </p:txBody>
      </p:sp>
    </p:spTree>
    <p:extLst>
      <p:ext uri="{BB962C8B-B14F-4D97-AF65-F5344CB8AC3E}">
        <p14:creationId xmlns:p14="http://schemas.microsoft.com/office/powerpoint/2010/main" val="3748793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53104" y="1923350"/>
            <a:ext cx="5960756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Rg" panose="02000506030000020004" pitchFamily="2" charset="0"/>
              </a:rPr>
              <a:t>Back panel (aka block diagram):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Terminals</a:t>
            </a:r>
            <a:r>
              <a:rPr lang="en-US" sz="2400" dirty="0">
                <a:latin typeface="Proxima Nova Rg" panose="02000506030000020004" pitchFamily="2" charset="0"/>
              </a:rPr>
              <a:t> – objects placed on the front panel appear on the back panel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Lt" panose="02000506030000020004" pitchFamily="50" charset="0"/>
              </a:rPr>
              <a:t>Functions and structures</a:t>
            </a:r>
            <a:r>
              <a:rPr lang="en-US" sz="2400" dirty="0">
                <a:latin typeface="Proxima Nova Rg" panose="02000506030000020004" pitchFamily="2" charset="0"/>
              </a:rPr>
              <a:t> – perform operations on controls and supply data to indicators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Rg" panose="02000506030000020004" pitchFamily="2" charset="0"/>
              </a:rPr>
              <a:t>Functions and structures are located on the </a:t>
            </a:r>
            <a:r>
              <a:rPr lang="en-US" sz="2400" dirty="0">
                <a:latin typeface="Proxima Nova Lt" panose="02000506030000020004" pitchFamily="50" charset="0"/>
              </a:rPr>
              <a:t>functions palette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6733602" y="5112774"/>
            <a:ext cx="49791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5: Terminals and Functions Courtesy of National Instruments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5B0FC37-D800-49B5-81BB-02B9E89FC7FC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7</a:t>
            </a:r>
          </a:p>
        </p:txBody>
      </p:sp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20AFC9FE-5CD2-4764-A55C-3F9C22D39B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603" y="2232589"/>
            <a:ext cx="4979167" cy="2864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38285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29DC25-0BA2-4267-8BF2-B94F6BE581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4107" y="809107"/>
            <a:ext cx="11063786" cy="965147"/>
          </a:xfrm>
        </p:spPr>
        <p:txBody>
          <a:bodyPr>
            <a:normAutofit/>
          </a:bodyPr>
          <a:lstStyle/>
          <a:p>
            <a:r>
              <a:rPr lang="en-US" sz="5400" dirty="0">
                <a:latin typeface="Gotham Medium" panose="02000603030000020004" pitchFamily="2" charset="0"/>
              </a:rPr>
              <a:t>BACKGROUND INFORMATION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CCE3B30-923C-4344-A43D-814F7C6CF0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866" y="1923350"/>
            <a:ext cx="7044973" cy="3917892"/>
          </a:xfrm>
        </p:spPr>
        <p:txBody>
          <a:bodyPr anchor="ctr"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n-US" dirty="0">
                <a:latin typeface="Proxima Nova Lt" panose="02000506030000020004" pitchFamily="50" charset="0"/>
              </a:rPr>
              <a:t>Tools palette </a:t>
            </a:r>
            <a:r>
              <a:rPr lang="en-US" dirty="0">
                <a:latin typeface="Proxima Nova Rg" panose="02000506030000020004" pitchFamily="2" charset="0"/>
              </a:rPr>
              <a:t>– helps in navigating the environment of the back panel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0000"/>
                </a:solidFill>
                <a:latin typeface="Proxima Nova Rg" panose="02000506030000020004" pitchFamily="2" charset="0"/>
              </a:rPr>
              <a:t>Operating tool</a:t>
            </a:r>
            <a:r>
              <a:rPr lang="en-US" sz="2400" dirty="0">
                <a:latin typeface="Proxima Nova Rg" panose="02000506030000020004" pitchFamily="2" charset="0"/>
              </a:rPr>
              <a:t> – changes values of controls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C000"/>
                </a:solidFill>
                <a:latin typeface="Proxima Nova Rg" panose="02000506030000020004" pitchFamily="2" charset="0"/>
              </a:rPr>
              <a:t>Positioning tool </a:t>
            </a:r>
            <a:r>
              <a:rPr lang="en-US" sz="2400" dirty="0">
                <a:latin typeface="Proxima Nova Rg" panose="02000506030000020004" pitchFamily="2" charset="0"/>
              </a:rPr>
              <a:t>– positions, resizes, selects objects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B050"/>
                </a:solidFill>
                <a:latin typeface="Proxima Nova Rg" panose="02000506030000020004" pitchFamily="2" charset="0"/>
              </a:rPr>
              <a:t>Labeling tool </a:t>
            </a:r>
            <a:r>
              <a:rPr lang="en-US" sz="2400" dirty="0">
                <a:latin typeface="Proxima Nova Rg" panose="02000506030000020004" pitchFamily="2" charset="0"/>
              </a:rPr>
              <a:t>– creates and edits text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0070C0"/>
                </a:solidFill>
                <a:latin typeface="Proxima Nova Rg" panose="02000506030000020004" pitchFamily="2" charset="0"/>
              </a:rPr>
              <a:t>Wiring tool</a:t>
            </a:r>
            <a:r>
              <a:rPr lang="en-US" sz="2400" dirty="0">
                <a:latin typeface="Proxima Nova Rg" panose="02000506030000020004" pitchFamily="2" charset="0"/>
              </a:rPr>
              <a:t> – wires nodes on the back panel</a:t>
            </a:r>
          </a:p>
          <a:p>
            <a:pPr marL="800100" lvl="1" indent="-342900" algn="l"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7030A0"/>
                </a:solidFill>
                <a:latin typeface="Proxima Nova Rg" panose="02000506030000020004" pitchFamily="2" charset="0"/>
              </a:rPr>
              <a:t>Scrolling tool</a:t>
            </a:r>
            <a:r>
              <a:rPr lang="en-US" sz="2400" dirty="0">
                <a:latin typeface="Proxima Nova Rg" panose="02000506030000020004" pitchFamily="2" charset="0"/>
              </a:rPr>
              <a:t> – used to scroll in the window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B4B0CD-6B70-40D3-BDBA-4CF952B65F63}"/>
              </a:ext>
            </a:extLst>
          </p:cNvPr>
          <p:cNvSpPr/>
          <p:nvPr/>
        </p:nvSpPr>
        <p:spPr>
          <a:xfrm>
            <a:off x="0" y="0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02BACC-BF1A-459A-92B0-AA9D96F3297F}"/>
              </a:ext>
            </a:extLst>
          </p:cNvPr>
          <p:cNvSpPr/>
          <p:nvPr/>
        </p:nvSpPr>
        <p:spPr>
          <a:xfrm>
            <a:off x="0" y="6309681"/>
            <a:ext cx="12192000" cy="548319"/>
          </a:xfrm>
          <a:prstGeom prst="rect">
            <a:avLst/>
          </a:prstGeom>
          <a:solidFill>
            <a:srgbClr val="5706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EA0E7BD-4507-4854-831B-737067B98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37" y="6393031"/>
            <a:ext cx="2586446" cy="4028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8E421AB-93EF-48BB-9DA5-DBBCCA320CFF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1648" y="6286130"/>
            <a:ext cx="1519822" cy="585518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6595A49-CD63-4CB4-8F01-FA8768E96924}"/>
              </a:ext>
            </a:extLst>
          </p:cNvPr>
          <p:cNvSpPr txBox="1"/>
          <p:nvPr/>
        </p:nvSpPr>
        <p:spPr>
          <a:xfrm>
            <a:off x="10990890" y="5841242"/>
            <a:ext cx="9013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600" dirty="0">
                <a:latin typeface="Proxima Nova Lt" panose="02000506030000020004" pitchFamily="50" charset="0"/>
              </a:rPr>
              <a:t>8</a:t>
            </a:r>
          </a:p>
        </p:txBody>
      </p:sp>
      <p:pic>
        <p:nvPicPr>
          <p:cNvPr id="10" name="Picture 9" descr="C:\Users\Recitation\Documents\Amanda\Tools Palette.jpe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5441" y="2174381"/>
            <a:ext cx="1918502" cy="3230131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Rectangle 10"/>
          <p:cNvSpPr/>
          <p:nvPr/>
        </p:nvSpPr>
        <p:spPr>
          <a:xfrm>
            <a:off x="8713532" y="3187655"/>
            <a:ext cx="398424" cy="425589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9156909" y="3183735"/>
            <a:ext cx="398424" cy="425589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9606179" y="3177557"/>
            <a:ext cx="398424" cy="42558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713532" y="3643883"/>
            <a:ext cx="398424" cy="425589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9607614" y="3643883"/>
            <a:ext cx="398424" cy="425589"/>
          </a:xfrm>
          <a:prstGeom prst="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39228AFC-7918-4F01-8A92-F1D0C162F9B8}"/>
              </a:ext>
            </a:extLst>
          </p:cNvPr>
          <p:cNvSpPr/>
          <p:nvPr/>
        </p:nvSpPr>
        <p:spPr>
          <a:xfrm>
            <a:off x="7912299" y="5401289"/>
            <a:ext cx="30301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latin typeface="Proxima Nova Rg" panose="02000506030000020004" pitchFamily="2" charset="0"/>
              </a:rPr>
              <a:t>Figure 6: Tools Palette</a:t>
            </a:r>
          </a:p>
        </p:txBody>
      </p:sp>
    </p:spTree>
    <p:extLst>
      <p:ext uri="{BB962C8B-B14F-4D97-AF65-F5344CB8AC3E}">
        <p14:creationId xmlns:p14="http://schemas.microsoft.com/office/powerpoint/2010/main" val="63166922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1111</TotalTime>
  <Words>1527</Words>
  <Application>Microsoft Office PowerPoint</Application>
  <PresentationFormat>Widescreen</PresentationFormat>
  <Paragraphs>348</Paragraphs>
  <Slides>31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1" baseType="lpstr">
      <vt:lpstr>Arial</vt:lpstr>
      <vt:lpstr>Calibri Light</vt:lpstr>
      <vt:lpstr>Gotham Medium</vt:lpstr>
      <vt:lpstr>Cambria Math</vt:lpstr>
      <vt:lpstr>ＭＳ Ｐゴシック</vt:lpstr>
      <vt:lpstr>Proxima Nova Rg</vt:lpstr>
      <vt:lpstr>Calibri</vt:lpstr>
      <vt:lpstr>Proxima Nova Lt</vt:lpstr>
      <vt:lpstr>Office Theme</vt:lpstr>
      <vt:lpstr>Bitmap Image</vt:lpstr>
      <vt:lpstr>INTRODUCTION TO LABVIEW &amp; DIGITAL LOGIC (VIRTUAL)</vt:lpstr>
      <vt:lpstr>OVERVIEW</vt:lpstr>
      <vt:lpstr>OBJECTIVE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BACKGROUND INFORMATION</vt:lpstr>
      <vt:lpstr>MATERIALS</vt:lpstr>
      <vt:lpstr>PROBLEM STATEMENT</vt:lpstr>
      <vt:lpstr>PROCEDURE</vt:lpstr>
      <vt:lpstr>PROCEDURE</vt:lpstr>
      <vt:lpstr>PROCEDURE</vt:lpstr>
      <vt:lpstr>PROCEDURE</vt:lpstr>
      <vt:lpstr>PROCEDURE</vt:lpstr>
      <vt:lpstr>ASSIGNMENT</vt:lpstr>
      <vt:lpstr>CLOSING</vt:lpstr>
      <vt:lpstr>QUESTIONS?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TWO LINE TITLE</dc:title>
  <dc:creator>Amanda Zhou</dc:creator>
  <cp:lastModifiedBy>Diya Mulay</cp:lastModifiedBy>
  <cp:revision>69</cp:revision>
  <dcterms:created xsi:type="dcterms:W3CDTF">2019-06-25T23:10:16Z</dcterms:created>
  <dcterms:modified xsi:type="dcterms:W3CDTF">2020-07-22T18:58:41Z</dcterms:modified>
  <cp:contentStatus/>
</cp:coreProperties>
</file>