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82" r:id="rId14"/>
    <p:sldId id="283" r:id="rId15"/>
    <p:sldId id="279" r:id="rId16"/>
    <p:sldId id="284" r:id="rId17"/>
    <p:sldId id="267" r:id="rId18"/>
    <p:sldId id="285" r:id="rId19"/>
    <p:sldId id="268" r:id="rId20"/>
    <p:sldId id="269" r:id="rId21"/>
    <p:sldId id="286" r:id="rId22"/>
    <p:sldId id="270" r:id="rId23"/>
    <p:sldId id="280" r:id="rId24"/>
    <p:sldId id="271" r:id="rId25"/>
    <p:sldId id="287" r:id="rId26"/>
    <p:sldId id="272" r:id="rId27"/>
    <p:sldId id="273" r:id="rId28"/>
    <p:sldId id="274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6" autoAdjust="0"/>
    <p:restoredTop sz="94660"/>
  </p:normalViewPr>
  <p:slideViewPr>
    <p:cSldViewPr snapToGrid="0">
      <p:cViewPr varScale="1">
        <p:scale>
          <a:sx n="49" d="100"/>
          <a:sy n="49" d="100"/>
        </p:scale>
        <p:origin x="41" y="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3297"/>
            <a:ext cx="12192000" cy="3195881"/>
          </a:xfrm>
        </p:spPr>
        <p:txBody>
          <a:bodyPr/>
          <a:lstStyle/>
          <a:p>
            <a:r>
              <a:rPr lang="en-US" b="1" dirty="0"/>
              <a:t>Product Evaluation &amp; Quality Improvement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r="12230"/>
          <a:stretch/>
        </p:blipFill>
        <p:spPr>
          <a:xfrm rot="5400000">
            <a:off x="1299041" y="3449453"/>
            <a:ext cx="2637883" cy="2491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r="14156"/>
          <a:stretch/>
        </p:blipFill>
        <p:spPr>
          <a:xfrm rot="5400000">
            <a:off x="8321436" y="3383092"/>
            <a:ext cx="2637884" cy="2623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r="13775"/>
          <a:stretch/>
        </p:blipFill>
        <p:spPr>
          <a:xfrm rot="5400000">
            <a:off x="4777058" y="3355648"/>
            <a:ext cx="2637883" cy="26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Quality Improvement</a:t>
            </a:r>
          </a:p>
          <a:p>
            <a:pPr>
              <a:lnSpc>
                <a:spcPct val="100000"/>
              </a:lnSpc>
            </a:pPr>
            <a:r>
              <a:rPr lang="en-US" dirty="0"/>
              <a:t>Analyzing the design</a:t>
            </a:r>
          </a:p>
          <a:p>
            <a:pPr>
              <a:lnSpc>
                <a:spcPct val="100000"/>
              </a:lnSpc>
            </a:pPr>
            <a:r>
              <a:rPr lang="en-US" dirty="0"/>
              <a:t>Testing the design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Through physical or mathematical modeling or computer modeling</a:t>
            </a:r>
          </a:p>
          <a:p>
            <a:pPr>
              <a:lnSpc>
                <a:spcPct val="100000"/>
              </a:lnSpc>
            </a:pPr>
            <a:r>
              <a:rPr lang="en-US" dirty="0"/>
              <a:t>Does the robot perform to standard?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no, what can be done to improve its functionality?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yes, what can be done to improve its performance beyond the standard?</a:t>
            </a:r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Reverse Engineering	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Understanding how a product functions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Disassembly of said product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Noting the key components</a:t>
            </a:r>
          </a:p>
          <a:p>
            <a:pPr>
              <a:lnSpc>
                <a:spcPct val="150000"/>
              </a:lnSpc>
            </a:pPr>
            <a:r>
              <a:rPr lang="en-US" dirty="0"/>
              <a:t>Carried out in both software and hardware fields</a:t>
            </a:r>
          </a:p>
        </p:txBody>
      </p:sp>
    </p:spTree>
    <p:extLst>
      <p:ext uri="{BB962C8B-B14F-4D97-AF65-F5344CB8AC3E}">
        <p14:creationId xmlns:p14="http://schemas.microsoft.com/office/powerpoint/2010/main" val="310493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Evaluates the robot’s surroundings</a:t>
            </a:r>
          </a:p>
          <a:p>
            <a:pPr>
              <a:lnSpc>
                <a:spcPct val="100000"/>
              </a:lnSpc>
            </a:pPr>
            <a:r>
              <a:rPr lang="en-US" dirty="0"/>
              <a:t>Creates inputs to control loops and switches</a:t>
            </a:r>
          </a:p>
          <a:p>
            <a:pPr>
              <a:lnSpc>
                <a:spcPct val="100000"/>
              </a:lnSpc>
            </a:pPr>
            <a:r>
              <a:rPr lang="en-US" dirty="0"/>
              <a:t>Three sensors used in this lab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Light sensor (measures light properties)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Gyro sensor (measures orientation)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Ultrasonic sensor (measures distance)</a:t>
            </a:r>
          </a:p>
        </p:txBody>
      </p:sp>
    </p:spTree>
    <p:extLst>
      <p:ext uri="{BB962C8B-B14F-4D97-AF65-F5344CB8AC3E}">
        <p14:creationId xmlns:p14="http://schemas.microsoft.com/office/powerpoint/2010/main" val="60803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1084667" y="1984074"/>
            <a:ext cx="2803975" cy="268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/>
          <a:stretch/>
        </p:blipFill>
        <p:spPr>
          <a:xfrm>
            <a:off x="4667645" y="1991808"/>
            <a:ext cx="2754679" cy="268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/>
          <a:stretch/>
        </p:blipFill>
        <p:spPr>
          <a:xfrm>
            <a:off x="8271163" y="1991808"/>
            <a:ext cx="2726575" cy="25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Switches perform different actions depending on the input</a:t>
            </a:r>
          </a:p>
          <a:p>
            <a:pPr lvl="1"/>
            <a:r>
              <a:rPr lang="en-US" dirty="0"/>
              <a:t>“If-else” statements</a:t>
            </a:r>
          </a:p>
          <a:p>
            <a:r>
              <a:rPr lang="en-US" dirty="0"/>
              <a:t>Loops continuously loop sections of code repeatedly until the end statement occurs</a:t>
            </a:r>
          </a:p>
          <a:p>
            <a:pPr lvl="1"/>
            <a:r>
              <a:rPr lang="en-US" dirty="0"/>
              <a:t>Set amount of time, distance from wall, etc.</a:t>
            </a:r>
          </a:p>
        </p:txBody>
      </p:sp>
    </p:spTree>
    <p:extLst>
      <p:ext uri="{BB962C8B-B14F-4D97-AF65-F5344CB8AC3E}">
        <p14:creationId xmlns:p14="http://schemas.microsoft.com/office/powerpoint/2010/main" val="198089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Switches and Loops	</a:t>
            </a:r>
            <a:endParaRPr lang="en-US" dirty="0">
              <a:solidFill>
                <a:srgbClr val="FF6600"/>
              </a:solidFill>
            </a:endParaRPr>
          </a:p>
          <a:p>
            <a:pPr marL="45720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9" y="1659955"/>
            <a:ext cx="3973231" cy="431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197480"/>
            <a:ext cx="3860800" cy="2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Ports 1, 2, 3, and 4 are for sensors and other inputs</a:t>
            </a:r>
          </a:p>
          <a:p>
            <a:pPr>
              <a:spcAft>
                <a:spcPts val="600"/>
              </a:spcAft>
            </a:pPr>
            <a:r>
              <a:rPr lang="en-US" dirty="0"/>
              <a:t>Ports A, B, C, and D are for motors and other outputs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Port View</a:t>
            </a:r>
            <a:r>
              <a:rPr lang="en-US" dirty="0"/>
              <a:t> displays sensor readings in real-time on the EV3 brick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Ex. information for light intensity must be determined using port view to make the line-following code</a:t>
            </a:r>
          </a:p>
        </p:txBody>
      </p:sp>
    </p:spTree>
    <p:extLst>
      <p:ext uri="{BB962C8B-B14F-4D97-AF65-F5344CB8AC3E}">
        <p14:creationId xmlns:p14="http://schemas.microsoft.com/office/powerpoint/2010/main" val="220986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Mindstorms Kit w/ Pre-Built Robot</a:t>
            </a:r>
          </a:p>
          <a:p>
            <a:pPr>
              <a:lnSpc>
                <a:spcPct val="150000"/>
              </a:lnSpc>
            </a:pPr>
            <a:r>
              <a:rPr lang="en-US" dirty="0"/>
              <a:t>Computer with Mindstorms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Protractor and Ruler</a:t>
            </a:r>
          </a:p>
          <a:p>
            <a:pPr>
              <a:lnSpc>
                <a:spcPct val="150000"/>
              </a:lnSpc>
            </a:pPr>
            <a:r>
              <a:rPr lang="en-US" dirty="0"/>
              <a:t>Mini-Course</a:t>
            </a:r>
          </a:p>
        </p:txBody>
      </p:sp>
    </p:spTree>
    <p:extLst>
      <p:ext uri="{BB962C8B-B14F-4D97-AF65-F5344CB8AC3E}">
        <p14:creationId xmlns:p14="http://schemas.microsoft.com/office/powerpoint/2010/main" val="428464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Course Diagram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3900" y="2899172"/>
            <a:ext cx="361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Red = Section 1</a:t>
            </a:r>
          </a:p>
          <a:p>
            <a:r>
              <a:rPr lang="en-US" sz="3600" dirty="0"/>
              <a:t>Blue = Section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78" y="1909602"/>
            <a:ext cx="6733790" cy="34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3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Analyze assigned pre-built robot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Modify robots to travel Sections 1 &amp; 2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Maximum 20 minutes</a:t>
            </a:r>
          </a:p>
          <a:p>
            <a:pPr>
              <a:lnSpc>
                <a:spcPct val="100000"/>
              </a:lnSpc>
            </a:pPr>
            <a:r>
              <a:rPr lang="en-US" dirty="0"/>
              <a:t>Run four trials per test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modified design – no sensors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modified design – with sensors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Determine if robot meets the 80% EG Standard for accuracy and the acceptable tolerances for precision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Compete in a timed trial of Section 2</a:t>
            </a:r>
          </a:p>
        </p:txBody>
      </p:sp>
    </p:spTree>
    <p:extLst>
      <p:ext uri="{BB962C8B-B14F-4D97-AF65-F5344CB8AC3E}">
        <p14:creationId xmlns:p14="http://schemas.microsoft.com/office/powerpoint/2010/main" val="57315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Objective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Report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4" name="Picture 3" descr="http://www.brand5.com/blog/wp-content/uploads/2010/08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51" y="1915969"/>
            <a:ext cx="4291609" cy="3336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Product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Receive pre-built robot from TA</a:t>
            </a:r>
          </a:p>
          <a:p>
            <a:pPr>
              <a:lnSpc>
                <a:spcPct val="100000"/>
              </a:lnSpc>
            </a:pPr>
            <a:r>
              <a:rPr lang="en-US" dirty="0"/>
              <a:t>Analyze robot for faults in design</a:t>
            </a:r>
          </a:p>
          <a:p>
            <a:pPr>
              <a:lnSpc>
                <a:spcPct val="100000"/>
              </a:lnSpc>
            </a:pPr>
            <a:r>
              <a:rPr lang="en-US" dirty="0"/>
              <a:t>Modify robot to perform the tasks later in the lab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– Accuracy and Precision Tests</a:t>
            </a:r>
          </a:p>
          <a:p>
            <a:pPr lvl="3">
              <a:lnSpc>
                <a:spcPct val="100000"/>
              </a:lnSpc>
            </a:pPr>
            <a:r>
              <a:rPr lang="en-US" sz="3200" dirty="0"/>
              <a:t>Four straight tiles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2 – Timed Competition Trial</a:t>
            </a:r>
          </a:p>
          <a:p>
            <a:pPr lvl="3">
              <a:lnSpc>
                <a:spcPct val="100000"/>
              </a:lnSpc>
            </a:pPr>
            <a:r>
              <a:rPr lang="en-US" sz="3200" dirty="0"/>
              <a:t>Turn and travel up ramp</a:t>
            </a:r>
          </a:p>
          <a:p>
            <a:pPr>
              <a:lnSpc>
                <a:spcPct val="100000"/>
              </a:lnSpc>
            </a:pPr>
            <a:r>
              <a:rPr lang="en-US" dirty="0"/>
              <a:t>Maximum of </a:t>
            </a:r>
            <a:r>
              <a:rPr lang="en-US" b="1" dirty="0">
                <a:solidFill>
                  <a:srgbClr val="FF0000"/>
                </a:solidFill>
              </a:rPr>
              <a:t>20 minutes </a:t>
            </a:r>
            <a:r>
              <a:rPr lang="en-US" dirty="0"/>
              <a:t>spent on this part</a:t>
            </a:r>
          </a:p>
        </p:txBody>
      </p:sp>
    </p:spTree>
    <p:extLst>
      <p:ext uri="{BB962C8B-B14F-4D97-AF65-F5344CB8AC3E}">
        <p14:creationId xmlns:p14="http://schemas.microsoft.com/office/powerpoint/2010/main" val="248937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Hardcoding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Create distance/angle test program following the manual instructions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Only for Section 1</a:t>
            </a:r>
          </a:p>
          <a:p>
            <a:pPr>
              <a:lnSpc>
                <a:spcPct val="100000"/>
              </a:lnSpc>
            </a:pPr>
            <a:r>
              <a:rPr lang="en-US" dirty="0"/>
              <a:t>Test different values to find optimal settings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Rotations, time, power, etc.</a:t>
            </a:r>
          </a:p>
          <a:p>
            <a:pPr>
              <a:lnSpc>
                <a:spcPct val="100000"/>
              </a:lnSpc>
            </a:pPr>
            <a:r>
              <a:rPr lang="en-US" dirty="0"/>
              <a:t>Conduct four trials once ideal settings are found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Distance &amp; Angle Deviation results are recorded simultaneously in the Datasheet template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408480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Sensors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Assess data collected and any observations</a:t>
            </a:r>
          </a:p>
          <a:p>
            <a:pPr>
              <a:lnSpc>
                <a:spcPct val="100000"/>
              </a:lnSpc>
            </a:pPr>
            <a:r>
              <a:rPr lang="en-US" dirty="0"/>
              <a:t>Consider how it works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can the sensors on the robot accomplish that hardcoding can’t?</a:t>
            </a:r>
          </a:p>
          <a:p>
            <a:pPr>
              <a:lnSpc>
                <a:spcPct val="100000"/>
              </a:lnSpc>
            </a:pPr>
            <a:r>
              <a:rPr lang="en-US" dirty="0"/>
              <a:t>Make necessary adjustments by adding sensors to the code following the manual’s instructions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Find optimal values for sensors</a:t>
            </a:r>
          </a:p>
          <a:p>
            <a:pPr>
              <a:lnSpc>
                <a:spcPct val="100000"/>
              </a:lnSpc>
            </a:pPr>
            <a:r>
              <a:rPr lang="en-US" dirty="0"/>
              <a:t>Retest using modified code and record data into Datasheet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1185337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Tabulate raw data in the Datasheet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Download the template by clicking the text in the manual</a:t>
            </a:r>
          </a:p>
          <a:p>
            <a:pPr marL="9144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95" y="2603450"/>
            <a:ext cx="9002196" cy="24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Tabulate results for each test in a chart: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charts total</a:t>
            </a:r>
          </a:p>
          <a:p>
            <a:r>
              <a:rPr lang="en-US" dirty="0"/>
              <a:t>It must pass all accuracy tests at a percentage of </a:t>
            </a:r>
            <a:r>
              <a:rPr lang="en-US" dirty="0">
                <a:solidFill>
                  <a:srgbClr val="FF6600"/>
                </a:solidFill>
              </a:rPr>
              <a:t>at least 80% </a:t>
            </a:r>
            <a:r>
              <a:rPr lang="en-US" dirty="0"/>
              <a:t>and </a:t>
            </a:r>
            <a:r>
              <a:rPr lang="en-US" dirty="0">
                <a:solidFill>
                  <a:srgbClr val="FF6600"/>
                </a:solidFill>
              </a:rPr>
              <a:t>meet the acceptable tolerances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08034"/>
              </p:ext>
            </p:extLst>
          </p:nvPr>
        </p:nvGraphicFramePr>
        <p:xfrm>
          <a:off x="135466" y="1954305"/>
          <a:ext cx="1187026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7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92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391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586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211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 of Deviation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36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028700"/>
            <a:ext cx="12192000" cy="33938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line of code utilizing sensors to travel the </a:t>
            </a:r>
            <a:r>
              <a:rPr lang="en-US" b="1" dirty="0"/>
              <a:t>second section </a:t>
            </a:r>
            <a:r>
              <a:rPr lang="en-US" dirty="0"/>
              <a:t>of the course as fast as possible</a:t>
            </a:r>
          </a:p>
          <a:p>
            <a:r>
              <a:rPr lang="en-US" dirty="0"/>
              <a:t>The robot cannot be physically modified before the competition</a:t>
            </a:r>
          </a:p>
          <a:p>
            <a:r>
              <a:rPr lang="en-US" dirty="0"/>
              <a:t>The team with the highest competition ratio wins</a:t>
            </a:r>
          </a:p>
          <a:p>
            <a:r>
              <a:rPr lang="en-US" dirty="0"/>
              <a:t>Accuracy and precision values must be taken from the same table</a:t>
            </a:r>
          </a:p>
          <a:p>
            <a:pPr marL="4572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77" y="4570544"/>
            <a:ext cx="8783024" cy="11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98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Individual lab report</a:t>
            </a:r>
          </a:p>
          <a:p>
            <a:pPr>
              <a:lnSpc>
                <a:spcPct val="150000"/>
              </a:lnSpc>
            </a:pPr>
            <a:r>
              <a:rPr 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dirty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MUST</a:t>
            </a:r>
            <a:r>
              <a:rPr lang="en-US" dirty="0"/>
              <a:t> include spreadsheet with test results, competition results, standard, average, accuracy, and precision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794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Follow “Assignment” guidelines on EG Manual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photos of robot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screenshots of all code</a:t>
            </a:r>
          </a:p>
        </p:txBody>
      </p:sp>
    </p:spTree>
    <p:extLst>
      <p:ext uri="{BB962C8B-B14F-4D97-AF65-F5344CB8AC3E}">
        <p14:creationId xmlns:p14="http://schemas.microsoft.com/office/powerpoint/2010/main" val="3997176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Share tasks – each team member should take a turn building the code</a:t>
            </a:r>
          </a:p>
          <a:p>
            <a:pPr>
              <a:lnSpc>
                <a:spcPct val="100000"/>
              </a:lnSpc>
            </a:pPr>
            <a:r>
              <a:rPr lang="en-US" dirty="0"/>
              <a:t>Have all original data signed by a TA</a:t>
            </a:r>
          </a:p>
          <a:p>
            <a:pPr>
              <a:lnSpc>
                <a:spcPct val="100000"/>
              </a:lnSpc>
            </a:pPr>
            <a:r>
              <a:rPr lang="en-US" dirty="0"/>
              <a:t>Remember to submit all work electronically</a:t>
            </a:r>
          </a:p>
          <a:p>
            <a:pPr>
              <a:lnSpc>
                <a:spcPct val="100000"/>
              </a:lnSpc>
            </a:pPr>
            <a:r>
              <a:rPr lang="en-US" dirty="0"/>
              <a:t>Return all unused materials to TAs</a:t>
            </a:r>
          </a:p>
        </p:txBody>
      </p:sp>
    </p:spTree>
    <p:extLst>
      <p:ext uri="{BB962C8B-B14F-4D97-AF65-F5344CB8AC3E}">
        <p14:creationId xmlns:p14="http://schemas.microsoft.com/office/powerpoint/2010/main" val="2616809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 Evaluation &amp; Quality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Create code for a pre-built robot and test it against the EG standards for accuracy and precision</a:t>
            </a:r>
          </a:p>
          <a:p>
            <a:pPr>
              <a:lnSpc>
                <a:spcPct val="150000"/>
              </a:lnSpc>
            </a:pPr>
            <a:r>
              <a:rPr lang="en-US" dirty="0"/>
              <a:t>Emphasize the importance of product evaluation</a:t>
            </a:r>
          </a:p>
          <a:p>
            <a:pPr>
              <a:lnSpc>
                <a:spcPct val="150000"/>
              </a:lnSpc>
            </a:pPr>
            <a:r>
              <a:rPr lang="en-US" dirty="0"/>
              <a:t>Utilize sensors to demonstrate differences between hardcoding and sensors coding</a:t>
            </a:r>
          </a:p>
          <a:p>
            <a:pPr marL="45720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1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Design Analysis</a:t>
            </a:r>
          </a:p>
          <a:p>
            <a:pPr>
              <a:lnSpc>
                <a:spcPct val="110000"/>
              </a:lnSpc>
            </a:pPr>
            <a:r>
              <a:rPr lang="en-US" dirty="0"/>
              <a:t>Engineers perform prototype testing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Look for improvement suggestions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Continuously improves product quality</a:t>
            </a:r>
          </a:p>
          <a:p>
            <a:pPr>
              <a:lnSpc>
                <a:spcPct val="110000"/>
              </a:lnSpc>
            </a:pPr>
            <a:r>
              <a:rPr lang="en-US" dirty="0"/>
              <a:t>Tests are performed to a company standard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the standard is met, the product is acceptable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standard not met, product may be redesigned or withdrawn</a:t>
            </a:r>
          </a:p>
        </p:txBody>
      </p:sp>
    </p:spTree>
    <p:extLst>
      <p:ext uri="{BB962C8B-B14F-4D97-AF65-F5344CB8AC3E}">
        <p14:creationId xmlns:p14="http://schemas.microsoft.com/office/powerpoint/2010/main" val="33799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Accuracy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Comparison of the average of the results to the standard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Precision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/>
              <a:t>Repeatability of the results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close are the results to each other?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Tolerance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precision standard set by the manufacturer</a:t>
            </a:r>
          </a:p>
        </p:txBody>
      </p:sp>
    </p:spTree>
    <p:extLst>
      <p:ext uri="{BB962C8B-B14F-4D97-AF65-F5344CB8AC3E}">
        <p14:creationId xmlns:p14="http://schemas.microsoft.com/office/powerpoint/2010/main" val="256742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2"/>
          <a:stretch/>
        </p:blipFill>
        <p:spPr>
          <a:xfrm>
            <a:off x="1097184" y="1399657"/>
            <a:ext cx="9997631" cy="41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𝐴𝑐𝑐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Where    </a:t>
                </a:r>
                <a:r>
                  <a:rPr lang="en-US" i="1" dirty="0">
                    <a:solidFill>
                      <a:srgbClr val="FF6600"/>
                    </a:solidFill>
                  </a:rPr>
                  <a:t>%Acc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Percent Accuracy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Ps</a:t>
                </a:r>
                <a:r>
                  <a:rPr lang="en-US" i="1" dirty="0"/>
                  <a:t> </a:t>
                </a:r>
                <a:r>
                  <a:rPr lang="en-US" dirty="0"/>
                  <a:t>= Standard Value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Ap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Average of Measured Values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03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/>
              </a:bodyPr>
              <a:lstStyle/>
              <a:p>
                <a:pPr marL="45720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Precision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must be less than or equal to the tolerance set by EG standards: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For distance test: T = ± 1cm</a:t>
                </a:r>
              </a:p>
              <a:p>
                <a:pPr marL="457200" indent="0">
                  <a:buNone/>
                </a:pPr>
                <a:r>
                  <a:rPr lang="en-US" dirty="0"/>
                  <a:t>For angle deviation test: T = ± 10 degrees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90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9608" y="2192933"/>
            <a:ext cx="200927" cy="2467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The standards for this lab are set from the beginning: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Distance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5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Angle Deviation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27956" y="2192934"/>
            <a:ext cx="2777705" cy="246715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02603" y="3295629"/>
            <a:ext cx="2828409" cy="2617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>
            <a:off x="6602603" y="3426511"/>
            <a:ext cx="239042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flipV="1">
            <a:off x="6602603" y="2794195"/>
            <a:ext cx="2212628" cy="632316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93031" y="2192934"/>
            <a:ext cx="0" cy="2467155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5231" y="2799275"/>
            <a:ext cx="62484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019" y="4331332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Target = 5cm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15379" y="2563362"/>
            <a:ext cx="150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Measure distance from wall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3073" y="3055596"/>
            <a:ext cx="10631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200" dirty="0"/>
              <a:t>θ</a:t>
            </a:r>
            <a:r>
              <a:rPr lang="en-US" sz="1200" dirty="0"/>
              <a:t> in degrees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516184" y="3213953"/>
            <a:ext cx="652756" cy="14964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7037231" y="3256474"/>
            <a:ext cx="279400" cy="228601"/>
          </a:xfrm>
          <a:prstGeom prst="arc">
            <a:avLst>
              <a:gd name="adj1" fmla="val 17227316"/>
              <a:gd name="adj2" fmla="val 1150708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28655" y="1840777"/>
            <a:ext cx="53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wall</a:t>
            </a:r>
          </a:p>
        </p:txBody>
      </p:sp>
      <p:cxnSp>
        <p:nvCxnSpPr>
          <p:cNvPr id="8" name="Straight Connector 7"/>
          <p:cNvCxnSpPr>
            <a:stCxn id="5" idx="1"/>
            <a:endCxn id="4" idx="0"/>
          </p:cNvCxnSpPr>
          <p:nvPr/>
        </p:nvCxnSpPr>
        <p:spPr>
          <a:xfrm flipH="1">
            <a:off x="9520072" y="2010054"/>
            <a:ext cx="208583" cy="1828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3296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(6)</Template>
  <TotalTime>1223</TotalTime>
  <Words>784</Words>
  <Application>Microsoft Office PowerPoint</Application>
  <PresentationFormat>Widescreen</PresentationFormat>
  <Paragraphs>174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MS PGothic</vt:lpstr>
      <vt:lpstr>Arial</vt:lpstr>
      <vt:lpstr>Cambria Math</vt:lpstr>
      <vt:lpstr>EG template</vt:lpstr>
      <vt:lpstr>Product Evaluation &amp; Quality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Evaluation &amp; Quality Improvement</dc:title>
  <dc:creator>Eve Fishinevich</dc:creator>
  <cp:lastModifiedBy>EG</cp:lastModifiedBy>
  <cp:revision>109</cp:revision>
  <dcterms:created xsi:type="dcterms:W3CDTF">2016-01-21T03:20:19Z</dcterms:created>
  <dcterms:modified xsi:type="dcterms:W3CDTF">2018-01-17T22:33:57Z</dcterms:modified>
</cp:coreProperties>
</file>