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79" r:id="rId4"/>
    <p:sldId id="278" r:id="rId5"/>
    <p:sldId id="277" r:id="rId6"/>
    <p:sldId id="276" r:id="rId7"/>
    <p:sldId id="280" r:id="rId8"/>
    <p:sldId id="275" r:id="rId9"/>
    <p:sldId id="273" r:id="rId10"/>
    <p:sldId id="274" r:id="rId11"/>
    <p:sldId id="289" r:id="rId12"/>
    <p:sldId id="288" r:id="rId13"/>
    <p:sldId id="290" r:id="rId14"/>
    <p:sldId id="287" r:id="rId15"/>
    <p:sldId id="286" r:id="rId16"/>
    <p:sldId id="291" r:id="rId17"/>
    <p:sldId id="285" r:id="rId18"/>
    <p:sldId id="284"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57068C"/>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6" autoAdjust="0"/>
    <p:restoredTop sz="94660"/>
  </p:normalViewPr>
  <p:slideViewPr>
    <p:cSldViewPr snapToGrid="0">
      <p:cViewPr varScale="1">
        <p:scale>
          <a:sx n="73" d="100"/>
          <a:sy n="73" d="100"/>
        </p:scale>
        <p:origin x="42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p:cNvSpPr/>
          <p:nvPr userDrawn="1"/>
        </p:nvSpPr>
        <p:spPr>
          <a:xfrm>
            <a:off x="0" y="0"/>
            <a:ext cx="12192000" cy="6858000"/>
          </a:xfrm>
          <a:prstGeom prst="rect">
            <a:avLst/>
          </a:prstGeom>
          <a:noFill/>
          <a:ln w="28575">
            <a:solidFill>
              <a:srgbClr val="5706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p:nvPr>
        </p:nvSpPr>
        <p:spPr>
          <a:xfrm>
            <a:off x="4240924" y="3543300"/>
            <a:ext cx="3710152" cy="2743200"/>
          </a:xfrm>
        </p:spPr>
        <p:txBody>
          <a:bodyPr/>
          <a:lstStyle/>
          <a:p>
            <a:r>
              <a:rPr lang="en-US"/>
              <a:t>Click icon to add picture</a:t>
            </a:r>
            <a:endParaRPr lang="en-US" dirty="0"/>
          </a:p>
        </p:txBody>
      </p:sp>
      <p:sp>
        <p:nvSpPr>
          <p:cNvPr id="10" name="Rectangle 9"/>
          <p:cNvSpPr>
            <a:spLocks noChangeArrowheads="1"/>
          </p:cNvSpPr>
          <p:nvPr userDrawn="1"/>
        </p:nvSpPr>
        <p:spPr bwMode="auto">
          <a:xfrm>
            <a:off x="0" y="6405319"/>
            <a:ext cx="12192000" cy="457200"/>
          </a:xfrm>
          <a:prstGeom prst="rect">
            <a:avLst/>
          </a:prstGeom>
          <a:solidFill>
            <a:srgbClr val="57068C"/>
          </a:solidFill>
          <a:ln>
            <a:noFill/>
          </a:ln>
          <a:effectLst>
            <a:outerShdw blurRad="40000" dist="23000" dir="5400000" rotWithShape="0">
              <a:srgbClr val="808080">
                <a:alpha val="34999"/>
              </a:srgbClr>
            </a:outerShdw>
          </a:effectLst>
        </p:spPr>
        <p:txBody>
          <a:bodyPr anchor="ctr"/>
          <a:lstStyle/>
          <a:p>
            <a:pPr algn="ctr" defTabSz="914377">
              <a:defRPr/>
            </a:pPr>
            <a:endParaRPr lang="en-US" sz="2400">
              <a:solidFill>
                <a:prstClr val="white"/>
              </a:solidFill>
              <a:ea typeface="MS PGothic" pitchFamily="34" charset="-128"/>
            </a:endParaRPr>
          </a:p>
        </p:txBody>
      </p:sp>
      <p:pic>
        <p:nvPicPr>
          <p:cNvPr id="11" name="Picture 10" descr="C:\Users\Rondell\Desktop\Benchmark A\EG newlogo v4 2048x789.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320272" y="6517360"/>
            <a:ext cx="772759" cy="228600"/>
          </a:xfrm>
          <a:prstGeom prst="rect">
            <a:avLst/>
          </a:prstGeom>
          <a:noFill/>
          <a:ln>
            <a:noFill/>
          </a:ln>
        </p:spPr>
      </p:pic>
      <p:sp>
        <p:nvSpPr>
          <p:cNvPr id="17" name="Title 15"/>
          <p:cNvSpPr>
            <a:spLocks noGrp="1"/>
          </p:cNvSpPr>
          <p:nvPr>
            <p:ph type="title" hasCustomPrompt="1"/>
          </p:nvPr>
        </p:nvSpPr>
        <p:spPr>
          <a:xfrm>
            <a:off x="0" y="228600"/>
            <a:ext cx="12192000" cy="3195881"/>
          </a:xfrm>
        </p:spPr>
        <p:txBody>
          <a:bodyPr>
            <a:noAutofit/>
          </a:bodyPr>
          <a:lstStyle>
            <a:lvl1pPr algn="ctr">
              <a:defRPr sz="8800"/>
            </a:lvl1pPr>
          </a:lstStyle>
          <a:p>
            <a:r>
              <a:rPr lang="en-US" dirty="0"/>
              <a:t>Click to edit title</a:t>
            </a:r>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8872" y="6517360"/>
            <a:ext cx="1464469" cy="228600"/>
          </a:xfrm>
          <a:prstGeom prst="rect">
            <a:avLst/>
          </a:prstGeom>
        </p:spPr>
      </p:pic>
    </p:spTree>
    <p:extLst>
      <p:ext uri="{BB962C8B-B14F-4D97-AF65-F5344CB8AC3E}">
        <p14:creationId xmlns:p14="http://schemas.microsoft.com/office/powerpoint/2010/main" val="321000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7" name="Group 6"/>
          <p:cNvGrpSpPr/>
          <p:nvPr userDrawn="1"/>
        </p:nvGrpSpPr>
        <p:grpSpPr>
          <a:xfrm>
            <a:off x="0" y="0"/>
            <a:ext cx="12192000" cy="6858000"/>
            <a:chOff x="0" y="0"/>
            <a:chExt cx="12192000" cy="6858000"/>
          </a:xfrm>
        </p:grpSpPr>
        <p:sp>
          <p:nvSpPr>
            <p:cNvPr id="8" name="Rectangle 7"/>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a:spLocks noChangeArrowheads="1"/>
            </p:cNvSpPr>
            <p:nvPr userDrawn="1"/>
          </p:nvSpPr>
          <p:spPr bwMode="auto">
            <a:xfrm>
              <a:off x="0" y="0"/>
              <a:ext cx="12192000" cy="731520"/>
            </a:xfrm>
            <a:prstGeom prst="rect">
              <a:avLst/>
            </a:prstGeom>
            <a:solidFill>
              <a:srgbClr val="57068C"/>
            </a:solidFill>
            <a:ln>
              <a:noFill/>
            </a:ln>
            <a:effectLst>
              <a:outerShdw blurRad="40000" dist="23000" dir="5400000" rotWithShape="0">
                <a:srgbClr val="808080">
                  <a:alpha val="34999"/>
                </a:srgbClr>
              </a:outerShdw>
            </a:effectLst>
          </p:spPr>
          <p:txBody>
            <a:bodyPr anchor="ctr"/>
            <a:lstStyle/>
            <a:p>
              <a:pPr algn="ctr" defTabSz="914377">
                <a:defRPr/>
              </a:pPr>
              <a:endParaRPr lang="en-US" sz="2400" dirty="0">
                <a:solidFill>
                  <a:prstClr val="white"/>
                </a:solidFill>
                <a:ea typeface="MS PGothic" pitchFamily="34" charset="-128"/>
              </a:endParaRPr>
            </a:p>
          </p:txBody>
        </p:sp>
        <p:pic>
          <p:nvPicPr>
            <p:cNvPr id="11" name="Picture 10" descr="C:\Users\Rondell\Desktop\Benchmark A\EG newlogo v4 2048x789.png"/>
            <p:cNvPicPr>
              <a:picLocks noChangeAspect="1"/>
            </p:cNvPicPr>
            <p:nvPr/>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140006" y="6400800"/>
              <a:ext cx="772759" cy="228600"/>
            </a:xfrm>
            <a:prstGeom prst="rect">
              <a:avLst/>
            </a:prstGeom>
            <a:noFill/>
            <a:ln>
              <a:noFill/>
            </a:ln>
          </p:spPr>
        </p:pic>
      </p:grpSp>
      <p:sp>
        <p:nvSpPr>
          <p:cNvPr id="17" name="Text Placeholder 14"/>
          <p:cNvSpPr>
            <a:spLocks noGrp="1"/>
          </p:cNvSpPr>
          <p:nvPr>
            <p:ph type="body" sz="quarter" idx="10" hasCustomPrompt="1"/>
          </p:nvPr>
        </p:nvSpPr>
        <p:spPr>
          <a:xfrm>
            <a:off x="0" y="0"/>
            <a:ext cx="12192000" cy="731520"/>
          </a:xfrm>
        </p:spPr>
        <p:txBody>
          <a:bodyPr anchor="ctr">
            <a:normAutofit/>
          </a:bodyPr>
          <a:lstStyle>
            <a:lvl1pPr marL="0" marR="0" indent="0" algn="ctr" defTabSz="914400" rtl="0" eaLnBrk="1" fontAlgn="auto" latinLnBrk="0" hangingPunct="1">
              <a:lnSpc>
                <a:spcPct val="100000"/>
              </a:lnSpc>
              <a:spcBef>
                <a:spcPts val="0"/>
              </a:spcBef>
              <a:spcAft>
                <a:spcPts val="0"/>
              </a:spcAft>
              <a:buClrTx/>
              <a:buSzTx/>
              <a:buFontTx/>
              <a:buNone/>
              <a:tabLst/>
              <a:defRPr sz="4400" b="1">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4000" b="0" i="0" u="none" strike="noStrike" kern="1200" cap="none" spc="0" normalizeH="0" baseline="0" noProof="0" dirty="0">
                <a:ln>
                  <a:noFill/>
                </a:ln>
                <a:solidFill>
                  <a:sysClr val="window" lastClr="FFFFFF"/>
                </a:solidFill>
                <a:effectLst/>
                <a:uLnTx/>
                <a:uFillTx/>
                <a:latin typeface="+mn-lt"/>
                <a:ea typeface="+mn-ea"/>
                <a:cs typeface="+mn-cs"/>
              </a:rPr>
              <a:t>TITLE</a:t>
            </a:r>
          </a:p>
        </p:txBody>
      </p:sp>
      <p:sp>
        <p:nvSpPr>
          <p:cNvPr id="18" name="Rectangle 17"/>
          <p:cNvSpPr/>
          <p:nvPr userDrawn="1"/>
        </p:nvSpPr>
        <p:spPr>
          <a:xfrm>
            <a:off x="0" y="0"/>
            <a:ext cx="12192000" cy="6858000"/>
          </a:xfrm>
          <a:prstGeom prst="rect">
            <a:avLst/>
          </a:prstGeom>
          <a:noFill/>
          <a:ln w="28575">
            <a:solidFill>
              <a:srgbClr val="5706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19"/>
          <p:cNvSpPr>
            <a:spLocks noGrp="1"/>
          </p:cNvSpPr>
          <p:nvPr>
            <p:ph sz="quarter" idx="11" hasCustomPrompt="1"/>
          </p:nvPr>
        </p:nvSpPr>
        <p:spPr>
          <a:xfrm>
            <a:off x="0" y="914399"/>
            <a:ext cx="12192000" cy="5339751"/>
          </a:xfrm>
        </p:spPr>
        <p:txBody>
          <a:bodyPr/>
          <a:lstStyle>
            <a:lvl1pPr marL="685800" indent="-228600">
              <a:buSzPct val="100000"/>
              <a:defRPr sz="3600"/>
            </a:lvl1pPr>
            <a:lvl2pPr marL="1143000" indent="-228600">
              <a:defRPr sz="3200"/>
            </a:lvl2pPr>
            <a:lvl3pPr marL="914400" indent="0">
              <a:buNone/>
              <a:defRPr/>
            </a:lvl3pPr>
          </a:lstStyle>
          <a:p>
            <a:pPr lvl="0"/>
            <a:r>
              <a:rPr lang="en-US" dirty="0"/>
              <a:t>Text </a:t>
            </a:r>
          </a:p>
          <a:p>
            <a:pPr lvl="0"/>
            <a:r>
              <a:rPr lang="en-US" dirty="0"/>
              <a:t>Text</a:t>
            </a:r>
          </a:p>
          <a:p>
            <a:pPr lvl="0"/>
            <a:r>
              <a:rPr lang="en-US" dirty="0"/>
              <a:t>Text</a:t>
            </a:r>
          </a:p>
          <a:p>
            <a:pPr lvl="1"/>
            <a:r>
              <a:rPr lang="en-US" dirty="0"/>
              <a:t>Text </a:t>
            </a:r>
          </a:p>
          <a:p>
            <a:pPr lvl="1"/>
            <a:r>
              <a:rPr lang="en-US" dirty="0"/>
              <a:t>Text</a:t>
            </a:r>
          </a:p>
          <a:p>
            <a:pPr lvl="1"/>
            <a:r>
              <a:rPr lang="en-US" dirty="0"/>
              <a:t>Text</a:t>
            </a:r>
          </a:p>
        </p:txBody>
      </p:sp>
      <p:sp>
        <p:nvSpPr>
          <p:cNvPr id="19" name="Rectangle 18"/>
          <p:cNvSpPr>
            <a:spLocks noChangeArrowheads="1"/>
          </p:cNvSpPr>
          <p:nvPr userDrawn="1"/>
        </p:nvSpPr>
        <p:spPr bwMode="auto">
          <a:xfrm>
            <a:off x="0" y="6405319"/>
            <a:ext cx="12192000" cy="457200"/>
          </a:xfrm>
          <a:prstGeom prst="rect">
            <a:avLst/>
          </a:prstGeom>
          <a:solidFill>
            <a:srgbClr val="57068C"/>
          </a:solidFill>
          <a:ln>
            <a:noFill/>
          </a:ln>
          <a:effectLst>
            <a:outerShdw blurRad="40000" dist="23000" dir="5400000" rotWithShape="0">
              <a:srgbClr val="808080">
                <a:alpha val="34999"/>
              </a:srgbClr>
            </a:outerShdw>
          </a:effectLst>
        </p:spPr>
        <p:txBody>
          <a:bodyPr anchor="ctr"/>
          <a:lstStyle/>
          <a:p>
            <a:pPr algn="ctr" defTabSz="914377">
              <a:defRPr/>
            </a:pPr>
            <a:endParaRPr lang="en-US" sz="2400">
              <a:solidFill>
                <a:prstClr val="white"/>
              </a:solidFill>
              <a:ea typeface="MS PGothic" pitchFamily="34" charset="-128"/>
            </a:endParaRPr>
          </a:p>
        </p:txBody>
      </p:sp>
      <p:pic>
        <p:nvPicPr>
          <p:cNvPr id="21" name="Picture 20" descr="C:\Users\Rondell\Desktop\Benchmark A\EG newlogo v4 2048x789.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320272" y="6517360"/>
            <a:ext cx="772759" cy="228600"/>
          </a:xfrm>
          <a:prstGeom prst="rect">
            <a:avLst/>
          </a:prstGeom>
          <a:noFill/>
          <a:ln>
            <a:noFill/>
          </a:ln>
        </p:spPr>
      </p:pic>
      <p:pic>
        <p:nvPicPr>
          <p:cNvPr id="22" name="Picture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8872" y="6517360"/>
            <a:ext cx="1464469" cy="228600"/>
          </a:xfrm>
          <a:prstGeom prst="rect">
            <a:avLst/>
          </a:prstGeom>
        </p:spPr>
      </p:pic>
    </p:spTree>
    <p:extLst>
      <p:ext uri="{BB962C8B-B14F-4D97-AF65-F5344CB8AC3E}">
        <p14:creationId xmlns:p14="http://schemas.microsoft.com/office/powerpoint/2010/main" val="2927665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EC4E8-95F1-4BAF-9024-4DE4F8F5D4A5}" type="datetimeFigureOut">
              <a:rPr lang="en-US" smtClean="0"/>
              <a:t>9/23/2019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441DBA-AC74-4466-8E52-E461CACFA2F7}" type="slidenum">
              <a:rPr lang="en-US" smtClean="0"/>
              <a:t>‹#›</a:t>
            </a:fld>
            <a:endParaRPr lang="en-US"/>
          </a:p>
        </p:txBody>
      </p:sp>
    </p:spTree>
    <p:extLst>
      <p:ext uri="{BB962C8B-B14F-4D97-AF65-F5344CB8AC3E}">
        <p14:creationId xmlns:p14="http://schemas.microsoft.com/office/powerpoint/2010/main" val="3647683297"/>
      </p:ext>
    </p:extLst>
  </p:cSld>
  <p:clrMap bg1="lt1" tx1="dk1" bg2="lt2" tx2="dk2" accent1="accent1" accent2="accent2" accent3="accent3" accent4="accent4" accent5="accent5" accent6="accent6" hlink="hlink" folHlink="folHlink"/>
  <p:sldLayoutIdLst>
    <p:sldLayoutId id="2147483715" r:id="rId1"/>
    <p:sldLayoutId id="214748371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Fair Use and</a:t>
            </a:r>
            <a:br>
              <a:rPr lang="en-US" b="1" dirty="0"/>
            </a:br>
            <a:r>
              <a:rPr lang="en-US" b="1" dirty="0"/>
              <a:t>Citing Sources</a:t>
            </a:r>
          </a:p>
        </p:txBody>
      </p:sp>
      <p:pic>
        <p:nvPicPr>
          <p:cNvPr id="4" name="Picture 3"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54112" y="3473012"/>
            <a:ext cx="2883776" cy="2883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262380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Using a Lead-In Phrase</a:t>
            </a:r>
          </a:p>
        </p:txBody>
      </p:sp>
      <p:graphicFrame>
        <p:nvGraphicFramePr>
          <p:cNvPr id="4" name="Content Placeholder 3"/>
          <p:cNvGraphicFramePr>
            <a:graphicFrameLocks noGrp="1"/>
          </p:cNvGraphicFramePr>
          <p:nvPr>
            <p:ph sz="quarter" idx="11"/>
            <p:extLst>
              <p:ext uri="{D42A27DB-BD31-4B8C-83A1-F6EECF244321}">
                <p14:modId xmlns:p14="http://schemas.microsoft.com/office/powerpoint/2010/main" val="1328170962"/>
              </p:ext>
            </p:extLst>
          </p:nvPr>
        </p:nvGraphicFramePr>
        <p:xfrm>
          <a:off x="257576" y="914400"/>
          <a:ext cx="11565230" cy="5273040"/>
        </p:xfrm>
        <a:graphic>
          <a:graphicData uri="http://schemas.openxmlformats.org/drawingml/2006/table">
            <a:tbl>
              <a:tblPr firstRow="1" bandRow="1">
                <a:tableStyleId>{5940675A-B579-460E-94D1-54222C63F5DA}</a:tableStyleId>
              </a:tblPr>
              <a:tblGrid>
                <a:gridCol w="5782615">
                  <a:extLst>
                    <a:ext uri="{9D8B030D-6E8A-4147-A177-3AD203B41FA5}">
                      <a16:colId xmlns:a16="http://schemas.microsoft.com/office/drawing/2014/main" val="20000"/>
                    </a:ext>
                  </a:extLst>
                </a:gridCol>
                <a:gridCol w="5782615">
                  <a:extLst>
                    <a:ext uri="{9D8B030D-6E8A-4147-A177-3AD203B41FA5}">
                      <a16:colId xmlns:a16="http://schemas.microsoft.com/office/drawing/2014/main" val="20001"/>
                    </a:ext>
                  </a:extLst>
                </a:gridCol>
              </a:tblGrid>
              <a:tr h="2640169">
                <a:tc rowSpan="2">
                  <a:txBody>
                    <a:bodyPr/>
                    <a:lstStyle/>
                    <a:p>
                      <a:r>
                        <a:rPr lang="en-US" sz="2000" b="1" i="1" dirty="0">
                          <a:solidFill>
                            <a:srgbClr val="FF6600"/>
                          </a:solidFill>
                        </a:rPr>
                        <a:t>Original Text</a:t>
                      </a:r>
                    </a:p>
                    <a:p>
                      <a:endParaRPr lang="en-US" sz="2000" dirty="0">
                        <a:solidFill>
                          <a:srgbClr val="FF6600"/>
                        </a:solidFill>
                      </a:endParaRPr>
                    </a:p>
                    <a:p>
                      <a:pPr eaLnBrk="1" hangingPunct="1"/>
                      <a:r>
                        <a:rPr lang="en-US" altLang="en-US" sz="2000" dirty="0"/>
                        <a:t>A </a:t>
                      </a:r>
                      <a:r>
                        <a:rPr lang="en-US" altLang="en-US" sz="2000" dirty="0">
                          <a:solidFill>
                            <a:srgbClr val="FF6600"/>
                          </a:solidFill>
                        </a:rPr>
                        <a:t>large number </a:t>
                      </a:r>
                      <a:r>
                        <a:rPr lang="en-US" altLang="en-US" sz="2000" dirty="0"/>
                        <a:t>of production facilities in many industries use processes in which heat is transferred between different fluids. The basic principle of heat transfer is extremely simple[;] two fluids at different temperatures are placed in contact with a conductive barrier (the tube wall) and heat is transferred from the hotter fluid to the colder fluid until they reach the same temperature level. In industrial processes this is carried out in heat exchangers of various types and styles usually </a:t>
                      </a:r>
                      <a:r>
                        <a:rPr lang="en-US" altLang="en-US" sz="2000" dirty="0">
                          <a:solidFill>
                            <a:srgbClr val="FF6600"/>
                          </a:solidFill>
                        </a:rPr>
                        <a:t>purpose built for the process and site conditions of the application</a:t>
                      </a:r>
                      <a:r>
                        <a:rPr lang="en-US" altLang="en-US" sz="2000" dirty="0"/>
                        <a:t>.</a:t>
                      </a:r>
                    </a:p>
                    <a:p>
                      <a:pPr eaLnBrk="1" hangingPunct="1"/>
                      <a:endParaRPr lang="en-US" altLang="en-US" sz="2000" dirty="0"/>
                    </a:p>
                    <a:p>
                      <a:pPr eaLnBrk="1" hangingPunct="1"/>
                      <a:r>
                        <a:rPr lang="en-US" altLang="en-US" sz="2000" i="1" dirty="0"/>
                        <a:t>HRS Heat Exchangers. 2016. “Heat Transfer Fundamentals.” hrs-heatexchangers.com.</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eaLnBrk="1" hangingPunct="1">
                        <a:spcAft>
                          <a:spcPts val="600"/>
                        </a:spcAft>
                      </a:pPr>
                      <a:r>
                        <a:rPr lang="en-US" altLang="en-US" sz="2000" b="1" i="1" dirty="0">
                          <a:solidFill>
                            <a:srgbClr val="FF6600"/>
                          </a:solidFill>
                        </a:rPr>
                        <a:t>Quote </a:t>
                      </a:r>
                    </a:p>
                    <a:p>
                      <a:pPr eaLnBrk="1" hangingPunct="1">
                        <a:spcAft>
                          <a:spcPts val="600"/>
                        </a:spcAft>
                      </a:pPr>
                      <a:r>
                        <a:rPr lang="en-US" altLang="en-US" sz="2000" dirty="0"/>
                        <a:t>According to </a:t>
                      </a:r>
                      <a:r>
                        <a:rPr lang="en-US" altLang="en-US" sz="2000" dirty="0">
                          <a:solidFill>
                            <a:srgbClr val="FF6600"/>
                          </a:solidFill>
                        </a:rPr>
                        <a:t>HRS Heat Exchangers (2016), </a:t>
                      </a:r>
                      <a:r>
                        <a:rPr lang="en-US" altLang="en-US" sz="2000" dirty="0"/>
                        <a:t>a “large number” of industrial processes use heat transfer. Heat exchangers are “purpose built for the process and site conditions of the application.” </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vMerge="1">
                  <a:txBody>
                    <a:bodyPr/>
                    <a:lstStyle/>
                    <a:p>
                      <a:endParaRPr lang="en-US"/>
                    </a:p>
                  </a:txBody>
                  <a:tcPr/>
                </a:tc>
                <a:tc>
                  <a:txBody>
                    <a:bodyPr/>
                    <a:lstStyle/>
                    <a:p>
                      <a:pPr eaLnBrk="1" hangingPunct="1">
                        <a:spcAft>
                          <a:spcPts val="600"/>
                        </a:spcAft>
                      </a:pPr>
                      <a:r>
                        <a:rPr lang="en-US" altLang="en-US" sz="2000" b="1" i="1" dirty="0">
                          <a:solidFill>
                            <a:srgbClr val="FF6600"/>
                          </a:solidFill>
                        </a:rPr>
                        <a:t>Paraphrase </a:t>
                      </a:r>
                    </a:p>
                    <a:p>
                      <a:pPr eaLnBrk="1" hangingPunct="1">
                        <a:spcAft>
                          <a:spcPts val="600"/>
                        </a:spcAft>
                      </a:pPr>
                      <a:r>
                        <a:rPr lang="en-US" altLang="en-US" sz="2000" dirty="0"/>
                        <a:t>According to </a:t>
                      </a:r>
                      <a:r>
                        <a:rPr lang="en-US" altLang="en-US" sz="2000" dirty="0">
                          <a:solidFill>
                            <a:srgbClr val="FF6600"/>
                          </a:solidFill>
                        </a:rPr>
                        <a:t>HRS Heat Exchangers (2016), </a:t>
                      </a:r>
                      <a:r>
                        <a:rPr lang="en-US" altLang="en-US" sz="2000" dirty="0"/>
                        <a:t>many industries use simple heat transfer processes where a barrier between fluids conducts heat until equilibrium is reached.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20267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Using a Parenthetical Citation</a:t>
            </a:r>
          </a:p>
        </p:txBody>
      </p:sp>
      <p:graphicFrame>
        <p:nvGraphicFramePr>
          <p:cNvPr id="4" name="Content Placeholder 3"/>
          <p:cNvGraphicFramePr>
            <a:graphicFrameLocks/>
          </p:cNvGraphicFramePr>
          <p:nvPr>
            <p:extLst>
              <p:ext uri="{D42A27DB-BD31-4B8C-83A1-F6EECF244321}">
                <p14:modId xmlns:p14="http://schemas.microsoft.com/office/powerpoint/2010/main" val="447211254"/>
              </p:ext>
            </p:extLst>
          </p:nvPr>
        </p:nvGraphicFramePr>
        <p:xfrm>
          <a:off x="257576" y="914400"/>
          <a:ext cx="11565230" cy="5273040"/>
        </p:xfrm>
        <a:graphic>
          <a:graphicData uri="http://schemas.openxmlformats.org/drawingml/2006/table">
            <a:tbl>
              <a:tblPr firstRow="1" bandRow="1">
                <a:tableStyleId>{5940675A-B579-460E-94D1-54222C63F5DA}</a:tableStyleId>
              </a:tblPr>
              <a:tblGrid>
                <a:gridCol w="5782615">
                  <a:extLst>
                    <a:ext uri="{9D8B030D-6E8A-4147-A177-3AD203B41FA5}">
                      <a16:colId xmlns:a16="http://schemas.microsoft.com/office/drawing/2014/main" val="20000"/>
                    </a:ext>
                  </a:extLst>
                </a:gridCol>
                <a:gridCol w="5782615">
                  <a:extLst>
                    <a:ext uri="{9D8B030D-6E8A-4147-A177-3AD203B41FA5}">
                      <a16:colId xmlns:a16="http://schemas.microsoft.com/office/drawing/2014/main" val="20001"/>
                    </a:ext>
                  </a:extLst>
                </a:gridCol>
              </a:tblGrid>
              <a:tr h="2640169">
                <a:tc rowSpan="2">
                  <a:txBody>
                    <a:bodyPr/>
                    <a:lstStyle/>
                    <a:p>
                      <a:r>
                        <a:rPr lang="en-US" sz="2000" b="1" i="1" dirty="0">
                          <a:solidFill>
                            <a:srgbClr val="FF6600"/>
                          </a:solidFill>
                        </a:rPr>
                        <a:t>Original Text</a:t>
                      </a:r>
                    </a:p>
                    <a:p>
                      <a:endParaRPr lang="en-US" sz="2000" dirty="0">
                        <a:solidFill>
                          <a:srgbClr val="FF6600"/>
                        </a:solidFill>
                      </a:endParaRPr>
                    </a:p>
                    <a:p>
                      <a:pPr eaLnBrk="1" hangingPunct="1"/>
                      <a:r>
                        <a:rPr lang="en-US" altLang="en-US" sz="2000" dirty="0"/>
                        <a:t>A </a:t>
                      </a:r>
                      <a:r>
                        <a:rPr lang="en-US" altLang="en-US" sz="2000" dirty="0">
                          <a:solidFill>
                            <a:srgbClr val="FF6600"/>
                          </a:solidFill>
                        </a:rPr>
                        <a:t>large number </a:t>
                      </a:r>
                      <a:r>
                        <a:rPr lang="en-US" altLang="en-US" sz="2000" dirty="0"/>
                        <a:t>of production facilities in many industries use processes in which heat is transferred between different fluids. The basic principle of heat transfer is extremely simple[;] two fluids at different temperatures are placed in contact with a conductive barrier (the tube wall) and heat is transferred from the hotter fluid to the colder fluid until they reach the same temperature level. In industrial processes this is carried out in heat exchangers of various types and styles usually </a:t>
                      </a:r>
                      <a:r>
                        <a:rPr lang="en-US" altLang="en-US" sz="2000" dirty="0">
                          <a:solidFill>
                            <a:srgbClr val="FF6600"/>
                          </a:solidFill>
                        </a:rPr>
                        <a:t>purpose built for the process and site conditions of the application</a:t>
                      </a:r>
                      <a:r>
                        <a:rPr lang="en-US" altLang="en-US" sz="2000" dirty="0"/>
                        <a:t>.</a:t>
                      </a:r>
                    </a:p>
                    <a:p>
                      <a:pPr eaLnBrk="1" hangingPunct="1"/>
                      <a:endParaRPr lang="en-US" altLang="en-US" sz="2000" dirty="0"/>
                    </a:p>
                    <a:p>
                      <a:pPr eaLnBrk="1" hangingPunct="1"/>
                      <a:r>
                        <a:rPr lang="en-US" altLang="en-US" sz="2000" i="1" dirty="0"/>
                        <a:t>HRS Heat Exchangers. 2016. “Heat Transfer Fundamentals.” hrs-heatexchangers.com.</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eaLnBrk="1" hangingPunct="1">
                        <a:spcAft>
                          <a:spcPts val="600"/>
                        </a:spcAft>
                      </a:pPr>
                      <a:r>
                        <a:rPr lang="en-US" altLang="en-US" sz="2000" b="1" i="1" dirty="0">
                          <a:solidFill>
                            <a:srgbClr val="FF6600"/>
                          </a:solidFill>
                        </a:rPr>
                        <a:t>Quote </a:t>
                      </a:r>
                    </a:p>
                    <a:p>
                      <a:pPr eaLnBrk="1" hangingPunct="1">
                        <a:spcAft>
                          <a:spcPts val="600"/>
                        </a:spcAft>
                      </a:pPr>
                      <a:r>
                        <a:rPr lang="en-US" altLang="en-US" sz="2000" dirty="0"/>
                        <a:t>A “large number” of industrial processes use heat transfer. Heat exchangers are “purpose built for the process and site conditions of the application” </a:t>
                      </a:r>
                      <a:r>
                        <a:rPr lang="en-US" altLang="en-US" sz="2000" dirty="0">
                          <a:solidFill>
                            <a:srgbClr val="FF6600"/>
                          </a:solidFill>
                        </a:rPr>
                        <a:t>(HRS Heat Exchangers 2016).</a:t>
                      </a:r>
                      <a:endParaRPr lang="en-US" sz="2000" dirty="0">
                        <a:solidFill>
                          <a:srgbClr val="FF660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vMerge="1">
                  <a:txBody>
                    <a:bodyPr/>
                    <a:lstStyle/>
                    <a:p>
                      <a:endParaRPr lang="en-US"/>
                    </a:p>
                  </a:txBody>
                  <a:tcPr/>
                </a:tc>
                <a:tc>
                  <a:txBody>
                    <a:bodyPr/>
                    <a:lstStyle/>
                    <a:p>
                      <a:pPr eaLnBrk="1" hangingPunct="1">
                        <a:spcAft>
                          <a:spcPts val="600"/>
                        </a:spcAft>
                      </a:pPr>
                      <a:r>
                        <a:rPr lang="en-US" altLang="en-US" sz="2000" b="1" i="1" dirty="0">
                          <a:solidFill>
                            <a:srgbClr val="FF6600"/>
                          </a:solidFill>
                        </a:rPr>
                        <a:t>Paraphrase </a:t>
                      </a:r>
                    </a:p>
                    <a:p>
                      <a:pPr eaLnBrk="1" hangingPunct="1">
                        <a:spcAft>
                          <a:spcPts val="600"/>
                        </a:spcAft>
                      </a:pPr>
                      <a:r>
                        <a:rPr lang="en-US" altLang="en-US" sz="2000" dirty="0"/>
                        <a:t>Many industries use simple heat transfer processes where a barrier between fluids conducts heat until equilibrium is reached </a:t>
                      </a:r>
                      <a:r>
                        <a:rPr lang="en-US" altLang="en-US" sz="2000" dirty="0">
                          <a:solidFill>
                            <a:srgbClr val="FF6600"/>
                          </a:solidFill>
                        </a:rPr>
                        <a:t>(HRS Heat Exchangers 2016)</a:t>
                      </a:r>
                      <a:r>
                        <a:rPr lang="en-US" altLang="en-US" sz="2000" dirty="0">
                          <a:solidFill>
                            <a:srgbClr val="008000"/>
                          </a:solidFill>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14303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Works Cited Section for End of Report</a:t>
            </a:r>
          </a:p>
        </p:txBody>
      </p:sp>
      <p:sp>
        <p:nvSpPr>
          <p:cNvPr id="5" name="Content Placeholder 2"/>
          <p:cNvSpPr>
            <a:spLocks noGrp="1"/>
          </p:cNvSpPr>
          <p:nvPr>
            <p:ph sz="quarter" idx="11"/>
          </p:nvPr>
        </p:nvSpPr>
        <p:spPr>
          <a:xfrm>
            <a:off x="588498" y="1564445"/>
            <a:ext cx="11603501" cy="5003121"/>
          </a:xfrm>
        </p:spPr>
        <p:txBody>
          <a:bodyPr>
            <a:normAutofit fontScale="70000" lnSpcReduction="20000"/>
          </a:bodyPr>
          <a:lstStyle/>
          <a:p>
            <a:pPr marL="635000" indent="-635000">
              <a:lnSpc>
                <a:spcPct val="130000"/>
              </a:lnSpc>
              <a:buFont typeface="Symbol" panose="05050102010706020507" pitchFamily="18" charset="2"/>
              <a:buNone/>
            </a:pPr>
            <a:r>
              <a:rPr lang="en-US" altLang="en-US" dirty="0"/>
              <a:t>Anderson, Nick. 26 January 2011. “U.S. Students </a:t>
            </a:r>
            <a:br>
              <a:rPr lang="en-US" altLang="en-US" dirty="0"/>
            </a:br>
            <a:r>
              <a:rPr lang="en-US" altLang="en-US" dirty="0"/>
              <a:t>Falling Short in Science.” </a:t>
            </a:r>
            <a:r>
              <a:rPr lang="en-US" altLang="en-US" i="1" dirty="0"/>
              <a:t>Washington Post.</a:t>
            </a:r>
            <a:r>
              <a:rPr lang="en-US" altLang="en-US" dirty="0"/>
              <a:t> </a:t>
            </a:r>
            <a:br>
              <a:rPr lang="en-US" altLang="en-US" dirty="0"/>
            </a:br>
            <a:r>
              <a:rPr lang="en-US" altLang="en-US" dirty="0"/>
              <a:t>Accessed 14 January 2017 from </a:t>
            </a:r>
            <a:r>
              <a:rPr lang="en-US" altLang="en-US" dirty="0" err="1"/>
              <a:t>washingtonpost.com</a:t>
            </a:r>
            <a:r>
              <a:rPr lang="en-US" altLang="en-US" dirty="0"/>
              <a:t>.</a:t>
            </a:r>
          </a:p>
          <a:p>
            <a:pPr marL="635000" indent="-635000">
              <a:lnSpc>
                <a:spcPct val="130000"/>
              </a:lnSpc>
              <a:buFont typeface="Symbol" panose="05050102010706020507" pitchFamily="18" charset="2"/>
              <a:buNone/>
            </a:pPr>
            <a:r>
              <a:rPr lang="en-US" altLang="en-US" dirty="0"/>
              <a:t>HRS Heat Exchangers. 17 August 2016. “Heat Transfer Fundamentals,” Accessed 14 January 2017 from hrs-heatexchangers.com. </a:t>
            </a:r>
          </a:p>
          <a:p>
            <a:pPr marL="635000" indent="-635000">
              <a:lnSpc>
                <a:spcPct val="130000"/>
              </a:lnSpc>
              <a:buNone/>
            </a:pPr>
            <a:r>
              <a:rPr lang="en-US" altLang="en-US" dirty="0"/>
              <a:t>NYU Tandon. 2017. “Lab 11: Heat Transfer and Thermal </a:t>
            </a:r>
            <a:br>
              <a:rPr lang="en-US" altLang="en-US" dirty="0"/>
            </a:br>
            <a:r>
              <a:rPr lang="en-US" altLang="en-US" dirty="0"/>
              <a:t>Insulation.” </a:t>
            </a:r>
            <a:r>
              <a:rPr lang="en-US" altLang="en-US" i="1" dirty="0"/>
              <a:t>Online Lab Manual. </a:t>
            </a:r>
            <a:r>
              <a:rPr lang="en-US" altLang="en-US" dirty="0"/>
              <a:t>Accessed </a:t>
            </a:r>
            <a:br>
              <a:rPr lang="en-US" altLang="en-US" dirty="0"/>
            </a:br>
            <a:r>
              <a:rPr lang="en-US" altLang="en-US" dirty="0"/>
              <a:t>14 January 2017 from manual.eg.poly.edu.</a:t>
            </a:r>
          </a:p>
          <a:p>
            <a:pPr marL="635000" indent="-635000">
              <a:lnSpc>
                <a:spcPct val="130000"/>
              </a:lnSpc>
              <a:buFont typeface="Symbol" panose="05050102010706020507" pitchFamily="18" charset="2"/>
              <a:buNone/>
            </a:pPr>
            <a:r>
              <a:rPr lang="en-US" altLang="en-US" dirty="0"/>
              <a:t>Welty, James R. 2008. </a:t>
            </a:r>
            <a:r>
              <a:rPr lang="en-US" altLang="en-US" i="1" dirty="0"/>
              <a:t>Fundamentals of Momentum, </a:t>
            </a:r>
            <a:br>
              <a:rPr lang="en-US" altLang="en-US" i="1" dirty="0"/>
            </a:br>
            <a:r>
              <a:rPr lang="en-US" altLang="en-US" i="1" dirty="0"/>
              <a:t>Heat, and Mass Transfer.</a:t>
            </a:r>
            <a:r>
              <a:rPr lang="en-US" altLang="en-US" dirty="0"/>
              <a:t> Hoboken, NJ: Wiley. </a:t>
            </a:r>
          </a:p>
        </p:txBody>
      </p:sp>
    </p:spTree>
    <p:extLst>
      <p:ext uri="{BB962C8B-B14F-4D97-AF65-F5344CB8AC3E}">
        <p14:creationId xmlns:p14="http://schemas.microsoft.com/office/powerpoint/2010/main" val="1634339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Works Cited Section for End of Report</a:t>
            </a:r>
          </a:p>
        </p:txBody>
      </p:sp>
      <p:sp>
        <p:nvSpPr>
          <p:cNvPr id="3" name="Content Placeholder 2"/>
          <p:cNvSpPr>
            <a:spLocks noGrp="1"/>
          </p:cNvSpPr>
          <p:nvPr>
            <p:ph sz="quarter" idx="11"/>
          </p:nvPr>
        </p:nvSpPr>
        <p:spPr>
          <a:xfrm>
            <a:off x="588498" y="1564445"/>
            <a:ext cx="11603501" cy="5003121"/>
          </a:xfrm>
        </p:spPr>
        <p:txBody>
          <a:bodyPr>
            <a:normAutofit fontScale="70000" lnSpcReduction="20000"/>
          </a:bodyPr>
          <a:lstStyle/>
          <a:p>
            <a:pPr marL="635000" indent="-635000">
              <a:lnSpc>
                <a:spcPct val="130000"/>
              </a:lnSpc>
              <a:buFont typeface="Symbol" panose="05050102010706020507" pitchFamily="18" charset="2"/>
              <a:buNone/>
            </a:pPr>
            <a:r>
              <a:rPr lang="en-US" altLang="en-US" dirty="0">
                <a:solidFill>
                  <a:srgbClr val="FF6600"/>
                </a:solidFill>
              </a:rPr>
              <a:t>Anderson, Nick. 26 January 2011. </a:t>
            </a:r>
            <a:r>
              <a:rPr lang="en-US" altLang="en-US" dirty="0"/>
              <a:t>“U.S. Students </a:t>
            </a:r>
            <a:br>
              <a:rPr lang="en-US" altLang="en-US" dirty="0"/>
            </a:br>
            <a:r>
              <a:rPr lang="en-US" altLang="en-US" dirty="0"/>
              <a:t>Falling Short in Science.” </a:t>
            </a:r>
            <a:r>
              <a:rPr lang="en-US" altLang="en-US" i="1" dirty="0"/>
              <a:t>Washington Post.</a:t>
            </a:r>
            <a:r>
              <a:rPr lang="en-US" altLang="en-US" dirty="0"/>
              <a:t> </a:t>
            </a:r>
            <a:br>
              <a:rPr lang="en-US" altLang="en-US" dirty="0"/>
            </a:br>
            <a:r>
              <a:rPr lang="en-US" altLang="en-US" dirty="0">
                <a:solidFill>
                  <a:srgbClr val="FF6600"/>
                </a:solidFill>
              </a:rPr>
              <a:t>Accessed 14 January 2017</a:t>
            </a:r>
            <a:r>
              <a:rPr lang="en-US" altLang="en-US" dirty="0"/>
              <a:t> from </a:t>
            </a:r>
            <a:r>
              <a:rPr lang="en-US" altLang="en-US" dirty="0" err="1">
                <a:solidFill>
                  <a:srgbClr val="FF6600"/>
                </a:solidFill>
              </a:rPr>
              <a:t>washingtonpost.com</a:t>
            </a:r>
            <a:r>
              <a:rPr lang="en-US" altLang="en-US" dirty="0">
                <a:solidFill>
                  <a:srgbClr val="FF6600"/>
                </a:solidFill>
              </a:rPr>
              <a:t>.</a:t>
            </a:r>
          </a:p>
          <a:p>
            <a:pPr marL="635000" indent="-635000">
              <a:lnSpc>
                <a:spcPct val="130000"/>
              </a:lnSpc>
              <a:buFont typeface="Symbol" panose="05050102010706020507" pitchFamily="18" charset="2"/>
              <a:buNone/>
            </a:pPr>
            <a:r>
              <a:rPr lang="en-US" altLang="en-US" dirty="0"/>
              <a:t>HRS Heat Exchangers. 17 August 2016. “Heat Transfer Fundamentals,” Accessed 14 January 2017 from hrs-heatexchangers.com. </a:t>
            </a:r>
          </a:p>
          <a:p>
            <a:pPr marL="635000" indent="-635000">
              <a:lnSpc>
                <a:spcPct val="130000"/>
              </a:lnSpc>
              <a:buNone/>
            </a:pPr>
            <a:r>
              <a:rPr lang="en-US" altLang="en-US" dirty="0">
                <a:solidFill>
                  <a:srgbClr val="FF6600"/>
                </a:solidFill>
              </a:rPr>
              <a:t>NYU Tandon. </a:t>
            </a:r>
            <a:r>
              <a:rPr lang="en-US" altLang="en-US" dirty="0"/>
              <a:t>2017. </a:t>
            </a:r>
            <a:r>
              <a:rPr lang="en-US" altLang="en-US" dirty="0">
                <a:solidFill>
                  <a:srgbClr val="FF6600"/>
                </a:solidFill>
              </a:rPr>
              <a:t>“Lab 11: Heat Transfer and Thermal </a:t>
            </a:r>
            <a:br>
              <a:rPr lang="en-US" altLang="en-US" dirty="0">
                <a:solidFill>
                  <a:srgbClr val="FF6600"/>
                </a:solidFill>
              </a:rPr>
            </a:br>
            <a:r>
              <a:rPr lang="en-US" altLang="en-US" dirty="0">
                <a:solidFill>
                  <a:srgbClr val="FF6600"/>
                </a:solidFill>
              </a:rPr>
              <a:t>Insulation.” </a:t>
            </a:r>
            <a:r>
              <a:rPr lang="en-US" altLang="en-US" i="1" dirty="0">
                <a:solidFill>
                  <a:srgbClr val="FF6600"/>
                </a:solidFill>
              </a:rPr>
              <a:t>Online Lab Manual. </a:t>
            </a:r>
            <a:r>
              <a:rPr lang="en-US" altLang="en-US" dirty="0"/>
              <a:t>Accessed </a:t>
            </a:r>
            <a:br>
              <a:rPr lang="en-US" altLang="en-US" dirty="0"/>
            </a:br>
            <a:r>
              <a:rPr lang="en-US" altLang="en-US" dirty="0"/>
              <a:t>14 January 2017 from manual.eg.poly.edu.</a:t>
            </a:r>
          </a:p>
          <a:p>
            <a:pPr marL="635000" indent="-635000">
              <a:lnSpc>
                <a:spcPct val="130000"/>
              </a:lnSpc>
              <a:buFont typeface="Symbol" panose="05050102010706020507" pitchFamily="18" charset="2"/>
              <a:buNone/>
            </a:pPr>
            <a:r>
              <a:rPr lang="en-US" altLang="en-US" dirty="0"/>
              <a:t>Welty, James R. 2008. </a:t>
            </a:r>
            <a:r>
              <a:rPr lang="en-US" altLang="en-US" i="1" dirty="0"/>
              <a:t>Fundamentals of Momentum, </a:t>
            </a:r>
            <a:br>
              <a:rPr lang="en-US" altLang="en-US" i="1" dirty="0"/>
            </a:br>
            <a:r>
              <a:rPr lang="en-US" altLang="en-US" i="1" dirty="0"/>
              <a:t>Heat, and Mass Transfer.</a:t>
            </a:r>
            <a:r>
              <a:rPr lang="en-US" altLang="en-US" dirty="0"/>
              <a:t> </a:t>
            </a:r>
            <a:r>
              <a:rPr lang="en-US" altLang="en-US" dirty="0">
                <a:solidFill>
                  <a:srgbClr val="FF6600"/>
                </a:solidFill>
              </a:rPr>
              <a:t>Hoboken, NJ: Wiley. </a:t>
            </a:r>
          </a:p>
        </p:txBody>
      </p:sp>
      <p:sp>
        <p:nvSpPr>
          <p:cNvPr id="4" name="Left Brace 3"/>
          <p:cNvSpPr/>
          <p:nvPr/>
        </p:nvSpPr>
        <p:spPr>
          <a:xfrm rot="5400000">
            <a:off x="1201257" y="783880"/>
            <a:ext cx="266700" cy="1460500"/>
          </a:xfrm>
          <a:prstGeom prst="leftBrace">
            <a:avLst>
              <a:gd name="adj1" fmla="val 39258"/>
              <a:gd name="adj2" fmla="val 40335"/>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sz="1800">
              <a:ea typeface="MS PGothic" charset="0"/>
              <a:cs typeface="MS PGothic" charset="0"/>
            </a:endParaRPr>
          </a:p>
        </p:txBody>
      </p:sp>
      <p:sp>
        <p:nvSpPr>
          <p:cNvPr id="5" name="TextBox 4"/>
          <p:cNvSpPr txBox="1">
            <a:spLocks noChangeArrowheads="1"/>
          </p:cNvSpPr>
          <p:nvPr/>
        </p:nvSpPr>
        <p:spPr bwMode="auto">
          <a:xfrm>
            <a:off x="736082" y="782610"/>
            <a:ext cx="170815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algn="ctr" eaLnBrk="1" hangingPunct="1"/>
            <a:r>
              <a:rPr lang="en-US" altLang="en-US" sz="1800" i="1" dirty="0">
                <a:solidFill>
                  <a:srgbClr val="FF6600"/>
                </a:solidFill>
              </a:rPr>
              <a:t>Alphabetic by last name</a:t>
            </a:r>
          </a:p>
        </p:txBody>
      </p:sp>
      <p:sp>
        <p:nvSpPr>
          <p:cNvPr id="6" name="Left Brace 5"/>
          <p:cNvSpPr/>
          <p:nvPr/>
        </p:nvSpPr>
        <p:spPr>
          <a:xfrm rot="5400000">
            <a:off x="4008893" y="400758"/>
            <a:ext cx="261115" cy="2221161"/>
          </a:xfrm>
          <a:prstGeom prst="leftBrace">
            <a:avLst>
              <a:gd name="adj1" fmla="val 39258"/>
              <a:gd name="adj2" fmla="val 69276"/>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sz="1800">
              <a:ea typeface="MS PGothic" charset="0"/>
              <a:cs typeface="MS PGothic" charset="0"/>
            </a:endParaRPr>
          </a:p>
        </p:txBody>
      </p:sp>
      <p:sp>
        <p:nvSpPr>
          <p:cNvPr id="7" name="TextBox 10"/>
          <p:cNvSpPr txBox="1">
            <a:spLocks noChangeArrowheads="1"/>
          </p:cNvSpPr>
          <p:nvPr/>
        </p:nvSpPr>
        <p:spPr bwMode="auto">
          <a:xfrm>
            <a:off x="2576433" y="782610"/>
            <a:ext cx="2363788"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algn="ctr" eaLnBrk="1" hangingPunct="1"/>
            <a:r>
              <a:rPr lang="en-US" altLang="en-US" sz="1800" i="1" dirty="0">
                <a:solidFill>
                  <a:srgbClr val="FF6600"/>
                </a:solidFill>
              </a:rPr>
              <a:t>Year of publication (date when possible)</a:t>
            </a:r>
          </a:p>
        </p:txBody>
      </p:sp>
      <p:sp>
        <p:nvSpPr>
          <p:cNvPr id="8" name="Left Brace 7"/>
          <p:cNvSpPr/>
          <p:nvPr/>
        </p:nvSpPr>
        <p:spPr>
          <a:xfrm rot="10800000">
            <a:off x="9146581" y="2430746"/>
            <a:ext cx="266700" cy="498475"/>
          </a:xfrm>
          <a:prstGeom prst="leftBrace">
            <a:avLst>
              <a:gd name="adj1" fmla="val 21411"/>
              <a:gd name="adj2" fmla="val 51164"/>
            </a:avLst>
          </a:prstGeom>
        </p:spPr>
        <p:style>
          <a:lnRef idx="2">
            <a:schemeClr val="accent1"/>
          </a:lnRef>
          <a:fillRef idx="0">
            <a:schemeClr val="accent1"/>
          </a:fillRef>
          <a:effectRef idx="1">
            <a:schemeClr val="accent1"/>
          </a:effectRef>
          <a:fontRef idx="minor">
            <a:schemeClr val="tx1"/>
          </a:fontRef>
        </p:style>
        <p:txBody>
          <a:bodyPr anchor="ctr"/>
          <a:lstStyle/>
          <a:p>
            <a:pPr algn="r">
              <a:defRPr/>
            </a:pPr>
            <a:endParaRPr lang="en-US" sz="1800">
              <a:ea typeface="MS PGothic" charset="0"/>
              <a:cs typeface="MS PGothic" charset="0"/>
            </a:endParaRPr>
          </a:p>
        </p:txBody>
      </p:sp>
      <p:sp>
        <p:nvSpPr>
          <p:cNvPr id="9" name="TextBox 12"/>
          <p:cNvSpPr txBox="1">
            <a:spLocks noChangeArrowheads="1"/>
          </p:cNvSpPr>
          <p:nvPr/>
        </p:nvSpPr>
        <p:spPr bwMode="auto">
          <a:xfrm>
            <a:off x="9508602" y="2348196"/>
            <a:ext cx="24288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800" i="1" dirty="0">
                <a:solidFill>
                  <a:srgbClr val="FF6600"/>
                </a:solidFill>
              </a:rPr>
              <a:t>Web articles: access date but not full URL</a:t>
            </a:r>
          </a:p>
        </p:txBody>
      </p:sp>
      <p:sp>
        <p:nvSpPr>
          <p:cNvPr id="10" name="Left Brace 9"/>
          <p:cNvSpPr/>
          <p:nvPr/>
        </p:nvSpPr>
        <p:spPr>
          <a:xfrm rot="10800000">
            <a:off x="8726064" y="4230702"/>
            <a:ext cx="266700" cy="723900"/>
          </a:xfrm>
          <a:prstGeom prst="leftBrace">
            <a:avLst>
              <a:gd name="adj1" fmla="val 21411"/>
              <a:gd name="adj2" fmla="val 51164"/>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sz="1800">
              <a:ea typeface="MS PGothic" charset="0"/>
              <a:cs typeface="MS PGothic" charset="0"/>
            </a:endParaRPr>
          </a:p>
        </p:txBody>
      </p:sp>
      <p:sp>
        <p:nvSpPr>
          <p:cNvPr id="11" name="TextBox 14"/>
          <p:cNvSpPr txBox="1">
            <a:spLocks noChangeArrowheads="1"/>
          </p:cNvSpPr>
          <p:nvPr/>
        </p:nvSpPr>
        <p:spPr bwMode="auto">
          <a:xfrm>
            <a:off x="8973026" y="4130689"/>
            <a:ext cx="2192974"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800" i="1" dirty="0">
                <a:solidFill>
                  <a:srgbClr val="FF6600"/>
                </a:solidFill>
              </a:rPr>
              <a:t>Portion of longer work; has corporate author</a:t>
            </a:r>
          </a:p>
        </p:txBody>
      </p:sp>
      <p:sp>
        <p:nvSpPr>
          <p:cNvPr id="12" name="Left Brace 11"/>
          <p:cNvSpPr/>
          <p:nvPr/>
        </p:nvSpPr>
        <p:spPr>
          <a:xfrm rot="10800000">
            <a:off x="8591903" y="5494257"/>
            <a:ext cx="266700" cy="498475"/>
          </a:xfrm>
          <a:prstGeom prst="leftBrace">
            <a:avLst>
              <a:gd name="adj1" fmla="val 21411"/>
              <a:gd name="adj2" fmla="val 51164"/>
            </a:avLst>
          </a:prstGeom>
        </p:spPr>
        <p:style>
          <a:lnRef idx="2">
            <a:schemeClr val="accent1"/>
          </a:lnRef>
          <a:fillRef idx="0">
            <a:schemeClr val="accent1"/>
          </a:fillRef>
          <a:effectRef idx="1">
            <a:schemeClr val="accent1"/>
          </a:effectRef>
          <a:fontRef idx="minor">
            <a:schemeClr val="tx1"/>
          </a:fontRef>
        </p:style>
        <p:txBody>
          <a:bodyPr anchor="ctr"/>
          <a:lstStyle/>
          <a:p>
            <a:pPr algn="r">
              <a:defRPr/>
            </a:pPr>
            <a:endParaRPr lang="en-US" sz="1800">
              <a:ea typeface="MS PGothic" charset="0"/>
              <a:cs typeface="MS PGothic" charset="0"/>
            </a:endParaRPr>
          </a:p>
        </p:txBody>
      </p:sp>
      <p:sp>
        <p:nvSpPr>
          <p:cNvPr id="13" name="TextBox 18"/>
          <p:cNvSpPr txBox="1">
            <a:spLocks noChangeArrowheads="1"/>
          </p:cNvSpPr>
          <p:nvPr/>
        </p:nvSpPr>
        <p:spPr bwMode="auto">
          <a:xfrm>
            <a:off x="8880123" y="5420439"/>
            <a:ext cx="2149475"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800" i="1" dirty="0">
                <a:solidFill>
                  <a:srgbClr val="FF6600"/>
                </a:solidFill>
              </a:rPr>
              <a:t>Books include city and publisher</a:t>
            </a:r>
          </a:p>
        </p:txBody>
      </p:sp>
    </p:spTree>
    <p:extLst>
      <p:ext uri="{BB962C8B-B14F-4D97-AF65-F5344CB8AC3E}">
        <p14:creationId xmlns:p14="http://schemas.microsoft.com/office/powerpoint/2010/main" val="1460966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Cite Sources Twice in Reports</a:t>
            </a:r>
          </a:p>
        </p:txBody>
      </p:sp>
      <p:sp>
        <p:nvSpPr>
          <p:cNvPr id="3" name="Content Placeholder 2"/>
          <p:cNvSpPr>
            <a:spLocks noGrp="1"/>
          </p:cNvSpPr>
          <p:nvPr>
            <p:ph sz="quarter" idx="11"/>
          </p:nvPr>
        </p:nvSpPr>
        <p:spPr/>
        <p:txBody>
          <a:bodyPr>
            <a:normAutofit fontScale="92500" lnSpcReduction="10000"/>
          </a:bodyPr>
          <a:lstStyle/>
          <a:p>
            <a:pPr marL="1200150" indent="-742950">
              <a:lnSpc>
                <a:spcPct val="150000"/>
              </a:lnSpc>
              <a:buFont typeface="+mj-lt"/>
              <a:buAutoNum type="arabicParenR"/>
            </a:pPr>
            <a:r>
              <a:rPr lang="en-US" dirty="0"/>
              <a:t>In-text citation:</a:t>
            </a:r>
          </a:p>
          <a:p>
            <a:pPr lvl="1">
              <a:lnSpc>
                <a:spcPct val="150000"/>
              </a:lnSpc>
            </a:pPr>
            <a:r>
              <a:rPr lang="en-US" dirty="0"/>
              <a:t>Whenever outside ideas come into a report</a:t>
            </a:r>
          </a:p>
          <a:p>
            <a:pPr lvl="1">
              <a:lnSpc>
                <a:spcPct val="150000"/>
              </a:lnSpc>
            </a:pPr>
            <a:r>
              <a:rPr lang="en-US" dirty="0"/>
              <a:t>Use both with quotes and your own words</a:t>
            </a:r>
          </a:p>
          <a:p>
            <a:pPr marL="1200150" indent="-742950">
              <a:lnSpc>
                <a:spcPct val="150000"/>
              </a:lnSpc>
              <a:buFont typeface="+mj-lt"/>
              <a:buAutoNum type="arabicParenR"/>
            </a:pPr>
            <a:r>
              <a:rPr lang="en-US" dirty="0"/>
              <a:t>Works Cited section:</a:t>
            </a:r>
          </a:p>
          <a:p>
            <a:pPr lvl="1">
              <a:lnSpc>
                <a:spcPct val="150000"/>
              </a:lnSpc>
            </a:pPr>
            <a:r>
              <a:rPr lang="en-US" dirty="0"/>
              <a:t>List of all sources</a:t>
            </a:r>
          </a:p>
          <a:p>
            <a:pPr lvl="1">
              <a:lnSpc>
                <a:spcPct val="150000"/>
              </a:lnSpc>
            </a:pPr>
            <a:r>
              <a:rPr lang="en-US" dirty="0"/>
              <a:t>Separate section at end of report</a:t>
            </a:r>
          </a:p>
          <a:p>
            <a:pPr lvl="1">
              <a:lnSpc>
                <a:spcPct val="150000"/>
              </a:lnSpc>
            </a:pPr>
            <a:r>
              <a:rPr lang="en-US" dirty="0"/>
              <a:t>Enough information to check the original</a:t>
            </a:r>
          </a:p>
        </p:txBody>
      </p:sp>
    </p:spTree>
    <p:extLst>
      <p:ext uri="{BB962C8B-B14F-4D97-AF65-F5344CB8AC3E}">
        <p14:creationId xmlns:p14="http://schemas.microsoft.com/office/powerpoint/2010/main" val="3480391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Slides Are a Different Story</a:t>
            </a:r>
          </a:p>
        </p:txBody>
      </p:sp>
      <p:sp>
        <p:nvSpPr>
          <p:cNvPr id="3" name="Content Placeholder 2"/>
          <p:cNvSpPr>
            <a:spLocks noGrp="1"/>
          </p:cNvSpPr>
          <p:nvPr>
            <p:ph sz="quarter" idx="11"/>
          </p:nvPr>
        </p:nvSpPr>
        <p:spPr>
          <a:xfrm>
            <a:off x="0" y="1069299"/>
            <a:ext cx="12192000" cy="5339751"/>
          </a:xfrm>
        </p:spPr>
        <p:txBody>
          <a:bodyPr/>
          <a:lstStyle/>
          <a:p>
            <a:pPr marL="852488" indent="-395288">
              <a:lnSpc>
                <a:spcPct val="100000"/>
              </a:lnSpc>
              <a:spcAft>
                <a:spcPts val="1000"/>
              </a:spcAft>
            </a:pPr>
            <a:r>
              <a:rPr lang="en-US" dirty="0"/>
              <a:t>Audience cannot refer to end of presentation</a:t>
            </a:r>
          </a:p>
          <a:p>
            <a:pPr marL="852488" indent="-395288">
              <a:lnSpc>
                <a:spcPct val="100000"/>
              </a:lnSpc>
              <a:spcAft>
                <a:spcPts val="1000"/>
              </a:spcAft>
            </a:pPr>
            <a:r>
              <a:rPr lang="en-US" dirty="0"/>
              <a:t>Best practice is to have handout with sources</a:t>
            </a:r>
          </a:p>
          <a:p>
            <a:pPr marL="852488" indent="-395288">
              <a:lnSpc>
                <a:spcPct val="100000"/>
              </a:lnSpc>
              <a:spcAft>
                <a:spcPts val="1000"/>
              </a:spcAft>
            </a:pPr>
            <a:r>
              <a:rPr lang="en-US" dirty="0"/>
              <a:t>Without handout, include both in-text citation and works cited info on the slide</a:t>
            </a:r>
          </a:p>
          <a:p>
            <a:pPr marL="852488" indent="-395288">
              <a:lnSpc>
                <a:spcPct val="100000"/>
              </a:lnSpc>
              <a:spcAft>
                <a:spcPts val="1000"/>
              </a:spcAft>
            </a:pPr>
            <a:r>
              <a:rPr lang="en-US" dirty="0">
                <a:solidFill>
                  <a:srgbClr val="FF6600"/>
                </a:solidFill>
              </a:rPr>
              <a:t>According to Nick Anderson, almost two-thirds of U.S. students cannot explain heat transfer</a:t>
            </a:r>
            <a:r>
              <a:rPr lang="en-US" baseline="30000" dirty="0">
                <a:solidFill>
                  <a:srgbClr val="FF6600"/>
                </a:solidFill>
              </a:rPr>
              <a:t>1</a:t>
            </a:r>
          </a:p>
        </p:txBody>
      </p:sp>
      <p:sp>
        <p:nvSpPr>
          <p:cNvPr id="4" name="TextBox 3"/>
          <p:cNvSpPr txBox="1">
            <a:spLocks noChangeArrowheads="1"/>
          </p:cNvSpPr>
          <p:nvPr/>
        </p:nvSpPr>
        <p:spPr bwMode="auto">
          <a:xfrm>
            <a:off x="116768" y="5759891"/>
            <a:ext cx="11312505"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173038" indent="-173038"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600" baseline="30000" dirty="0">
                <a:latin typeface="+mn-lt"/>
              </a:rPr>
              <a:t>1</a:t>
            </a:r>
            <a:r>
              <a:rPr lang="en-US" altLang="en-US" sz="1600" dirty="0">
                <a:latin typeface="+mn-lt"/>
              </a:rPr>
              <a:t>	Anderson, Nick. 26 January 2011. “U.S. Students Falling Short in Science.” </a:t>
            </a:r>
            <a:r>
              <a:rPr lang="en-US" altLang="en-US" sz="1600" i="1" dirty="0">
                <a:latin typeface="+mn-lt"/>
              </a:rPr>
              <a:t>Washington Post. </a:t>
            </a:r>
            <a:r>
              <a:rPr lang="en-US" altLang="en-US" sz="1600" dirty="0">
                <a:latin typeface="+mn-lt"/>
              </a:rPr>
              <a:t>Accessed 14 January 2017 from washingtonpost.com.</a:t>
            </a:r>
          </a:p>
        </p:txBody>
      </p:sp>
    </p:spTree>
    <p:extLst>
      <p:ext uri="{BB962C8B-B14F-4D97-AF65-F5344CB8AC3E}">
        <p14:creationId xmlns:p14="http://schemas.microsoft.com/office/powerpoint/2010/main" val="1460620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Fair Use and Citing Sources</a:t>
            </a:r>
          </a:p>
        </p:txBody>
      </p:sp>
      <p:sp>
        <p:nvSpPr>
          <p:cNvPr id="3" name="Content Placeholder 2"/>
          <p:cNvSpPr>
            <a:spLocks noGrp="1"/>
          </p:cNvSpPr>
          <p:nvPr>
            <p:ph sz="quarter" idx="11"/>
          </p:nvPr>
        </p:nvSpPr>
        <p:spPr/>
        <p:txBody>
          <a:bodyPr/>
          <a:lstStyle/>
          <a:p>
            <a:pPr>
              <a:lnSpc>
                <a:spcPct val="150000"/>
              </a:lnSpc>
            </a:pPr>
            <a:r>
              <a:rPr lang="en-US" dirty="0">
                <a:solidFill>
                  <a:schemeClr val="bg1">
                    <a:lumMod val="50000"/>
                  </a:schemeClr>
                </a:solidFill>
              </a:rPr>
              <a:t>What is fair use?</a:t>
            </a:r>
          </a:p>
          <a:p>
            <a:pPr>
              <a:lnSpc>
                <a:spcPct val="150000"/>
              </a:lnSpc>
            </a:pPr>
            <a:r>
              <a:rPr lang="en-US" dirty="0">
                <a:solidFill>
                  <a:schemeClr val="bg1">
                    <a:lumMod val="50000"/>
                  </a:schemeClr>
                </a:solidFill>
              </a:rPr>
              <a:t>Citation style that respects fair use</a:t>
            </a:r>
          </a:p>
          <a:p>
            <a:pPr>
              <a:lnSpc>
                <a:spcPct val="150000"/>
              </a:lnSpc>
            </a:pPr>
            <a:r>
              <a:rPr lang="en-US" dirty="0"/>
              <a:t>Resources for more information</a:t>
            </a:r>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94105" y="3584274"/>
            <a:ext cx="2423786" cy="24237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603273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More Information On Author-Date</a:t>
            </a:r>
          </a:p>
        </p:txBody>
      </p:sp>
      <p:sp>
        <p:nvSpPr>
          <p:cNvPr id="3" name="Content Placeholder 2"/>
          <p:cNvSpPr>
            <a:spLocks noGrp="1"/>
          </p:cNvSpPr>
          <p:nvPr>
            <p:ph sz="quarter" idx="11"/>
          </p:nvPr>
        </p:nvSpPr>
        <p:spPr/>
        <p:txBody>
          <a:bodyPr>
            <a:normAutofit fontScale="85000" lnSpcReduction="20000"/>
          </a:bodyPr>
          <a:lstStyle/>
          <a:p>
            <a:pPr>
              <a:lnSpc>
                <a:spcPct val="150000"/>
              </a:lnSpc>
            </a:pPr>
            <a:r>
              <a:rPr lang="en-US" dirty="0"/>
              <a:t>Chicago Manual of Style Online</a:t>
            </a:r>
            <a:br>
              <a:rPr lang="en-US" dirty="0"/>
            </a:br>
            <a:r>
              <a:rPr lang="en-US" dirty="0"/>
              <a:t>	“Citation Quick Guide”</a:t>
            </a:r>
            <a:br>
              <a:rPr lang="en-US" dirty="0"/>
            </a:br>
            <a:r>
              <a:rPr lang="en-US" dirty="0"/>
              <a:t>	</a:t>
            </a:r>
            <a:r>
              <a:rPr lang="en-US" altLang="en-US" dirty="0"/>
              <a:t>http://www.chicagomanualofstyle.org/tools_citationguide.html</a:t>
            </a:r>
            <a:endParaRPr lang="en-US" dirty="0"/>
          </a:p>
          <a:p>
            <a:pPr>
              <a:lnSpc>
                <a:spcPct val="150000"/>
              </a:lnSpc>
            </a:pPr>
            <a:r>
              <a:rPr lang="en-US" dirty="0"/>
              <a:t>Purdue Online Writing Lab</a:t>
            </a:r>
            <a:br>
              <a:rPr lang="en-US" dirty="0"/>
            </a:br>
            <a:r>
              <a:rPr lang="en-US" dirty="0"/>
              <a:t>	“Chicago Manual of Style 16</a:t>
            </a:r>
            <a:r>
              <a:rPr lang="en-US" baseline="30000" dirty="0"/>
              <a:t>th</a:t>
            </a:r>
            <a:r>
              <a:rPr lang="en-US" dirty="0"/>
              <a:t> Edition”</a:t>
            </a:r>
            <a:br>
              <a:rPr lang="en-US" dirty="0"/>
            </a:br>
            <a:r>
              <a:rPr lang="en-US" dirty="0"/>
              <a:t>	</a:t>
            </a:r>
            <a:r>
              <a:rPr lang="en-US" altLang="en-US" dirty="0"/>
              <a:t>http://owl.english.purdue.edu/owl/resource/717/01/</a:t>
            </a:r>
            <a:endParaRPr lang="en-US" dirty="0"/>
          </a:p>
          <a:p>
            <a:pPr>
              <a:lnSpc>
                <a:spcPct val="150000"/>
              </a:lnSpc>
            </a:pPr>
            <a:r>
              <a:rPr lang="en-US" dirty="0"/>
              <a:t>PTC Writing Center</a:t>
            </a:r>
            <a:br>
              <a:rPr lang="en-US" dirty="0"/>
            </a:br>
            <a:r>
              <a:rPr lang="en-US" dirty="0"/>
              <a:t>	(646) 997-3425</a:t>
            </a:r>
          </a:p>
        </p:txBody>
      </p:sp>
    </p:spTree>
    <p:extLst>
      <p:ext uri="{BB962C8B-B14F-4D97-AF65-F5344CB8AC3E}">
        <p14:creationId xmlns:p14="http://schemas.microsoft.com/office/powerpoint/2010/main" val="2466597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Other Documentation Styles</a:t>
            </a:r>
          </a:p>
        </p:txBody>
      </p:sp>
      <p:graphicFrame>
        <p:nvGraphicFramePr>
          <p:cNvPr id="4" name="Content Placeholder 3"/>
          <p:cNvGraphicFramePr>
            <a:graphicFrameLocks noGrp="1"/>
          </p:cNvGraphicFramePr>
          <p:nvPr>
            <p:ph sz="quarter" idx="11"/>
            <p:extLst>
              <p:ext uri="{D42A27DB-BD31-4B8C-83A1-F6EECF244321}">
                <p14:modId xmlns:p14="http://schemas.microsoft.com/office/powerpoint/2010/main" val="3318099460"/>
              </p:ext>
            </p:extLst>
          </p:nvPr>
        </p:nvGraphicFramePr>
        <p:xfrm>
          <a:off x="371340" y="2810066"/>
          <a:ext cx="11449320" cy="2834640"/>
        </p:xfrm>
        <a:graphic>
          <a:graphicData uri="http://schemas.openxmlformats.org/drawingml/2006/table">
            <a:tbl>
              <a:tblPr firstRow="1" bandRow="1">
                <a:tableStyleId>{93296810-A885-4BE3-A3E7-6D5BEEA58F35}</a:tableStyleId>
              </a:tblPr>
              <a:tblGrid>
                <a:gridCol w="3816440">
                  <a:extLst>
                    <a:ext uri="{9D8B030D-6E8A-4147-A177-3AD203B41FA5}">
                      <a16:colId xmlns:a16="http://schemas.microsoft.com/office/drawing/2014/main" val="20000"/>
                    </a:ext>
                  </a:extLst>
                </a:gridCol>
                <a:gridCol w="3816440">
                  <a:extLst>
                    <a:ext uri="{9D8B030D-6E8A-4147-A177-3AD203B41FA5}">
                      <a16:colId xmlns:a16="http://schemas.microsoft.com/office/drawing/2014/main" val="20001"/>
                    </a:ext>
                  </a:extLst>
                </a:gridCol>
                <a:gridCol w="3816440">
                  <a:extLst>
                    <a:ext uri="{9D8B030D-6E8A-4147-A177-3AD203B41FA5}">
                      <a16:colId xmlns:a16="http://schemas.microsoft.com/office/drawing/2014/main" val="20002"/>
                    </a:ext>
                  </a:extLst>
                </a:gridCol>
              </a:tblGrid>
              <a:tr h="370840">
                <a:tc>
                  <a:txBody>
                    <a:bodyPr/>
                    <a:lstStyle/>
                    <a:p>
                      <a:pPr algn="ctr">
                        <a:lnSpc>
                          <a:spcPct val="150000"/>
                        </a:lnSpc>
                      </a:pPr>
                      <a:r>
                        <a:rPr lang="en-US" dirty="0">
                          <a:latin typeface="+mn-lt"/>
                        </a:rPr>
                        <a:t>Style Name</a:t>
                      </a:r>
                    </a:p>
                  </a:txBody>
                  <a:tcPr/>
                </a:tc>
                <a:tc>
                  <a:txBody>
                    <a:bodyPr/>
                    <a:lstStyle/>
                    <a:p>
                      <a:pPr algn="ctr">
                        <a:lnSpc>
                          <a:spcPct val="150000"/>
                        </a:lnSpc>
                      </a:pPr>
                      <a:r>
                        <a:rPr lang="en-US" dirty="0">
                          <a:latin typeface="+mn-lt"/>
                        </a:rPr>
                        <a:t>Disciplines</a:t>
                      </a:r>
                    </a:p>
                  </a:txBody>
                  <a:tcPr/>
                </a:tc>
                <a:tc>
                  <a:txBody>
                    <a:bodyPr/>
                    <a:lstStyle/>
                    <a:p>
                      <a:pPr algn="ctr">
                        <a:lnSpc>
                          <a:spcPct val="150000"/>
                        </a:lnSpc>
                      </a:pPr>
                      <a:r>
                        <a:rPr lang="en-US" dirty="0">
                          <a:latin typeface="+mn-lt"/>
                        </a:rPr>
                        <a:t>Quick Guide</a:t>
                      </a:r>
                    </a:p>
                  </a:txBody>
                  <a:tcPr/>
                </a:tc>
                <a:extLst>
                  <a:ext uri="{0D108BD9-81ED-4DB2-BD59-A6C34878D82A}">
                    <a16:rowId xmlns:a16="http://schemas.microsoft.com/office/drawing/2014/main" val="10000"/>
                  </a:ext>
                </a:extLst>
              </a:tr>
              <a:tr h="370840">
                <a:tc>
                  <a:txBody>
                    <a:bodyPr/>
                    <a:lstStyle/>
                    <a:p>
                      <a:pPr algn="ctr">
                        <a:lnSpc>
                          <a:spcPct val="150000"/>
                        </a:lnSpc>
                      </a:pPr>
                      <a:r>
                        <a:rPr lang="en-US" dirty="0">
                          <a:latin typeface="+mn-lt"/>
                        </a:rPr>
                        <a:t>CSE</a:t>
                      </a:r>
                    </a:p>
                  </a:txBody>
                  <a:tcPr/>
                </a:tc>
                <a:tc>
                  <a:txBody>
                    <a:bodyPr/>
                    <a:lstStyle/>
                    <a:p>
                      <a:pPr algn="ctr">
                        <a:lnSpc>
                          <a:spcPct val="150000"/>
                        </a:lnSpc>
                      </a:pPr>
                      <a:r>
                        <a:rPr lang="en-US" dirty="0">
                          <a:latin typeface="+mn-lt"/>
                        </a:rPr>
                        <a:t>Biology,</a:t>
                      </a:r>
                      <a:r>
                        <a:rPr lang="en-US" baseline="0" dirty="0">
                          <a:latin typeface="+mn-lt"/>
                        </a:rPr>
                        <a:t> chemistry, physics</a:t>
                      </a:r>
                      <a:endParaRPr lang="en-US" dirty="0">
                        <a:latin typeface="+mn-lt"/>
                      </a:endParaRP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hu-HU" sz="1800" b="0" i="0" u="none" strike="noStrike" cap="none" normalizeH="0" baseline="0" dirty="0">
                          <a:ln>
                            <a:noFill/>
                          </a:ln>
                          <a:solidFill>
                            <a:srgbClr val="000000"/>
                          </a:solidFill>
                          <a:effectLst/>
                          <a:latin typeface="+mn-lt"/>
                          <a:ea typeface="MS PGothic" charset="0"/>
                          <a:cs typeface="MS PGothic" charset="0"/>
                        </a:rPr>
                        <a:t>http://bcs.bedfordstmartins.com/resdoc5e/RES5e_ch11_s1-0002.html</a:t>
                      </a:r>
                      <a:endParaRPr kumimoji="0" lang="en-US" sz="1800" b="0" i="0" u="none" strike="noStrike" cap="none" normalizeH="0" baseline="0" dirty="0">
                        <a:ln>
                          <a:noFill/>
                        </a:ln>
                        <a:solidFill>
                          <a:srgbClr val="000000"/>
                        </a:solidFill>
                        <a:effectLst/>
                        <a:latin typeface="+mn-lt"/>
                        <a:ea typeface="MS PGothic" charset="0"/>
                        <a:cs typeface="MS PGothic" charset="0"/>
                      </a:endParaRPr>
                    </a:p>
                  </a:txBody>
                  <a:tcPr/>
                </a:tc>
                <a:extLst>
                  <a:ext uri="{0D108BD9-81ED-4DB2-BD59-A6C34878D82A}">
                    <a16:rowId xmlns:a16="http://schemas.microsoft.com/office/drawing/2014/main" val="10001"/>
                  </a:ext>
                </a:extLst>
              </a:tr>
              <a:tr h="370840">
                <a:tc>
                  <a:txBody>
                    <a:bodyPr/>
                    <a:lstStyle/>
                    <a:p>
                      <a:pPr algn="ctr">
                        <a:lnSpc>
                          <a:spcPct val="150000"/>
                        </a:lnSpc>
                      </a:pPr>
                      <a:r>
                        <a:rPr lang="en-US" dirty="0">
                          <a:latin typeface="+mn-lt"/>
                        </a:rPr>
                        <a:t>IEEE</a:t>
                      </a:r>
                    </a:p>
                  </a:txBody>
                  <a:tcPr/>
                </a:tc>
                <a:tc>
                  <a:txBody>
                    <a:bodyPr/>
                    <a:lstStyle/>
                    <a:p>
                      <a:pPr algn="ctr">
                        <a:lnSpc>
                          <a:spcPct val="150000"/>
                        </a:lnSpc>
                      </a:pPr>
                      <a:r>
                        <a:rPr lang="en-US" dirty="0">
                          <a:latin typeface="+mn-lt"/>
                        </a:rPr>
                        <a:t>EE, CS</a:t>
                      </a:r>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nl-NL" sz="1800" b="0" i="0" u="none" strike="noStrike" cap="none" normalizeH="0" baseline="0" dirty="0">
                          <a:ln>
                            <a:noFill/>
                          </a:ln>
                          <a:solidFill>
                            <a:srgbClr val="000000"/>
                          </a:solidFill>
                          <a:effectLst/>
                          <a:latin typeface="+mn-lt"/>
                          <a:ea typeface="MS PGothic" charset="0"/>
                          <a:cs typeface="MS PGothic" charset="0"/>
                        </a:rPr>
                        <a:t>http://www.ieee.org/documents/stylemanual.pdf</a:t>
                      </a:r>
                      <a:endParaRPr kumimoji="0" lang="en-US" sz="1800" b="0" i="0" u="none" strike="noStrike" cap="none" normalizeH="0" baseline="0" dirty="0">
                        <a:ln>
                          <a:noFill/>
                        </a:ln>
                        <a:solidFill>
                          <a:srgbClr val="000000"/>
                        </a:solidFill>
                        <a:effectLst/>
                        <a:latin typeface="+mn-lt"/>
                        <a:ea typeface="MS PGothic" charset="0"/>
                        <a:cs typeface="MS PGothic" charset="0"/>
                      </a:endParaRPr>
                    </a:p>
                  </a:txBody>
                  <a:tcPr/>
                </a:tc>
                <a:extLst>
                  <a:ext uri="{0D108BD9-81ED-4DB2-BD59-A6C34878D82A}">
                    <a16:rowId xmlns:a16="http://schemas.microsoft.com/office/drawing/2014/main" val="10002"/>
                  </a:ext>
                </a:extLst>
              </a:tr>
              <a:tr h="370840">
                <a:tc>
                  <a:txBody>
                    <a:bodyPr/>
                    <a:lstStyle/>
                    <a:p>
                      <a:pPr algn="ctr">
                        <a:lnSpc>
                          <a:spcPct val="150000"/>
                        </a:lnSpc>
                      </a:pPr>
                      <a:r>
                        <a:rPr lang="en-US" dirty="0">
                          <a:latin typeface="+mn-lt"/>
                        </a:rPr>
                        <a:t>APA</a:t>
                      </a:r>
                    </a:p>
                  </a:txBody>
                  <a:tcPr/>
                </a:tc>
                <a:tc>
                  <a:txBody>
                    <a:bodyPr/>
                    <a:lstStyle/>
                    <a:p>
                      <a:pPr algn="ctr">
                        <a:lnSpc>
                          <a:spcPct val="150000"/>
                        </a:lnSpc>
                      </a:pPr>
                      <a:r>
                        <a:rPr lang="en-US" dirty="0">
                          <a:latin typeface="+mn-lt"/>
                        </a:rPr>
                        <a:t>Social sciences</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1800" b="0" i="0" u="none" strike="noStrike" cap="none" normalizeH="0" baseline="0" dirty="0">
                          <a:ln>
                            <a:noFill/>
                          </a:ln>
                          <a:solidFill>
                            <a:srgbClr val="000000"/>
                          </a:solidFill>
                          <a:effectLst/>
                          <a:latin typeface="+mn-lt"/>
                          <a:ea typeface="MS PGothic" charset="0"/>
                          <a:cs typeface="MS PGothic" charset="0"/>
                        </a:rPr>
                        <a:t>http://www.apastyle.org</a:t>
                      </a:r>
                    </a:p>
                  </a:txBody>
                  <a:tcPr/>
                </a:tc>
                <a:extLst>
                  <a:ext uri="{0D108BD9-81ED-4DB2-BD59-A6C34878D82A}">
                    <a16:rowId xmlns:a16="http://schemas.microsoft.com/office/drawing/2014/main" val="10003"/>
                  </a:ext>
                </a:extLst>
              </a:tr>
            </a:tbl>
          </a:graphicData>
        </a:graphic>
      </p:graphicFrame>
      <p:sp>
        <p:nvSpPr>
          <p:cNvPr id="3" name="TextBox 2"/>
          <p:cNvSpPr txBox="1"/>
          <p:nvPr/>
        </p:nvSpPr>
        <p:spPr>
          <a:xfrm>
            <a:off x="450697" y="920747"/>
            <a:ext cx="11369963" cy="147841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3200" dirty="0"/>
              <a:t>EG style may not be the style of choice outside the class</a:t>
            </a:r>
          </a:p>
          <a:p>
            <a:pPr marL="285750" indent="-285750">
              <a:lnSpc>
                <a:spcPct val="150000"/>
              </a:lnSpc>
              <a:buFont typeface="Arial" panose="020B0604020202020204" pitchFamily="34" charset="0"/>
              <a:buChar char="•"/>
            </a:pPr>
            <a:r>
              <a:rPr lang="en-US" sz="3200" dirty="0"/>
              <a:t>Different fields use different documentation style standards</a:t>
            </a:r>
          </a:p>
        </p:txBody>
      </p:sp>
    </p:spTree>
    <p:extLst>
      <p:ext uri="{BB962C8B-B14F-4D97-AF65-F5344CB8AC3E}">
        <p14:creationId xmlns:p14="http://schemas.microsoft.com/office/powerpoint/2010/main" val="2383853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Fair </a:t>
            </a:r>
            <a:r>
              <a:rPr lang="en-US"/>
              <a:t>Use and </a:t>
            </a:r>
            <a:r>
              <a:rPr lang="en-US" dirty="0"/>
              <a:t>Citing Sources</a:t>
            </a:r>
          </a:p>
        </p:txBody>
      </p:sp>
      <p:sp>
        <p:nvSpPr>
          <p:cNvPr id="3" name="Content Placeholder 2"/>
          <p:cNvSpPr>
            <a:spLocks noGrp="1"/>
          </p:cNvSpPr>
          <p:nvPr>
            <p:ph sz="quarter" idx="11"/>
          </p:nvPr>
        </p:nvSpPr>
        <p:spPr/>
        <p:txBody>
          <a:bodyPr/>
          <a:lstStyle/>
          <a:p>
            <a:pPr marL="457200" indent="0" algn="ctr">
              <a:buNone/>
            </a:pPr>
            <a:endParaRPr lang="en-US" dirty="0"/>
          </a:p>
          <a:p>
            <a:pPr marL="457200" indent="0" algn="ctr">
              <a:buNone/>
            </a:pPr>
            <a:endParaRPr lang="en-US" sz="4000" dirty="0"/>
          </a:p>
          <a:p>
            <a:pPr marL="457200" indent="0" algn="ctr">
              <a:buNone/>
            </a:pPr>
            <a:r>
              <a:rPr lang="en-US" sz="4000" dirty="0"/>
              <a:t>QUESTIONS?</a:t>
            </a:r>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31682" y="3584274"/>
            <a:ext cx="2423786" cy="24237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27767" y="3584274"/>
            <a:ext cx="2423786" cy="24237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911359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Fair Use and Citing Sources</a:t>
            </a:r>
          </a:p>
        </p:txBody>
      </p:sp>
      <p:sp>
        <p:nvSpPr>
          <p:cNvPr id="3" name="Content Placeholder 2"/>
          <p:cNvSpPr>
            <a:spLocks noGrp="1"/>
          </p:cNvSpPr>
          <p:nvPr>
            <p:ph sz="quarter" idx="11"/>
          </p:nvPr>
        </p:nvSpPr>
        <p:spPr/>
        <p:txBody>
          <a:bodyPr/>
          <a:lstStyle/>
          <a:p>
            <a:pPr>
              <a:lnSpc>
                <a:spcPct val="150000"/>
              </a:lnSpc>
            </a:pPr>
            <a:r>
              <a:rPr lang="en-US" dirty="0"/>
              <a:t>What is fair use?</a:t>
            </a:r>
          </a:p>
          <a:p>
            <a:pPr>
              <a:lnSpc>
                <a:spcPct val="150000"/>
              </a:lnSpc>
            </a:pPr>
            <a:r>
              <a:rPr lang="en-US" dirty="0">
                <a:solidFill>
                  <a:schemeClr val="bg1">
                    <a:lumMod val="50000"/>
                  </a:schemeClr>
                </a:solidFill>
              </a:rPr>
              <a:t>Citation style that respects fair use</a:t>
            </a:r>
          </a:p>
          <a:p>
            <a:pPr>
              <a:lnSpc>
                <a:spcPct val="150000"/>
              </a:lnSpc>
            </a:pPr>
            <a:r>
              <a:rPr lang="en-US" dirty="0">
                <a:solidFill>
                  <a:schemeClr val="bg1">
                    <a:lumMod val="50000"/>
                  </a:schemeClr>
                </a:solidFill>
              </a:rPr>
              <a:t>Resources for more information</a:t>
            </a:r>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94105" y="3584274"/>
            <a:ext cx="2423786" cy="24237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211271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Creators Get Automatic Rights</a:t>
            </a:r>
          </a:p>
        </p:txBody>
      </p:sp>
      <p:sp>
        <p:nvSpPr>
          <p:cNvPr id="3" name="Content Placeholder 2"/>
          <p:cNvSpPr>
            <a:spLocks noGrp="1"/>
          </p:cNvSpPr>
          <p:nvPr>
            <p:ph sz="quarter" idx="11"/>
          </p:nvPr>
        </p:nvSpPr>
        <p:spPr/>
        <p:txBody>
          <a:bodyPr/>
          <a:lstStyle/>
          <a:p>
            <a:pPr>
              <a:lnSpc>
                <a:spcPct val="150000"/>
              </a:lnSpc>
            </a:pPr>
            <a:r>
              <a:rPr lang="en-US" dirty="0"/>
              <a:t>Profit from their words or images</a:t>
            </a:r>
          </a:p>
          <a:p>
            <a:pPr>
              <a:lnSpc>
                <a:spcPct val="150000"/>
              </a:lnSpc>
            </a:pPr>
            <a:r>
              <a:rPr lang="en-US" dirty="0"/>
              <a:t>Permit others to reproduce their work</a:t>
            </a:r>
          </a:p>
          <a:p>
            <a:pPr>
              <a:lnSpc>
                <a:spcPct val="150000"/>
              </a:lnSpc>
            </a:pPr>
            <a:r>
              <a:rPr lang="en-US" dirty="0"/>
              <a:t>Create “derivative works” (summaries, movies, translations, etc.)</a:t>
            </a:r>
          </a:p>
          <a:p>
            <a:pPr>
              <a:lnSpc>
                <a:spcPct val="150000"/>
              </a:lnSpc>
            </a:pPr>
            <a:r>
              <a:rPr lang="en-US" dirty="0"/>
              <a:t>Perform or display in public</a:t>
            </a:r>
          </a:p>
        </p:txBody>
      </p:sp>
    </p:spTree>
    <p:extLst>
      <p:ext uri="{BB962C8B-B14F-4D97-AF65-F5344CB8AC3E}">
        <p14:creationId xmlns:p14="http://schemas.microsoft.com/office/powerpoint/2010/main" val="4048717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Rationale for “Fair Use”</a:t>
            </a:r>
          </a:p>
        </p:txBody>
      </p:sp>
      <p:sp>
        <p:nvSpPr>
          <p:cNvPr id="3" name="Content Placeholder 2"/>
          <p:cNvSpPr>
            <a:spLocks noGrp="1"/>
          </p:cNvSpPr>
          <p:nvPr>
            <p:ph sz="quarter" idx="11"/>
          </p:nvPr>
        </p:nvSpPr>
        <p:spPr>
          <a:xfrm>
            <a:off x="0" y="914399"/>
            <a:ext cx="11953461" cy="5339751"/>
          </a:xfrm>
        </p:spPr>
        <p:txBody>
          <a:bodyPr/>
          <a:lstStyle/>
          <a:p>
            <a:pPr>
              <a:lnSpc>
                <a:spcPct val="150000"/>
              </a:lnSpc>
            </a:pPr>
            <a:r>
              <a:rPr lang="en-US" dirty="0"/>
              <a:t>Without quoting (making a derivative) … research and public conversation cease</a:t>
            </a:r>
          </a:p>
          <a:p>
            <a:pPr>
              <a:lnSpc>
                <a:spcPct val="150000"/>
              </a:lnSpc>
            </a:pPr>
            <a:r>
              <a:rPr lang="en-US" dirty="0"/>
              <a:t>Criticism, review, commentary, parody, news reports are important to free society</a:t>
            </a:r>
          </a:p>
          <a:p>
            <a:pPr>
              <a:lnSpc>
                <a:spcPct val="150000"/>
              </a:lnSpc>
            </a:pPr>
            <a:r>
              <a:rPr lang="en-US" dirty="0"/>
              <a:t>Some copyright infringements are worthwhile</a:t>
            </a:r>
          </a:p>
        </p:txBody>
      </p:sp>
    </p:spTree>
    <p:extLst>
      <p:ext uri="{BB962C8B-B14F-4D97-AF65-F5344CB8AC3E}">
        <p14:creationId xmlns:p14="http://schemas.microsoft.com/office/powerpoint/2010/main" val="187746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What is “Fair Use”?</a:t>
            </a:r>
          </a:p>
        </p:txBody>
      </p:sp>
      <p:sp>
        <p:nvSpPr>
          <p:cNvPr id="4" name="TextBox 3"/>
          <p:cNvSpPr txBox="1">
            <a:spLocks noChangeArrowheads="1"/>
          </p:cNvSpPr>
          <p:nvPr/>
        </p:nvSpPr>
        <p:spPr bwMode="auto">
          <a:xfrm>
            <a:off x="753414" y="6067697"/>
            <a:ext cx="8776952"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115888" indent="-115888" eaLnBrk="0" hangingPunct="0">
              <a:defRPr sz="2400">
                <a:solidFill>
                  <a:schemeClr val="tx1"/>
                </a:solidFill>
                <a:latin typeface="Candara" panose="020E0502030303020204" pitchFamily="34" charset="0"/>
                <a:ea typeface="ＭＳ Ｐゴシック" pitchFamily="-84" charset="-128"/>
              </a:defRPr>
            </a:lvl1pPr>
            <a:lvl2pPr marL="742950" indent="-285750" eaLnBrk="0" hangingPunct="0">
              <a:defRPr sz="2400">
                <a:solidFill>
                  <a:schemeClr val="tx1"/>
                </a:solidFill>
                <a:latin typeface="Candara" panose="020E0502030303020204" pitchFamily="34" charset="0"/>
                <a:ea typeface="ＭＳ Ｐゴシック" pitchFamily="-84" charset="-128"/>
              </a:defRPr>
            </a:lvl2pPr>
            <a:lvl3pPr marL="1143000" indent="-228600" eaLnBrk="0" hangingPunct="0">
              <a:defRPr sz="2400">
                <a:solidFill>
                  <a:schemeClr val="tx1"/>
                </a:solidFill>
                <a:latin typeface="Candara" panose="020E0502030303020204" pitchFamily="34" charset="0"/>
                <a:ea typeface="ＭＳ Ｐゴシック" pitchFamily="-84" charset="-128"/>
              </a:defRPr>
            </a:lvl3pPr>
            <a:lvl4pPr marL="1600200" indent="-228600" eaLnBrk="0" hangingPunct="0">
              <a:defRPr sz="2400">
                <a:solidFill>
                  <a:schemeClr val="tx1"/>
                </a:solidFill>
                <a:latin typeface="Candara" panose="020E0502030303020204" pitchFamily="34" charset="0"/>
                <a:ea typeface="ＭＳ Ｐゴシック" pitchFamily="-84" charset="-128"/>
              </a:defRPr>
            </a:lvl4pPr>
            <a:lvl5pPr marL="2057400" indent="-228600" eaLnBrk="0" hangingPunct="0">
              <a:defRPr sz="2400">
                <a:solidFill>
                  <a:schemeClr val="tx1"/>
                </a:solidFill>
                <a:latin typeface="Candara" panose="020E0502030303020204" pitchFamily="34" charset="0"/>
                <a:ea typeface="ＭＳ Ｐゴシック" pitchFamily="-84" charset="-128"/>
              </a:defRPr>
            </a:lvl5pPr>
            <a:lvl6pPr marL="25146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6pPr>
            <a:lvl7pPr marL="29718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7pPr>
            <a:lvl8pPr marL="34290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8pPr>
            <a:lvl9pPr marL="3886200" indent="-228600" defTabSz="457200" eaLnBrk="0" fontAlgn="base" hangingPunct="0">
              <a:spcBef>
                <a:spcPct val="0"/>
              </a:spcBef>
              <a:spcAft>
                <a:spcPct val="0"/>
              </a:spcAft>
              <a:defRPr sz="2400">
                <a:solidFill>
                  <a:schemeClr val="tx1"/>
                </a:solidFill>
                <a:latin typeface="Candara" panose="020E0502030303020204" pitchFamily="34" charset="0"/>
                <a:ea typeface="ＭＳ Ｐゴシック" pitchFamily="-84" charset="-128"/>
              </a:defRPr>
            </a:lvl9pPr>
          </a:lstStyle>
          <a:p>
            <a:pPr eaLnBrk="1" hangingPunct="1"/>
            <a:r>
              <a:rPr lang="en-US" altLang="en-US" sz="1600" baseline="30000" dirty="0">
                <a:latin typeface="+mn-lt"/>
              </a:rPr>
              <a:t>1</a:t>
            </a:r>
            <a:r>
              <a:rPr lang="en-US" altLang="en-US" sz="1600" dirty="0">
                <a:latin typeface="+mn-lt"/>
              </a:rPr>
              <a:t>	U.S. Copyright Office, “Fair Use,” accessed 20 January 2011 from copyright.gov.</a:t>
            </a:r>
          </a:p>
        </p:txBody>
      </p:sp>
      <p:sp>
        <p:nvSpPr>
          <p:cNvPr id="6" name="Content Placeholder 2"/>
          <p:cNvSpPr>
            <a:spLocks noGrp="1"/>
          </p:cNvSpPr>
          <p:nvPr>
            <p:ph sz="quarter" idx="11"/>
          </p:nvPr>
        </p:nvSpPr>
        <p:spPr>
          <a:xfrm>
            <a:off x="0" y="1115765"/>
            <a:ext cx="10918209" cy="4414008"/>
          </a:xfrm>
        </p:spPr>
        <p:txBody>
          <a:bodyPr>
            <a:normAutofit/>
          </a:bodyPr>
          <a:lstStyle/>
          <a:p>
            <a:pPr marL="457200" indent="0">
              <a:lnSpc>
                <a:spcPct val="150000"/>
              </a:lnSpc>
              <a:spcAft>
                <a:spcPts val="2000"/>
              </a:spcAft>
              <a:buNone/>
            </a:pPr>
            <a:r>
              <a:rPr lang="en-US" dirty="0"/>
              <a:t>Court defense, not a right, so no strict definition:</a:t>
            </a:r>
          </a:p>
          <a:p>
            <a:pPr marL="1185863" indent="0">
              <a:lnSpc>
                <a:spcPct val="100000"/>
              </a:lnSpc>
              <a:buNone/>
            </a:pPr>
            <a:r>
              <a:rPr lang="en-US" dirty="0"/>
              <a:t>“There is no specific number of words, lines, or notes that may safely be taken without permission. Acknowledging the source of the copyrighted material does not substitute for obtaining permission”</a:t>
            </a:r>
            <a:r>
              <a:rPr lang="en-US" baseline="30000" dirty="0"/>
              <a:t>1</a:t>
            </a:r>
          </a:p>
        </p:txBody>
      </p:sp>
    </p:spTree>
    <p:extLst>
      <p:ext uri="{BB962C8B-B14F-4D97-AF65-F5344CB8AC3E}">
        <p14:creationId xmlns:p14="http://schemas.microsoft.com/office/powerpoint/2010/main" val="154828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Conditions for Fair Use Defense</a:t>
            </a:r>
          </a:p>
        </p:txBody>
      </p:sp>
      <p:sp>
        <p:nvSpPr>
          <p:cNvPr id="3" name="Content Placeholder 2"/>
          <p:cNvSpPr>
            <a:spLocks noGrp="1"/>
          </p:cNvSpPr>
          <p:nvPr>
            <p:ph sz="quarter" idx="11"/>
          </p:nvPr>
        </p:nvSpPr>
        <p:spPr/>
        <p:txBody>
          <a:bodyPr/>
          <a:lstStyle/>
          <a:p>
            <a:pPr marL="1200150" indent="-742950">
              <a:lnSpc>
                <a:spcPct val="150000"/>
              </a:lnSpc>
              <a:buFont typeface="+mj-lt"/>
              <a:buAutoNum type="arabicParenR"/>
            </a:pPr>
            <a:r>
              <a:rPr lang="en-US" dirty="0"/>
              <a:t>In the context of commentary, scholarly report, review, or parody</a:t>
            </a:r>
          </a:p>
          <a:p>
            <a:pPr marL="1200150" indent="-742950">
              <a:lnSpc>
                <a:spcPct val="150000"/>
              </a:lnSpc>
              <a:buFont typeface="+mj-lt"/>
              <a:buAutoNum type="arabicParenR"/>
            </a:pPr>
            <a:r>
              <a:rPr lang="en-US" dirty="0"/>
              <a:t>Only a small portion of entire text or picture</a:t>
            </a:r>
          </a:p>
          <a:p>
            <a:pPr marL="1200150" indent="-742950">
              <a:lnSpc>
                <a:spcPct val="150000"/>
              </a:lnSpc>
              <a:buFont typeface="+mj-lt"/>
              <a:buAutoNum type="arabicParenR"/>
            </a:pPr>
            <a:r>
              <a:rPr lang="en-US" dirty="0"/>
              <a:t>Cannot harm the market for the work</a:t>
            </a:r>
          </a:p>
          <a:p>
            <a:pPr marL="1200150" indent="-742950">
              <a:lnSpc>
                <a:spcPct val="150000"/>
              </a:lnSpc>
              <a:buFont typeface="+mj-lt"/>
              <a:buAutoNum type="arabicParenR"/>
            </a:pPr>
            <a:r>
              <a:rPr lang="en-US" dirty="0"/>
              <a:t>Must indicate source</a:t>
            </a:r>
          </a:p>
        </p:txBody>
      </p:sp>
    </p:spTree>
    <p:extLst>
      <p:ext uri="{BB962C8B-B14F-4D97-AF65-F5344CB8AC3E}">
        <p14:creationId xmlns:p14="http://schemas.microsoft.com/office/powerpoint/2010/main" val="3708415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Fair Use and Citing Sources</a:t>
            </a:r>
          </a:p>
        </p:txBody>
      </p:sp>
      <p:sp>
        <p:nvSpPr>
          <p:cNvPr id="3" name="Content Placeholder 2"/>
          <p:cNvSpPr>
            <a:spLocks noGrp="1"/>
          </p:cNvSpPr>
          <p:nvPr>
            <p:ph sz="quarter" idx="11"/>
          </p:nvPr>
        </p:nvSpPr>
        <p:spPr/>
        <p:txBody>
          <a:bodyPr/>
          <a:lstStyle/>
          <a:p>
            <a:pPr>
              <a:lnSpc>
                <a:spcPct val="150000"/>
              </a:lnSpc>
            </a:pPr>
            <a:r>
              <a:rPr lang="en-US" dirty="0">
                <a:solidFill>
                  <a:schemeClr val="bg1">
                    <a:lumMod val="50000"/>
                  </a:schemeClr>
                </a:solidFill>
              </a:rPr>
              <a:t>What is fair use?</a:t>
            </a:r>
          </a:p>
          <a:p>
            <a:pPr>
              <a:lnSpc>
                <a:spcPct val="150000"/>
              </a:lnSpc>
            </a:pPr>
            <a:r>
              <a:rPr lang="en-US" dirty="0"/>
              <a:t>Citation style that respects fair use</a:t>
            </a:r>
          </a:p>
          <a:p>
            <a:pPr>
              <a:lnSpc>
                <a:spcPct val="150000"/>
              </a:lnSpc>
            </a:pPr>
            <a:r>
              <a:rPr lang="en-US" dirty="0">
                <a:solidFill>
                  <a:schemeClr val="bg1">
                    <a:lumMod val="50000"/>
                  </a:schemeClr>
                </a:solidFill>
              </a:rPr>
              <a:t>Resources for more information</a:t>
            </a:r>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94105" y="3584274"/>
            <a:ext cx="2423786" cy="24237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89157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Issues Related to EG 1003</a:t>
            </a:r>
          </a:p>
        </p:txBody>
      </p:sp>
      <p:sp>
        <p:nvSpPr>
          <p:cNvPr id="3" name="Content Placeholder 2"/>
          <p:cNvSpPr>
            <a:spLocks noGrp="1"/>
          </p:cNvSpPr>
          <p:nvPr>
            <p:ph sz="quarter" idx="11"/>
          </p:nvPr>
        </p:nvSpPr>
        <p:spPr/>
        <p:txBody>
          <a:bodyPr>
            <a:normAutofit fontScale="85000" lnSpcReduction="10000"/>
          </a:bodyPr>
          <a:lstStyle/>
          <a:p>
            <a:pPr>
              <a:lnSpc>
                <a:spcPct val="170000"/>
              </a:lnSpc>
            </a:pPr>
            <a:r>
              <a:rPr lang="en-US" dirty="0"/>
              <a:t>Indicate when you use an idea outside your own experience with quotation marks and citation</a:t>
            </a:r>
          </a:p>
          <a:p>
            <a:pPr>
              <a:lnSpc>
                <a:spcPct val="170000"/>
              </a:lnSpc>
            </a:pPr>
            <a:r>
              <a:rPr lang="en-US" dirty="0"/>
              <a:t>Take only brief passages and cite the source so reader can verify original</a:t>
            </a:r>
          </a:p>
          <a:p>
            <a:pPr>
              <a:lnSpc>
                <a:spcPct val="170000"/>
              </a:lnSpc>
            </a:pPr>
            <a:r>
              <a:rPr lang="en-US" dirty="0"/>
              <a:t>Use only a portion of pictures in context of commentary or review</a:t>
            </a:r>
          </a:p>
          <a:p>
            <a:pPr>
              <a:lnSpc>
                <a:spcPct val="170000"/>
              </a:lnSpc>
            </a:pPr>
            <a:r>
              <a:rPr lang="en-US" dirty="0"/>
              <a:t>Exploit free clipart or create your own</a:t>
            </a:r>
          </a:p>
        </p:txBody>
      </p:sp>
    </p:spTree>
    <p:extLst>
      <p:ext uri="{BB962C8B-B14F-4D97-AF65-F5344CB8AC3E}">
        <p14:creationId xmlns:p14="http://schemas.microsoft.com/office/powerpoint/2010/main" val="351876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a:t>Author-Date Citation System</a:t>
            </a:r>
          </a:p>
        </p:txBody>
      </p:sp>
      <p:sp>
        <p:nvSpPr>
          <p:cNvPr id="3" name="Content Placeholder 2"/>
          <p:cNvSpPr>
            <a:spLocks noGrp="1"/>
          </p:cNvSpPr>
          <p:nvPr>
            <p:ph sz="quarter" idx="11"/>
          </p:nvPr>
        </p:nvSpPr>
        <p:spPr/>
        <p:txBody>
          <a:bodyPr>
            <a:normAutofit fontScale="62500" lnSpcReduction="20000"/>
          </a:bodyPr>
          <a:lstStyle/>
          <a:p>
            <a:pPr>
              <a:lnSpc>
                <a:spcPct val="160000"/>
              </a:lnSpc>
            </a:pPr>
            <a:r>
              <a:rPr lang="en-US" dirty="0"/>
              <a:t>Basis of many systems, including IEEE and APA</a:t>
            </a:r>
          </a:p>
          <a:p>
            <a:pPr>
              <a:lnSpc>
                <a:spcPct val="160000"/>
              </a:lnSpc>
            </a:pPr>
            <a:r>
              <a:rPr lang="en-US" dirty="0"/>
              <a:t>Simple to implement:</a:t>
            </a:r>
          </a:p>
          <a:p>
            <a:pPr lvl="1">
              <a:lnSpc>
                <a:spcPct val="160000"/>
              </a:lnSpc>
            </a:pPr>
            <a:r>
              <a:rPr lang="en-US" dirty="0"/>
              <a:t>Author’s last name and year in text</a:t>
            </a:r>
          </a:p>
          <a:p>
            <a:pPr lvl="1">
              <a:lnSpc>
                <a:spcPct val="160000"/>
              </a:lnSpc>
            </a:pPr>
            <a:r>
              <a:rPr lang="en-US" dirty="0"/>
              <a:t>Full bibliographic information at the end</a:t>
            </a:r>
          </a:p>
          <a:p>
            <a:pPr>
              <a:lnSpc>
                <a:spcPct val="160000"/>
              </a:lnSpc>
            </a:pPr>
            <a:r>
              <a:rPr lang="en-US" dirty="0"/>
              <a:t>Use for all outside sources:</a:t>
            </a:r>
          </a:p>
          <a:p>
            <a:pPr lvl="1">
              <a:lnSpc>
                <a:spcPct val="160000"/>
              </a:lnSpc>
            </a:pPr>
            <a:r>
              <a:rPr lang="en-US" dirty="0"/>
              <a:t>EG 1003 Lab Manual</a:t>
            </a:r>
          </a:p>
          <a:p>
            <a:pPr lvl="1">
              <a:lnSpc>
                <a:spcPct val="160000"/>
              </a:lnSpc>
            </a:pPr>
            <a:r>
              <a:rPr lang="en-US" dirty="0"/>
              <a:t>Web pages</a:t>
            </a:r>
          </a:p>
          <a:p>
            <a:pPr lvl="1">
              <a:lnSpc>
                <a:spcPct val="160000"/>
              </a:lnSpc>
            </a:pPr>
            <a:r>
              <a:rPr lang="en-US" dirty="0"/>
              <a:t>News reports</a:t>
            </a:r>
          </a:p>
          <a:p>
            <a:pPr lvl="1">
              <a:lnSpc>
                <a:spcPct val="160000"/>
              </a:lnSpc>
            </a:pPr>
            <a:r>
              <a:rPr lang="en-US" dirty="0"/>
              <a:t>Dictionaries</a:t>
            </a:r>
          </a:p>
          <a:p>
            <a:pPr lvl="1">
              <a:lnSpc>
                <a:spcPct val="160000"/>
              </a:lnSpc>
            </a:pPr>
            <a:r>
              <a:rPr lang="en-US" dirty="0"/>
              <a:t>Textbooks</a:t>
            </a:r>
          </a:p>
        </p:txBody>
      </p:sp>
    </p:spTree>
    <p:extLst>
      <p:ext uri="{BB962C8B-B14F-4D97-AF65-F5344CB8AC3E}">
        <p14:creationId xmlns:p14="http://schemas.microsoft.com/office/powerpoint/2010/main" val="1574493412"/>
      </p:ext>
    </p:extLst>
  </p:cSld>
  <p:clrMapOvr>
    <a:masterClrMapping/>
  </p:clrMapOvr>
</p:sld>
</file>

<file path=ppt/theme/theme1.xml><?xml version="1.0" encoding="utf-8"?>
<a:theme xmlns:a="http://schemas.openxmlformats.org/drawingml/2006/main" name="EG templat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ppt" id="{E8BD0D52-E5DA-4702-BCDB-1B619DC0289C}" vid="{20C0CA4F-22CB-4C99-A5C0-9CF425B76757}"/>
    </a:ext>
  </a:extLst>
</a:theme>
</file>

<file path=docProps/app.xml><?xml version="1.0" encoding="utf-8"?>
<Properties xmlns="http://schemas.openxmlformats.org/officeDocument/2006/extended-properties" xmlns:vt="http://schemas.openxmlformats.org/officeDocument/2006/docPropsVTypes">
  <Template>Master ppt</Template>
  <TotalTime>178</TotalTime>
  <Words>918</Words>
  <Application>Microsoft Office PowerPoint</Application>
  <PresentationFormat>Widescreen</PresentationFormat>
  <Paragraphs>119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Candara</vt:lpstr>
      <vt:lpstr>Symbol</vt:lpstr>
      <vt:lpstr>EG template</vt:lpstr>
      <vt:lpstr>Fair Use and Citing 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General Engineering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 Fishinevich</dc:creator>
  <cp:lastModifiedBy>Amanda Zhou</cp:lastModifiedBy>
  <cp:revision>122</cp:revision>
  <dcterms:created xsi:type="dcterms:W3CDTF">2016-01-08T20:46:43Z</dcterms:created>
  <dcterms:modified xsi:type="dcterms:W3CDTF">2019-09-23T21:23:28Z</dcterms:modified>
</cp:coreProperties>
</file>