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9" r:id="rId4"/>
    <p:sldId id="280" r:id="rId5"/>
    <p:sldId id="261" r:id="rId6"/>
    <p:sldId id="282" r:id="rId7"/>
    <p:sldId id="267" r:id="rId8"/>
    <p:sldId id="269" r:id="rId9"/>
    <p:sldId id="283" r:id="rId10"/>
    <p:sldId id="284" r:id="rId11"/>
    <p:sldId id="270" r:id="rId12"/>
    <p:sldId id="271" r:id="rId13"/>
    <p:sldId id="264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otham Medium" pitchFamily="50" charset="0"/>
      <p:regular r:id="rId20"/>
      <p:italic r:id="rId21"/>
    </p:embeddedFont>
    <p:embeddedFont>
      <p:font typeface="Proxima Nova Rg" panose="02000506030000020004" pitchFamily="2" charset="0"/>
      <p:regular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418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6560F-895F-CE40-ACCB-98736B383D80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CE979C59-C26A-4F43-8241-F1CFA032BE0A}">
      <dgm:prSet phldrT="[Text]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2990A86-4093-3548-BCB7-BA9151E70D7C}" type="parTrans" cxnId="{B98B2B6E-EDA7-BF49-B904-12255AA385AE}">
      <dgm:prSet/>
      <dgm:spPr/>
      <dgm:t>
        <a:bodyPr/>
        <a:lstStyle/>
        <a:p>
          <a:endParaRPr lang="en-US"/>
        </a:p>
      </dgm:t>
    </dgm:pt>
    <dgm:pt modelId="{B3D85617-CC02-774F-A896-86EAF9CDAB28}" type="sibTrans" cxnId="{B98B2B6E-EDA7-BF49-B904-12255AA385AE}">
      <dgm:prSet/>
      <dgm:spPr/>
      <dgm:t>
        <a:bodyPr/>
        <a:lstStyle/>
        <a:p>
          <a:endParaRPr lang="en-US"/>
        </a:p>
      </dgm:t>
    </dgm:pt>
    <dgm:pt modelId="{C45FFE65-B53D-0441-837D-9F0AB8754E82}">
      <dgm:prSet phldrT="[Text]"/>
      <dgm:spPr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C8E2676-48E8-9B4A-A209-D3DFB6C6F1D2}" type="parTrans" cxnId="{31FB721E-2C87-E24C-9F80-62983BFF1E95}">
      <dgm:prSet/>
      <dgm:spPr/>
      <dgm:t>
        <a:bodyPr/>
        <a:lstStyle/>
        <a:p>
          <a:endParaRPr lang="en-US"/>
        </a:p>
      </dgm:t>
    </dgm:pt>
    <dgm:pt modelId="{64A020B2-806B-FF49-8B58-C9ADEE85D3EF}" type="sibTrans" cxnId="{31FB721E-2C87-E24C-9F80-62983BFF1E95}">
      <dgm:prSet/>
      <dgm:spPr/>
      <dgm:t>
        <a:bodyPr/>
        <a:lstStyle/>
        <a:p>
          <a:endParaRPr lang="en-US"/>
        </a:p>
      </dgm:t>
    </dgm:pt>
    <dgm:pt modelId="{D35A6031-A5EA-B048-BA90-CB4FFAFFE375}">
      <dgm:prSet phldrT="[Text]"/>
      <dgm:spPr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776A521-3D6E-ED45-A3A1-66100F8D1356}" type="parTrans" cxnId="{1B507AC5-B7FB-A74A-987A-3D39DF94021F}">
      <dgm:prSet/>
      <dgm:spPr/>
      <dgm:t>
        <a:bodyPr/>
        <a:lstStyle/>
        <a:p>
          <a:endParaRPr lang="en-US"/>
        </a:p>
      </dgm:t>
    </dgm:pt>
    <dgm:pt modelId="{DB714EA9-C54B-6243-AC1E-5FE9B766CC94}" type="sibTrans" cxnId="{1B507AC5-B7FB-A74A-987A-3D39DF94021F}">
      <dgm:prSet/>
      <dgm:spPr/>
      <dgm:t>
        <a:bodyPr/>
        <a:lstStyle/>
        <a:p>
          <a:endParaRPr lang="en-US"/>
        </a:p>
      </dgm:t>
    </dgm:pt>
    <dgm:pt modelId="{3499533D-16BD-E24E-A4F9-301627038196}" type="pres">
      <dgm:prSet presAssocID="{E8D6560F-895F-CE40-ACCB-98736B383D8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D7B9F11-A90E-DC49-AB24-C9D67AE57406}" type="pres">
      <dgm:prSet presAssocID="{CE979C59-C26A-4F43-8241-F1CFA032BE0A}" presName="gear1" presStyleLbl="node1" presStyleIdx="0" presStyleCnt="3" custLinFactNeighborX="2543" custLinFactNeighborY="6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4F6F2-34BE-9F4D-895E-BCFC2AC29A03}" type="pres">
      <dgm:prSet presAssocID="{CE979C59-C26A-4F43-8241-F1CFA032BE0A}" presName="gear1srcNode" presStyleLbl="node1" presStyleIdx="0" presStyleCnt="3"/>
      <dgm:spPr/>
      <dgm:t>
        <a:bodyPr/>
        <a:lstStyle/>
        <a:p>
          <a:endParaRPr lang="en-US"/>
        </a:p>
      </dgm:t>
    </dgm:pt>
    <dgm:pt modelId="{F637F0FD-AFB6-E04E-B6BA-D86B6F1A7146}" type="pres">
      <dgm:prSet presAssocID="{CE979C59-C26A-4F43-8241-F1CFA032BE0A}" presName="gear1dstNode" presStyleLbl="node1" presStyleIdx="0" presStyleCnt="3"/>
      <dgm:spPr/>
      <dgm:t>
        <a:bodyPr/>
        <a:lstStyle/>
        <a:p>
          <a:endParaRPr lang="en-US"/>
        </a:p>
      </dgm:t>
    </dgm:pt>
    <dgm:pt modelId="{4674B485-623E-7B48-9478-2247C22F781B}" type="pres">
      <dgm:prSet presAssocID="{C45FFE65-B53D-0441-837D-9F0AB8754E8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725D0-88BD-2C4C-9C5C-3A8F029F6DB7}" type="pres">
      <dgm:prSet presAssocID="{C45FFE65-B53D-0441-837D-9F0AB8754E82}" presName="gear2srcNode" presStyleLbl="node1" presStyleIdx="1" presStyleCnt="3"/>
      <dgm:spPr/>
      <dgm:t>
        <a:bodyPr/>
        <a:lstStyle/>
        <a:p>
          <a:endParaRPr lang="en-US"/>
        </a:p>
      </dgm:t>
    </dgm:pt>
    <dgm:pt modelId="{4F507C16-C74B-E945-B875-5AB548B7CD09}" type="pres">
      <dgm:prSet presAssocID="{C45FFE65-B53D-0441-837D-9F0AB8754E82}" presName="gear2dstNode" presStyleLbl="node1" presStyleIdx="1" presStyleCnt="3"/>
      <dgm:spPr/>
      <dgm:t>
        <a:bodyPr/>
        <a:lstStyle/>
        <a:p>
          <a:endParaRPr lang="en-US"/>
        </a:p>
      </dgm:t>
    </dgm:pt>
    <dgm:pt modelId="{F5A54233-19F8-334C-8A9A-4FD45C4DA4F6}" type="pres">
      <dgm:prSet presAssocID="{D35A6031-A5EA-B048-BA90-CB4FFAFFE375}" presName="gear3" presStyleLbl="node1" presStyleIdx="2" presStyleCnt="3"/>
      <dgm:spPr/>
      <dgm:t>
        <a:bodyPr/>
        <a:lstStyle/>
        <a:p>
          <a:endParaRPr lang="en-US"/>
        </a:p>
      </dgm:t>
    </dgm:pt>
    <dgm:pt modelId="{67BC5D8A-6786-6344-805D-67F799766DC0}" type="pres">
      <dgm:prSet presAssocID="{D35A6031-A5EA-B048-BA90-CB4FFAFFE37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27B90-5DC4-F64D-9B2C-F600000186A2}" type="pres">
      <dgm:prSet presAssocID="{D35A6031-A5EA-B048-BA90-CB4FFAFFE375}" presName="gear3srcNode" presStyleLbl="node1" presStyleIdx="2" presStyleCnt="3"/>
      <dgm:spPr/>
      <dgm:t>
        <a:bodyPr/>
        <a:lstStyle/>
        <a:p>
          <a:endParaRPr lang="en-US"/>
        </a:p>
      </dgm:t>
    </dgm:pt>
    <dgm:pt modelId="{4700E45A-94EA-BE4C-A202-A01816B83A6E}" type="pres">
      <dgm:prSet presAssocID="{D35A6031-A5EA-B048-BA90-CB4FFAFFE375}" presName="gear3dstNode" presStyleLbl="node1" presStyleIdx="2" presStyleCnt="3"/>
      <dgm:spPr/>
      <dgm:t>
        <a:bodyPr/>
        <a:lstStyle/>
        <a:p>
          <a:endParaRPr lang="en-US"/>
        </a:p>
      </dgm:t>
    </dgm:pt>
    <dgm:pt modelId="{04F1D3CB-97CC-BC41-B85C-09FE9CA2DFEA}" type="pres">
      <dgm:prSet presAssocID="{B3D85617-CC02-774F-A896-86EAF9CDAB2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DC8A9061-2B70-F146-9091-FA1B657B9D1E}" type="pres">
      <dgm:prSet presAssocID="{64A020B2-806B-FF49-8B58-C9ADEE85D3EF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5B4F8219-D73A-FF47-B30B-EA680D61FC3C}" type="pres">
      <dgm:prSet presAssocID="{DB714EA9-C54B-6243-AC1E-5FE9B766CC94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9C4B368-AFC9-7E4E-BB92-69B78AB1BC45}" type="presOf" srcId="{DB714EA9-C54B-6243-AC1E-5FE9B766CC94}" destId="{5B4F8219-D73A-FF47-B30B-EA680D61FC3C}" srcOrd="0" destOrd="0" presId="urn:microsoft.com/office/officeart/2005/8/layout/gear1"/>
    <dgm:cxn modelId="{B98B2B6E-EDA7-BF49-B904-12255AA385AE}" srcId="{E8D6560F-895F-CE40-ACCB-98736B383D80}" destId="{CE979C59-C26A-4F43-8241-F1CFA032BE0A}" srcOrd="0" destOrd="0" parTransId="{B2990A86-4093-3548-BCB7-BA9151E70D7C}" sibTransId="{B3D85617-CC02-774F-A896-86EAF9CDAB28}"/>
    <dgm:cxn modelId="{58FC0F79-2C8D-7642-B50A-7B54346C0FB0}" type="presOf" srcId="{CE979C59-C26A-4F43-8241-F1CFA032BE0A}" destId="{F637F0FD-AFB6-E04E-B6BA-D86B6F1A7146}" srcOrd="2" destOrd="0" presId="urn:microsoft.com/office/officeart/2005/8/layout/gear1"/>
    <dgm:cxn modelId="{FF569395-DB0B-9640-B2AA-C834BA5402A5}" type="presOf" srcId="{C45FFE65-B53D-0441-837D-9F0AB8754E82}" destId="{4F507C16-C74B-E945-B875-5AB548B7CD09}" srcOrd="2" destOrd="0" presId="urn:microsoft.com/office/officeart/2005/8/layout/gear1"/>
    <dgm:cxn modelId="{C8301CE6-0390-4F4E-883C-21A9B98BFCA7}" type="presOf" srcId="{D35A6031-A5EA-B048-BA90-CB4FFAFFE375}" destId="{67BC5D8A-6786-6344-805D-67F799766DC0}" srcOrd="1" destOrd="0" presId="urn:microsoft.com/office/officeart/2005/8/layout/gear1"/>
    <dgm:cxn modelId="{1B507AC5-B7FB-A74A-987A-3D39DF94021F}" srcId="{E8D6560F-895F-CE40-ACCB-98736B383D80}" destId="{D35A6031-A5EA-B048-BA90-CB4FFAFFE375}" srcOrd="2" destOrd="0" parTransId="{5776A521-3D6E-ED45-A3A1-66100F8D1356}" sibTransId="{DB714EA9-C54B-6243-AC1E-5FE9B766CC94}"/>
    <dgm:cxn modelId="{E4EAC2D8-4263-3B43-8A30-75F5B3558695}" type="presOf" srcId="{64A020B2-806B-FF49-8B58-C9ADEE85D3EF}" destId="{DC8A9061-2B70-F146-9091-FA1B657B9D1E}" srcOrd="0" destOrd="0" presId="urn:microsoft.com/office/officeart/2005/8/layout/gear1"/>
    <dgm:cxn modelId="{8CF8EA37-1D17-E74D-B098-0975B0D4CB6D}" type="presOf" srcId="{D35A6031-A5EA-B048-BA90-CB4FFAFFE375}" destId="{DDC27B90-5DC4-F64D-9B2C-F600000186A2}" srcOrd="2" destOrd="0" presId="urn:microsoft.com/office/officeart/2005/8/layout/gear1"/>
    <dgm:cxn modelId="{C621112C-BDAC-504F-AEE7-1D3FC34E74D9}" type="presOf" srcId="{B3D85617-CC02-774F-A896-86EAF9CDAB28}" destId="{04F1D3CB-97CC-BC41-B85C-09FE9CA2DFEA}" srcOrd="0" destOrd="0" presId="urn:microsoft.com/office/officeart/2005/8/layout/gear1"/>
    <dgm:cxn modelId="{2B7BBEFD-AED2-2344-A69B-D73EAF7C3E1F}" type="presOf" srcId="{C45FFE65-B53D-0441-837D-9F0AB8754E82}" destId="{078725D0-88BD-2C4C-9C5C-3A8F029F6DB7}" srcOrd="1" destOrd="0" presId="urn:microsoft.com/office/officeart/2005/8/layout/gear1"/>
    <dgm:cxn modelId="{CC8ED9BD-4789-8444-B909-C1DB9B930D83}" type="presOf" srcId="{CE979C59-C26A-4F43-8241-F1CFA032BE0A}" destId="{AD7B9F11-A90E-DC49-AB24-C9D67AE57406}" srcOrd="0" destOrd="0" presId="urn:microsoft.com/office/officeart/2005/8/layout/gear1"/>
    <dgm:cxn modelId="{EDC7FF59-E6CF-154F-9DF7-4BA812147D2A}" type="presOf" srcId="{C45FFE65-B53D-0441-837D-9F0AB8754E82}" destId="{4674B485-623E-7B48-9478-2247C22F781B}" srcOrd="0" destOrd="0" presId="urn:microsoft.com/office/officeart/2005/8/layout/gear1"/>
    <dgm:cxn modelId="{87E592B6-4958-E74E-B6B1-153B2B89F254}" type="presOf" srcId="{E8D6560F-895F-CE40-ACCB-98736B383D80}" destId="{3499533D-16BD-E24E-A4F9-301627038196}" srcOrd="0" destOrd="0" presId="urn:microsoft.com/office/officeart/2005/8/layout/gear1"/>
    <dgm:cxn modelId="{31FB721E-2C87-E24C-9F80-62983BFF1E95}" srcId="{E8D6560F-895F-CE40-ACCB-98736B383D80}" destId="{C45FFE65-B53D-0441-837D-9F0AB8754E82}" srcOrd="1" destOrd="0" parTransId="{2C8E2676-48E8-9B4A-A209-D3DFB6C6F1D2}" sibTransId="{64A020B2-806B-FF49-8B58-C9ADEE85D3EF}"/>
    <dgm:cxn modelId="{33261F07-6384-C54F-9342-F2D120779382}" type="presOf" srcId="{D35A6031-A5EA-B048-BA90-CB4FFAFFE375}" destId="{F5A54233-19F8-334C-8A9A-4FD45C4DA4F6}" srcOrd="0" destOrd="0" presId="urn:microsoft.com/office/officeart/2005/8/layout/gear1"/>
    <dgm:cxn modelId="{A44B0298-9373-A445-BF63-BE49562570AD}" type="presOf" srcId="{D35A6031-A5EA-B048-BA90-CB4FFAFFE375}" destId="{4700E45A-94EA-BE4C-A202-A01816B83A6E}" srcOrd="3" destOrd="0" presId="urn:microsoft.com/office/officeart/2005/8/layout/gear1"/>
    <dgm:cxn modelId="{E0F7A25F-A41A-0A41-BEF4-CC57369F8F7B}" type="presOf" srcId="{CE979C59-C26A-4F43-8241-F1CFA032BE0A}" destId="{0054F6F2-34BE-9F4D-895E-BCFC2AC29A03}" srcOrd="1" destOrd="0" presId="urn:microsoft.com/office/officeart/2005/8/layout/gear1"/>
    <dgm:cxn modelId="{6D918BCB-4792-FC41-802B-7C691E176632}" type="presParOf" srcId="{3499533D-16BD-E24E-A4F9-301627038196}" destId="{AD7B9F11-A90E-DC49-AB24-C9D67AE57406}" srcOrd="0" destOrd="0" presId="urn:microsoft.com/office/officeart/2005/8/layout/gear1"/>
    <dgm:cxn modelId="{8FB0FC2D-14F8-014C-A9AE-957BBF4322DA}" type="presParOf" srcId="{3499533D-16BD-E24E-A4F9-301627038196}" destId="{0054F6F2-34BE-9F4D-895E-BCFC2AC29A03}" srcOrd="1" destOrd="0" presId="urn:microsoft.com/office/officeart/2005/8/layout/gear1"/>
    <dgm:cxn modelId="{0B04A163-236E-1E45-8672-45C88AC162A1}" type="presParOf" srcId="{3499533D-16BD-E24E-A4F9-301627038196}" destId="{F637F0FD-AFB6-E04E-B6BA-D86B6F1A7146}" srcOrd="2" destOrd="0" presId="urn:microsoft.com/office/officeart/2005/8/layout/gear1"/>
    <dgm:cxn modelId="{F647EB99-0F68-6047-9D00-BE2CB1E2A476}" type="presParOf" srcId="{3499533D-16BD-E24E-A4F9-301627038196}" destId="{4674B485-623E-7B48-9478-2247C22F781B}" srcOrd="3" destOrd="0" presId="urn:microsoft.com/office/officeart/2005/8/layout/gear1"/>
    <dgm:cxn modelId="{388CF9E7-AA55-4749-8A98-63E02DE68B9B}" type="presParOf" srcId="{3499533D-16BD-E24E-A4F9-301627038196}" destId="{078725D0-88BD-2C4C-9C5C-3A8F029F6DB7}" srcOrd="4" destOrd="0" presId="urn:microsoft.com/office/officeart/2005/8/layout/gear1"/>
    <dgm:cxn modelId="{4174F8D2-ECBB-CF4B-B398-BB1ABBD2E90A}" type="presParOf" srcId="{3499533D-16BD-E24E-A4F9-301627038196}" destId="{4F507C16-C74B-E945-B875-5AB548B7CD09}" srcOrd="5" destOrd="0" presId="urn:microsoft.com/office/officeart/2005/8/layout/gear1"/>
    <dgm:cxn modelId="{6AA28E96-F616-6E4A-8159-00900DB9A400}" type="presParOf" srcId="{3499533D-16BD-E24E-A4F9-301627038196}" destId="{F5A54233-19F8-334C-8A9A-4FD45C4DA4F6}" srcOrd="6" destOrd="0" presId="urn:microsoft.com/office/officeart/2005/8/layout/gear1"/>
    <dgm:cxn modelId="{6C1D9054-DB78-D147-89EB-8211590D7DF8}" type="presParOf" srcId="{3499533D-16BD-E24E-A4F9-301627038196}" destId="{67BC5D8A-6786-6344-805D-67F799766DC0}" srcOrd="7" destOrd="0" presId="urn:microsoft.com/office/officeart/2005/8/layout/gear1"/>
    <dgm:cxn modelId="{DF4298DC-D6F8-9C41-9E19-8897F1596B15}" type="presParOf" srcId="{3499533D-16BD-E24E-A4F9-301627038196}" destId="{DDC27B90-5DC4-F64D-9B2C-F600000186A2}" srcOrd="8" destOrd="0" presId="urn:microsoft.com/office/officeart/2005/8/layout/gear1"/>
    <dgm:cxn modelId="{9EC57E26-71FE-CC40-86FF-364DCB5527D1}" type="presParOf" srcId="{3499533D-16BD-E24E-A4F9-301627038196}" destId="{4700E45A-94EA-BE4C-A202-A01816B83A6E}" srcOrd="9" destOrd="0" presId="urn:microsoft.com/office/officeart/2005/8/layout/gear1"/>
    <dgm:cxn modelId="{A87E72A0-9340-D448-BECC-BB36CD1AD66B}" type="presParOf" srcId="{3499533D-16BD-E24E-A4F9-301627038196}" destId="{04F1D3CB-97CC-BC41-B85C-09FE9CA2DFEA}" srcOrd="10" destOrd="0" presId="urn:microsoft.com/office/officeart/2005/8/layout/gear1"/>
    <dgm:cxn modelId="{B7A7CA6E-6C30-714B-B189-C2269E82B978}" type="presParOf" srcId="{3499533D-16BD-E24E-A4F9-301627038196}" destId="{DC8A9061-2B70-F146-9091-FA1B657B9D1E}" srcOrd="11" destOrd="0" presId="urn:microsoft.com/office/officeart/2005/8/layout/gear1"/>
    <dgm:cxn modelId="{12C11069-BE92-AE4C-9962-BB296D17D073}" type="presParOf" srcId="{3499533D-16BD-E24E-A4F9-301627038196}" destId="{5B4F8219-D73A-FF47-B30B-EA680D61FC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B9F11-A90E-DC49-AB24-C9D67AE57406}">
      <dsp:nvSpPr>
        <dsp:cNvPr id="0" name=""/>
        <dsp:cNvSpPr/>
      </dsp:nvSpPr>
      <dsp:spPr>
        <a:xfrm>
          <a:off x="3394552" y="2221367"/>
          <a:ext cx="2715005" cy="2715005"/>
        </a:xfrm>
        <a:prstGeom prst="gear9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 </a:t>
          </a:r>
          <a:endParaRPr lang="en-US" sz="5900" kern="1200" dirty="0"/>
        </a:p>
      </dsp:txBody>
      <dsp:txXfrm>
        <a:off x="3940389" y="2857344"/>
        <a:ext cx="1623331" cy="1395569"/>
      </dsp:txXfrm>
    </dsp:sp>
    <dsp:sp modelId="{4674B485-623E-7B48-9478-2247C22F781B}">
      <dsp:nvSpPr>
        <dsp:cNvPr id="0" name=""/>
        <dsp:cNvSpPr/>
      </dsp:nvSpPr>
      <dsp:spPr>
        <a:xfrm>
          <a:off x="1745870" y="1579639"/>
          <a:ext cx="1974549" cy="1974549"/>
        </a:xfrm>
        <a:prstGeom prst="gear6">
          <a:avLst/>
        </a:prstGeom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 </a:t>
          </a:r>
          <a:endParaRPr lang="en-US" sz="5900" kern="1200" dirty="0"/>
        </a:p>
      </dsp:txBody>
      <dsp:txXfrm>
        <a:off x="2242969" y="2079742"/>
        <a:ext cx="980351" cy="974343"/>
      </dsp:txXfrm>
    </dsp:sp>
    <dsp:sp modelId="{F5A54233-19F8-334C-8A9A-4FD45C4DA4F6}">
      <dsp:nvSpPr>
        <dsp:cNvPr id="0" name=""/>
        <dsp:cNvSpPr/>
      </dsp:nvSpPr>
      <dsp:spPr>
        <a:xfrm rot="20700000">
          <a:off x="2851819" y="217401"/>
          <a:ext cx="1934655" cy="1934655"/>
        </a:xfrm>
        <a:prstGeom prst="gear6">
          <a:avLst/>
        </a:prstGeom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 </a:t>
          </a:r>
          <a:endParaRPr lang="en-US" sz="5900" kern="1200" dirty="0"/>
        </a:p>
      </dsp:txBody>
      <dsp:txXfrm rot="-20700000">
        <a:off x="3276146" y="641728"/>
        <a:ext cx="1086002" cy="1086002"/>
      </dsp:txXfrm>
    </dsp:sp>
    <dsp:sp modelId="{04F1D3CB-97CC-BC41-B85C-09FE9CA2DFEA}">
      <dsp:nvSpPr>
        <dsp:cNvPr id="0" name=""/>
        <dsp:cNvSpPr/>
      </dsp:nvSpPr>
      <dsp:spPr>
        <a:xfrm>
          <a:off x="3124975" y="1806981"/>
          <a:ext cx="3475206" cy="3475206"/>
        </a:xfrm>
        <a:prstGeom prst="circularArrow">
          <a:avLst>
            <a:gd name="adj1" fmla="val 4687"/>
            <a:gd name="adj2" fmla="val 299029"/>
            <a:gd name="adj3" fmla="val 2531428"/>
            <a:gd name="adj4" fmla="val 1582878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A9061-2B70-F146-9091-FA1B657B9D1E}">
      <dsp:nvSpPr>
        <dsp:cNvPr id="0" name=""/>
        <dsp:cNvSpPr/>
      </dsp:nvSpPr>
      <dsp:spPr>
        <a:xfrm>
          <a:off x="1396181" y="1139561"/>
          <a:ext cx="2524954" cy="25249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F8219-D73A-FF47-B30B-EA680D61FC3C}">
      <dsp:nvSpPr>
        <dsp:cNvPr id="0" name=""/>
        <dsp:cNvSpPr/>
      </dsp:nvSpPr>
      <dsp:spPr>
        <a:xfrm>
          <a:off x="2404313" y="-209544"/>
          <a:ext cx="2722409" cy="27224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5.png"/><Relationship Id="rId4" Type="http://schemas.openxmlformats.org/officeDocument/2006/relationships/hyperlink" Target="https://manual.eg.poly.edu/index.php/Absence_and_Lateness_Polici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EG1003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Gotham Medium" pitchFamily="50" charset="0"/>
              </a:rPr>
              <a:t>EG1003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0558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ABSENCE &amp; TARDY POLICIES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6CA9691-0503-C146-B3CB-C1192E0D4FE3}"/>
              </a:ext>
            </a:extLst>
          </p:cNvPr>
          <p:cNvSpPr txBox="1"/>
          <p:nvPr/>
        </p:nvSpPr>
        <p:spPr>
          <a:xfrm>
            <a:off x="11719773" y="7410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10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2548C32-7616-3A43-9F2A-2A2BE3FE1CA6}"/>
              </a:ext>
            </a:extLst>
          </p:cNvPr>
          <p:cNvSpPr/>
          <p:nvPr/>
        </p:nvSpPr>
        <p:spPr>
          <a:xfrm>
            <a:off x="564107" y="2341387"/>
            <a:ext cx="73062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Notify </a:t>
            </a:r>
            <a:r>
              <a:rPr lang="en-US" sz="3200" b="1" dirty="0" smtClean="0">
                <a:latin typeface="Proxima Nova Rg" panose="02000506030000020004" pitchFamily="2" charset="0"/>
              </a:rPr>
              <a:t>Professor </a:t>
            </a:r>
            <a:r>
              <a:rPr lang="en-US" sz="3200" dirty="0" smtClean="0">
                <a:latin typeface="Proxima Nova Rg" panose="02000506030000020004" pitchFamily="2" charset="0"/>
              </a:rPr>
              <a:t>and </a:t>
            </a:r>
            <a:r>
              <a:rPr lang="en-US" sz="3200" b="1" dirty="0">
                <a:latin typeface="Proxima Nova Rg" panose="02000506030000020004" pitchFamily="2" charset="0"/>
              </a:rPr>
              <a:t>Recitation TA</a:t>
            </a:r>
            <a:r>
              <a:rPr lang="en-US" sz="3200" dirty="0" smtClean="0">
                <a:latin typeface="Proxima Nova Rg" panose="02000506030000020004" pitchFamily="2" charset="0"/>
              </a:rPr>
              <a:t> in </a:t>
            </a:r>
            <a:r>
              <a:rPr lang="en-US" sz="3200" dirty="0">
                <a:latin typeface="Proxima Nova Rg" panose="02000506030000020004" pitchFamily="2" charset="0"/>
              </a:rPr>
              <a:t>advance of absence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Excused absences processed through NYU Tandon Student Affairs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D13FEE3-7589-3749-BC32-BF1884CD46AD}"/>
              </a:ext>
            </a:extLst>
          </p:cNvPr>
          <p:cNvSpPr/>
          <p:nvPr/>
        </p:nvSpPr>
        <p:spPr>
          <a:xfrm>
            <a:off x="1789471" y="5217281"/>
            <a:ext cx="86130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>
              <a:latin typeface="Proxima Nova Rg" panose="02000506030000020004" pitchFamily="2" charset="0"/>
            </a:endParaRPr>
          </a:p>
          <a:p>
            <a:pPr algn="ctr"/>
            <a:r>
              <a:rPr lang="en-US" sz="3200" b="1" dirty="0">
                <a:latin typeface="Proxima Nova Rg" panose="02000506030000020004" pitchFamily="2" charset="0"/>
              </a:rPr>
              <a:t>Full absence &amp; tardy policies on </a:t>
            </a:r>
            <a:r>
              <a:rPr lang="en-US" sz="3200" b="1" dirty="0">
                <a:latin typeface="Proxima Nova Rg" panose="02000506030000020004" pitchFamily="2" charset="0"/>
                <a:hlinkClick r:id="rId4"/>
              </a:rPr>
              <a:t>EG Manual</a:t>
            </a:r>
            <a:r>
              <a:rPr lang="en-US" sz="3200" b="1" dirty="0">
                <a:latin typeface="Proxima Nova Rg" panose="02000506030000020004" pitchFamily="2" charset="0"/>
              </a:rPr>
              <a:t> </a:t>
            </a:r>
          </a:p>
        </p:txBody>
      </p:sp>
      <p:pic>
        <p:nvPicPr>
          <p:cNvPr id="6" name="Graphic 5" descr="Alarm clock">
            <a:extLst>
              <a:ext uri="{FF2B5EF4-FFF2-40B4-BE49-F238E27FC236}">
                <a16:creationId xmlns:a16="http://schemas.microsoft.com/office/drawing/2014/main" xmlns="" id="{A80E6953-621C-D749-B574-D0B8D4CC3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44627" y="1954369"/>
            <a:ext cx="3475146" cy="347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6" y="542520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GRADING BREAKDOWN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8CAB920-5E3D-1A47-A531-512BC4C589BC}"/>
              </a:ext>
            </a:extLst>
          </p:cNvPr>
          <p:cNvSpPr txBox="1"/>
          <p:nvPr/>
        </p:nvSpPr>
        <p:spPr>
          <a:xfrm>
            <a:off x="11785420" y="74104"/>
            <a:ext cx="40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11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8BD3956D-4236-8842-89E6-5D4D0CE318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D5C9520C-468F-7D4C-9573-0B560214D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40617"/>
              </p:ext>
            </p:extLst>
          </p:nvPr>
        </p:nvGraphicFramePr>
        <p:xfrm>
          <a:off x="234042" y="1699526"/>
          <a:ext cx="11723914" cy="4053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xmlns="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xmlns="" val="3485823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latin typeface="Proxima Nova Rg" panose="02000506030000020004" pitchFamily="2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latin typeface="Proxima Nova Rg" panose="02000506030000020004" pitchFamily="2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latin typeface="Proxima Nova Rg" panose="02000506030000020004" pitchFamily="2" charset="0"/>
                        </a:rPr>
                        <a:t>TA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latin typeface="Proxima Nova Rg" panose="02000506030000020004" pitchFamily="2" charset="0"/>
                        </a:rPr>
                        <a:t>WC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155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latin typeface="Proxima Nova Rg" panose="02000506030000020004" pitchFamily="2" charset="0"/>
                        </a:rPr>
                        <a:t>Lab Quizzes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latin typeface="Proxima Nova Rg" panose="02000506030000020004" pitchFamily="2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550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latin typeface="Proxima Nova Rg" panose="02000506030000020004" pitchFamily="2" charset="0"/>
                        </a:rPr>
                        <a:t>Recitation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latin typeface="Proxima Nova Rg" panose="02000506030000020004" pitchFamily="2" charset="0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806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latin typeface="Proxima Nova Rg" panose="02000506030000020004" pitchFamily="2" charset="0"/>
                        </a:rPr>
                        <a:t>Semester-Long Design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latin typeface="Proxima Nova Rg" panose="02000506030000020004" pitchFamily="2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345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latin typeface="Proxima Nova Rg" panose="02000506030000020004" pitchFamily="2" charset="0"/>
                        </a:rPr>
                        <a:t>Lecture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latin typeface="Proxima Nova Rg" panose="02000506030000020004" pitchFamily="2" charset="0"/>
                        </a:rPr>
                        <a:t>10%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945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9658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COURSE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415" y="1730755"/>
            <a:ext cx="5849266" cy="3917892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Proxima Nova Rg" panose="02000506030000020004" pitchFamily="2" charset="0"/>
              </a:rPr>
              <a:t>EG </a:t>
            </a:r>
            <a:r>
              <a:rPr lang="en-US" sz="3200" b="1" dirty="0" smtClean="0">
                <a:solidFill>
                  <a:schemeClr val="accent6"/>
                </a:solidFill>
                <a:latin typeface="Proxima Nova Rg" panose="02000506030000020004" pitchFamily="2" charset="0"/>
              </a:rPr>
              <a:t>Website</a:t>
            </a:r>
            <a:br>
              <a:rPr lang="en-US" sz="3200" b="1" dirty="0" smtClean="0">
                <a:solidFill>
                  <a:schemeClr val="accent6"/>
                </a:solidFill>
                <a:latin typeface="Proxima Nova Rg" panose="02000506030000020004" pitchFamily="2" charset="0"/>
              </a:rPr>
            </a:br>
            <a:r>
              <a:rPr lang="en-US" sz="3200" b="1" dirty="0" smtClean="0">
                <a:solidFill>
                  <a:schemeClr val="accent6"/>
                </a:solidFill>
                <a:latin typeface="Proxima Nova Rg" panose="02000506030000020004" pitchFamily="2" charset="0"/>
              </a:rPr>
              <a:t>eg.poly.edu</a:t>
            </a:r>
            <a:endParaRPr lang="en-US" sz="3200" b="1" dirty="0">
              <a:solidFill>
                <a:schemeClr val="accent6"/>
              </a:solidFill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Assignment submission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Course announcements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Syllabus &amp; schedule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Grades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3A8F5FC-CD6B-0D45-A98B-E5224BE8FFE9}"/>
              </a:ext>
            </a:extLst>
          </p:cNvPr>
          <p:cNvSpPr txBox="1"/>
          <p:nvPr/>
        </p:nvSpPr>
        <p:spPr>
          <a:xfrm>
            <a:off x="11785419" y="74104"/>
            <a:ext cx="489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80F736FA-C3C2-CA4D-983E-31AEEE0C9F49}"/>
              </a:ext>
            </a:extLst>
          </p:cNvPr>
          <p:cNvSpPr txBox="1">
            <a:spLocks/>
          </p:cNvSpPr>
          <p:nvPr/>
        </p:nvSpPr>
        <p:spPr>
          <a:xfrm>
            <a:off x="5936153" y="2025215"/>
            <a:ext cx="584926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6"/>
                </a:solidFill>
                <a:latin typeface="Proxima Nova Rg" panose="02000506030000020004" pitchFamily="2" charset="0"/>
              </a:rPr>
              <a:t>EG Lab Manual manual.eg.poly.edu</a:t>
            </a:r>
            <a:endParaRPr lang="en-US" sz="3200" b="1" dirty="0">
              <a:solidFill>
                <a:schemeClr val="accent6"/>
              </a:solidFill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Lab &amp; project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Course material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Course </a:t>
            </a:r>
            <a:r>
              <a:rPr lang="en-US" sz="3200" dirty="0" smtClean="0">
                <a:latin typeface="Proxima Nova Rg" panose="02000506030000020004" pitchFamily="2" charset="0"/>
              </a:rPr>
              <a:t>policies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Proxima Nova Rg" panose="02000506030000020004" pitchFamily="2" charset="0"/>
              </a:rPr>
              <a:t>Help and how-</a:t>
            </a:r>
            <a:r>
              <a:rPr lang="en-US" sz="3200" dirty="0" err="1" smtClean="0">
                <a:latin typeface="Proxima Nova Rg" panose="02000506030000020004" pitchFamily="2" charset="0"/>
              </a:rPr>
              <a:t>tos</a:t>
            </a:r>
            <a:endParaRPr lang="en-US" sz="32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b="1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4F1CEE9-9D87-B84B-B9E0-80A8DCCEEB1A}"/>
              </a:ext>
            </a:extLst>
          </p:cNvPr>
          <p:cNvSpPr txBox="1"/>
          <p:nvPr/>
        </p:nvSpPr>
        <p:spPr>
          <a:xfrm>
            <a:off x="11740395" y="74104"/>
            <a:ext cx="554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13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0" y="827033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800026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Course Objectives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Course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Absence &amp; Tardy Policies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Grading Breakdown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Course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Questions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46860" y="2483960"/>
            <a:ext cx="0" cy="275142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178" y="6309681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9371D4E-5E51-9A42-8A17-92D1842ED964}"/>
              </a:ext>
            </a:extLst>
          </p:cNvPr>
          <p:cNvSpPr txBox="1"/>
          <p:nvPr/>
        </p:nvSpPr>
        <p:spPr>
          <a:xfrm>
            <a:off x="11785420" y="74104"/>
            <a:ext cx="40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2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0012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COURSE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060" y="1966452"/>
            <a:ext cx="6246128" cy="4051000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Explore concentrations of engineering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Develop professional skills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Teamwork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Oral 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Written communication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Develop technical skills</a:t>
            </a:r>
            <a:r>
              <a:rPr lang="en-US" sz="2800" b="1" dirty="0">
                <a:latin typeface="Proxima Nova Rg" panose="02000506030000020004" pitchFamily="2" charset="0"/>
              </a:rPr>
              <a:t>	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6AFA9E-63EE-1A46-9B0E-65C62D65936F}"/>
              </a:ext>
            </a:extLst>
          </p:cNvPr>
          <p:cNvSpPr txBox="1"/>
          <p:nvPr/>
        </p:nvSpPr>
        <p:spPr>
          <a:xfrm>
            <a:off x="11785420" y="74104"/>
            <a:ext cx="40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3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824BC3-00EE-4F40-8632-C5884C09B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30" y="2840291"/>
            <a:ext cx="1788210" cy="1788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C81118E-B61C-4E41-A572-C05BF23FE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4196809"/>
            <a:ext cx="2045608" cy="15182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9BBB31A-5852-F648-853A-CEE2C3604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82" y="2217359"/>
            <a:ext cx="2961820" cy="112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59498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COURSE FORMAT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15555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93573E-69C9-8744-A64F-FA459154CE16}"/>
              </a:ext>
            </a:extLst>
          </p:cNvPr>
          <p:cNvSpPr txBox="1"/>
          <p:nvPr/>
        </p:nvSpPr>
        <p:spPr>
          <a:xfrm>
            <a:off x="11785420" y="74104"/>
            <a:ext cx="40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4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Graphic 4" descr="Lecturer">
            <a:extLst>
              <a:ext uri="{FF2B5EF4-FFF2-40B4-BE49-F238E27FC236}">
                <a16:creationId xmlns:a16="http://schemas.microsoft.com/office/drawing/2014/main" xmlns="" id="{331280FE-FE07-8241-A124-30A17CA44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4577" y="2159073"/>
            <a:ext cx="1987626" cy="1987626"/>
          </a:xfrm>
          <a:prstGeom prst="rect">
            <a:avLst/>
          </a:prstGeom>
        </p:spPr>
      </p:pic>
      <p:pic>
        <p:nvPicPr>
          <p:cNvPr id="15" name="Graphic 14" descr="Test tubes">
            <a:extLst>
              <a:ext uri="{FF2B5EF4-FFF2-40B4-BE49-F238E27FC236}">
                <a16:creationId xmlns:a16="http://schemas.microsoft.com/office/drawing/2014/main" xmlns="" id="{611AAA93-B052-114C-B336-607D1C6DB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176780" y="2282048"/>
            <a:ext cx="1987626" cy="1987626"/>
          </a:xfrm>
          <a:prstGeom prst="rect">
            <a:avLst/>
          </a:prstGeom>
        </p:spPr>
      </p:pic>
      <p:pic>
        <p:nvPicPr>
          <p:cNvPr id="17" name="Graphic 16" descr="Teacher">
            <a:extLst>
              <a:ext uri="{FF2B5EF4-FFF2-40B4-BE49-F238E27FC236}">
                <a16:creationId xmlns:a16="http://schemas.microsoft.com/office/drawing/2014/main" xmlns="" id="{D531CAB7-AC9A-E042-A044-715160132C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096000" y="2146460"/>
            <a:ext cx="2255125" cy="2255125"/>
          </a:xfrm>
          <a:prstGeom prst="rect">
            <a:avLst/>
          </a:prstGeom>
        </p:spPr>
      </p:pic>
      <p:pic>
        <p:nvPicPr>
          <p:cNvPr id="19" name="Graphic 18" descr="Robot">
            <a:extLst>
              <a:ext uri="{FF2B5EF4-FFF2-40B4-BE49-F238E27FC236}">
                <a16:creationId xmlns:a16="http://schemas.microsoft.com/office/drawing/2014/main" xmlns="" id="{70448AD9-B5C1-9344-BEBC-165A67540A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208946" y="2146460"/>
            <a:ext cx="2024715" cy="20247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AFC3F76-900B-274D-B5E4-BBF7FCB2C6FB}"/>
              </a:ext>
            </a:extLst>
          </p:cNvPr>
          <p:cNvSpPr txBox="1"/>
          <p:nvPr/>
        </p:nvSpPr>
        <p:spPr>
          <a:xfrm>
            <a:off x="0" y="4724539"/>
            <a:ext cx="3176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roxima Nova Rg" panose="02000506030000020004" pitchFamily="2" charset="0"/>
              </a:rPr>
              <a:t>Lecture</a:t>
            </a:r>
          </a:p>
          <a:p>
            <a:pPr algn="ctr"/>
            <a:r>
              <a:rPr lang="en-US" sz="3200" b="1" dirty="0">
                <a:latin typeface="Proxima Nova Rg" panose="02000506030000020004" pitchFamily="2" charset="0"/>
              </a:rPr>
              <a:t>1 </a:t>
            </a:r>
            <a:r>
              <a:rPr lang="en-US" sz="3200" b="1" dirty="0" err="1">
                <a:latin typeface="Proxima Nova Rg" panose="02000506030000020004" pitchFamily="2" charset="0"/>
              </a:rPr>
              <a:t>hr</a:t>
            </a:r>
            <a:r>
              <a:rPr lang="en-US" sz="3200" b="1" dirty="0">
                <a:latin typeface="Proxima Nova Rg" panose="02000506030000020004" pitchFamily="2" charset="0"/>
              </a:rPr>
              <a:t> / week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EFEE726-6E7A-4349-B023-2CBD64C86377}"/>
              </a:ext>
            </a:extLst>
          </p:cNvPr>
          <p:cNvSpPr txBox="1"/>
          <p:nvPr/>
        </p:nvSpPr>
        <p:spPr>
          <a:xfrm>
            <a:off x="2582203" y="4710100"/>
            <a:ext cx="3176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roxima Nova Rg" panose="02000506030000020004" pitchFamily="2" charset="0"/>
              </a:rPr>
              <a:t>Lab</a:t>
            </a:r>
          </a:p>
          <a:p>
            <a:pPr algn="ctr"/>
            <a:r>
              <a:rPr lang="en-US" sz="3200" b="1" dirty="0">
                <a:latin typeface="Proxima Nova Rg" panose="02000506030000020004" pitchFamily="2" charset="0"/>
              </a:rPr>
              <a:t>3 </a:t>
            </a:r>
            <a:r>
              <a:rPr lang="en-US" sz="3200" b="1" dirty="0" err="1">
                <a:latin typeface="Proxima Nova Rg" panose="02000506030000020004" pitchFamily="2" charset="0"/>
              </a:rPr>
              <a:t>hrs</a:t>
            </a:r>
            <a:r>
              <a:rPr lang="en-US" sz="3200" b="1" dirty="0">
                <a:latin typeface="Proxima Nova Rg" panose="02000506030000020004" pitchFamily="2" charset="0"/>
              </a:rPr>
              <a:t> / week</a:t>
            </a:r>
          </a:p>
          <a:p>
            <a:pPr algn="ctr"/>
            <a:endParaRPr lang="en-US" sz="3200" b="1" dirty="0">
              <a:latin typeface="Proxima Nova Rg" panose="0200050603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7A7F9A1-08AF-0A43-AE51-A831D1E1E81B}"/>
              </a:ext>
            </a:extLst>
          </p:cNvPr>
          <p:cNvSpPr txBox="1"/>
          <p:nvPr/>
        </p:nvSpPr>
        <p:spPr>
          <a:xfrm>
            <a:off x="5869859" y="4711540"/>
            <a:ext cx="2740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roxima Nova Rg" panose="02000506030000020004" pitchFamily="2" charset="0"/>
              </a:rPr>
              <a:t>Recitation</a:t>
            </a:r>
          </a:p>
          <a:p>
            <a:pPr algn="ctr"/>
            <a:r>
              <a:rPr lang="en-US" sz="3200" b="1" dirty="0">
                <a:latin typeface="Proxima Nova Rg" panose="02000506030000020004" pitchFamily="2" charset="0"/>
              </a:rPr>
              <a:t>1.5 </a:t>
            </a:r>
            <a:r>
              <a:rPr lang="en-US" sz="3200" b="1" dirty="0" err="1">
                <a:latin typeface="Proxima Nova Rg" panose="02000506030000020004" pitchFamily="2" charset="0"/>
              </a:rPr>
              <a:t>hrs</a:t>
            </a:r>
            <a:r>
              <a:rPr lang="en-US" sz="3200" b="1" dirty="0">
                <a:latin typeface="Proxima Nova Rg" panose="02000506030000020004" pitchFamily="2" charset="0"/>
              </a:rPr>
              <a:t> / week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384EFC0-82CA-1344-8915-F92D58EFCB41}"/>
              </a:ext>
            </a:extLst>
          </p:cNvPr>
          <p:cNvSpPr txBox="1"/>
          <p:nvPr/>
        </p:nvSpPr>
        <p:spPr>
          <a:xfrm>
            <a:off x="8721477" y="4711540"/>
            <a:ext cx="2999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roxima Nova Rg" panose="02000506030000020004" pitchFamily="2" charset="0"/>
              </a:rPr>
              <a:t>Semester-Long Design Project</a:t>
            </a:r>
          </a:p>
        </p:txBody>
      </p:sp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748" y="565609"/>
            <a:ext cx="1152867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LECTURE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301713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8EFDEF9-4870-7045-8792-80AFFC0DE32D}"/>
              </a:ext>
            </a:extLst>
          </p:cNvPr>
          <p:cNvSpPr txBox="1"/>
          <p:nvPr/>
        </p:nvSpPr>
        <p:spPr>
          <a:xfrm>
            <a:off x="11785420" y="74104"/>
            <a:ext cx="40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665DA58-A826-B043-9CC3-7A4E61954D25}"/>
              </a:ext>
            </a:extLst>
          </p:cNvPr>
          <p:cNvSpPr/>
          <p:nvPr/>
        </p:nvSpPr>
        <p:spPr>
          <a:xfrm>
            <a:off x="5394815" y="2100591"/>
            <a:ext cx="65938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Department and guest lecturers cover engineering aspects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Mandatory attendance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ID scanned during first five minutes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Don’t be late!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xmlns="" id="{611B9FE5-3F6D-5A4A-807B-64F93D929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203886"/>
              </p:ext>
            </p:extLst>
          </p:nvPr>
        </p:nvGraphicFramePr>
        <p:xfrm>
          <a:off x="-1113971" y="957683"/>
          <a:ext cx="7144657" cy="493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51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6" y="54831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8EFDEF9-4870-7045-8792-80AFFC0DE32D}"/>
              </a:ext>
            </a:extLst>
          </p:cNvPr>
          <p:cNvSpPr txBox="1"/>
          <p:nvPr/>
        </p:nvSpPr>
        <p:spPr>
          <a:xfrm>
            <a:off x="11785420" y="74104"/>
            <a:ext cx="40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6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665DA58-A826-B043-9CC3-7A4E61954D25}"/>
              </a:ext>
            </a:extLst>
          </p:cNvPr>
          <p:cNvSpPr/>
          <p:nvPr/>
        </p:nvSpPr>
        <p:spPr>
          <a:xfrm>
            <a:off x="829265" y="1895637"/>
            <a:ext cx="1079862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Rotating lab groups of 2-3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Weekly lab report due at </a:t>
            </a:r>
            <a:r>
              <a:rPr lang="en-US" sz="3200" b="1" dirty="0">
                <a:latin typeface="Proxima Nova Rg" panose="02000506030000020004" pitchFamily="2" charset="0"/>
              </a:rPr>
              <a:t>11:59 pm </a:t>
            </a:r>
            <a:r>
              <a:rPr lang="en-US" sz="3200" dirty="0">
                <a:latin typeface="Proxima Nova Rg" panose="02000506030000020004" pitchFamily="2" charset="0"/>
              </a:rPr>
              <a:t>on night before the next 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Weekly quiz (first 10 minutes only)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Lab material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Lecture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Makeup labs requested on EG website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0558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6CA9691-0503-C146-B3CB-C1192E0D4FE3}"/>
              </a:ext>
            </a:extLst>
          </p:cNvPr>
          <p:cNvSpPr txBox="1"/>
          <p:nvPr/>
        </p:nvSpPr>
        <p:spPr>
          <a:xfrm>
            <a:off x="11785420" y="74104"/>
            <a:ext cx="40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7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DE5C4BF-99C1-0240-B7D0-C1342C867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20" y="2392017"/>
            <a:ext cx="3048000" cy="304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2548C32-7616-3A43-9F2A-2A2BE3FE1CA6}"/>
              </a:ext>
            </a:extLst>
          </p:cNvPr>
          <p:cNvSpPr/>
          <p:nvPr/>
        </p:nvSpPr>
        <p:spPr>
          <a:xfrm>
            <a:off x="682634" y="1963142"/>
            <a:ext cx="8719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Student presentations on labs &amp;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Professor and TA material on becoming a well-rounded engineer: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Engineering career pathways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Professional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Engineering mindset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Technical writing</a:t>
            </a:r>
          </a:p>
        </p:txBody>
      </p:sp>
    </p:spTree>
    <p:extLst>
      <p:ext uri="{BB962C8B-B14F-4D97-AF65-F5344CB8AC3E}">
        <p14:creationId xmlns:p14="http://schemas.microsoft.com/office/powerpoint/2010/main" val="3844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63" y="708705"/>
            <a:ext cx="11905473" cy="965147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Gotham Medium" pitchFamily="50" charset="0"/>
              </a:rPr>
              <a:t>SEMESTER-LONG DESIGN PROJECT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84419DB-5F36-6343-BD6A-014088404088}"/>
              </a:ext>
            </a:extLst>
          </p:cNvPr>
          <p:cNvSpPr txBox="1"/>
          <p:nvPr/>
        </p:nvSpPr>
        <p:spPr>
          <a:xfrm>
            <a:off x="11785420" y="74104"/>
            <a:ext cx="40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8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97C27AE-1222-914E-A369-FDD4A8E0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5" b="20242"/>
          <a:stretch/>
        </p:blipFill>
        <p:spPr>
          <a:xfrm>
            <a:off x="5821907" y="2308311"/>
            <a:ext cx="5531893" cy="32154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C89C1D0-39F6-2D42-8646-192431712881}"/>
              </a:ext>
            </a:extLst>
          </p:cNvPr>
          <p:cNvSpPr/>
          <p:nvPr/>
        </p:nvSpPr>
        <p:spPr>
          <a:xfrm>
            <a:off x="564107" y="2668143"/>
            <a:ext cx="55318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Ten-week project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Teams of 2-3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More info to come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B892D18-96CB-6A47-B79A-F2F1DFF0329B}"/>
              </a:ext>
            </a:extLst>
          </p:cNvPr>
          <p:cNvSpPr/>
          <p:nvPr/>
        </p:nvSpPr>
        <p:spPr>
          <a:xfrm>
            <a:off x="5372068" y="5704871"/>
            <a:ext cx="6431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Proxima Nova Rg" panose="02000506030000020004" pitchFamily="2" charset="0"/>
              </a:rPr>
              <a:t>Figure 1: Sample SLDP RAD Project courtesy of EG 1003</a:t>
            </a:r>
          </a:p>
        </p:txBody>
      </p:sp>
    </p:spTree>
    <p:extLst>
      <p:ext uri="{BB962C8B-B14F-4D97-AF65-F5344CB8AC3E}">
        <p14:creationId xmlns:p14="http://schemas.microsoft.com/office/powerpoint/2010/main" val="27109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0558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ABSENCE &amp; TARDY POLICIES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6CA9691-0503-C146-B3CB-C1192E0D4FE3}"/>
              </a:ext>
            </a:extLst>
          </p:cNvPr>
          <p:cNvSpPr txBox="1"/>
          <p:nvPr/>
        </p:nvSpPr>
        <p:spPr>
          <a:xfrm>
            <a:off x="11785420" y="74104"/>
            <a:ext cx="40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9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2548C32-7616-3A43-9F2A-2A2BE3FE1CA6}"/>
              </a:ext>
            </a:extLst>
          </p:cNvPr>
          <p:cNvSpPr/>
          <p:nvPr/>
        </p:nvSpPr>
        <p:spPr>
          <a:xfrm>
            <a:off x="1098682" y="1704003"/>
            <a:ext cx="111027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6"/>
                </a:solidFill>
                <a:latin typeface="Proxima Nova Rg" panose="02000506030000020004" pitchFamily="2" charset="0"/>
              </a:rPr>
              <a:t>Lecture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Attendance in first five minutes</a:t>
            </a:r>
          </a:p>
          <a:p>
            <a:r>
              <a:rPr lang="en-US" sz="3000" b="1" dirty="0">
                <a:solidFill>
                  <a:schemeClr val="accent6"/>
                </a:solidFill>
                <a:latin typeface="Proxima Nova Rg" panose="02000506030000020004" pitchFamily="2" charset="0"/>
              </a:rPr>
              <a:t>Laboratory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No extensions on quiz time for tardiness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Lab doors shut 30 minutes into class</a:t>
            </a:r>
          </a:p>
          <a:p>
            <a:r>
              <a:rPr lang="en-US" sz="3000" b="1" dirty="0">
                <a:solidFill>
                  <a:schemeClr val="accent6"/>
                </a:solidFill>
                <a:latin typeface="Proxima Nova Rg" panose="02000506030000020004" pitchFamily="2" charset="0"/>
              </a:rPr>
              <a:t>Recitation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Unexcused absences result in 0 on presentation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Door shuts 10 minutes into class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Your group will present without you </a:t>
            </a:r>
          </a:p>
        </p:txBody>
      </p:sp>
    </p:spTree>
    <p:extLst>
      <p:ext uri="{BB962C8B-B14F-4D97-AF65-F5344CB8AC3E}">
        <p14:creationId xmlns:p14="http://schemas.microsoft.com/office/powerpoint/2010/main" val="32461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itation Lab Presentations Presentation" id="{D7C52F06-52FC-3A42-B79C-2B24981F446D}" vid="{354F33EB-72BE-C747-98C0-BCE9D29062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11002</TotalTime>
  <Words>309</Words>
  <Application>Microsoft Office PowerPoint</Application>
  <PresentationFormat>Widescreen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Gotham Medium</vt:lpstr>
      <vt:lpstr>Proxima Nova Rg</vt:lpstr>
      <vt:lpstr>Calibri Light</vt:lpstr>
      <vt:lpstr>Office Theme</vt:lpstr>
      <vt:lpstr>INTRODUCTION TO EG1003</vt:lpstr>
      <vt:lpstr>AGENDA</vt:lpstr>
      <vt:lpstr>COURSE OBJECTIVES</vt:lpstr>
      <vt:lpstr>COURSE FORMAT</vt:lpstr>
      <vt:lpstr>LECTURE</vt:lpstr>
      <vt:lpstr>LABORATORY</vt:lpstr>
      <vt:lpstr>RECITATION</vt:lpstr>
      <vt:lpstr>SEMESTER-LONG DESIGN PROJECT</vt:lpstr>
      <vt:lpstr>ABSENCE &amp; TARDY POLICIES</vt:lpstr>
      <vt:lpstr>ABSENCE &amp; TARDY POLICIES</vt:lpstr>
      <vt:lpstr>GRADING BREAKDOWN</vt:lpstr>
      <vt:lpstr>COURSE RESOURCES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 1003</dc:title>
  <dc:creator>Brooke Mitchell</dc:creator>
  <cp:lastModifiedBy>User</cp:lastModifiedBy>
  <cp:revision>31</cp:revision>
  <dcterms:created xsi:type="dcterms:W3CDTF">2019-12-03T01:25:29Z</dcterms:created>
  <dcterms:modified xsi:type="dcterms:W3CDTF">2020-01-26T18:20:48Z</dcterms:modified>
</cp:coreProperties>
</file>