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Lato Light" panose="020F0302020204030203" charset="0"/>
      <p:regular r:id="rId18"/>
      <p:bold r:id="rId19"/>
      <p:italic r:id="rId20"/>
      <p:boldItalic r:id="rId21"/>
    </p:embeddedFont>
    <p:embeddedFont>
      <p:font typeface="Playfair Display" panose="020B0604020202020204" charset="0"/>
      <p:regular r:id="rId22"/>
      <p:bold r:id="rId23"/>
      <p:italic r:id="rId24"/>
      <p:boldItalic r:id="rId25"/>
    </p:embeddedFont>
    <p:embeddedFont>
      <p:font typeface="Poiret One" panose="020B0604020202020204" charset="0"/>
      <p:regular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Raleway ExtraLight" panose="020B0604020202020204" charset="0"/>
      <p:regular r:id="rId31"/>
      <p:bold r:id="rId32"/>
      <p:italic r:id="rId33"/>
      <p:boldItalic r:id="rId34"/>
    </p:embeddedFont>
    <p:embeddedFont>
      <p:font typeface="Raleway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a0c33f7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3a0c33f7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32e63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32e636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632e636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749300"/>
            <a:ext cx="105156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">
  <p:cSld name="1_Default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sz="4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2mDoCp0W5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3663900" y="3670900"/>
            <a:ext cx="486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500">
                <a:solidFill>
                  <a:srgbClr val="A41D38"/>
                </a:solidFill>
                <a:latin typeface="Raleway"/>
                <a:ea typeface="Raleway"/>
                <a:cs typeface="Raleway"/>
                <a:sym typeface="Raleway"/>
              </a:rPr>
              <a:t>The Musician’s Notebook</a:t>
            </a:r>
            <a:endParaRPr sz="2500" i="1">
              <a:solidFill>
                <a:srgbClr val="A41D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722700" y="2696000"/>
            <a:ext cx="4746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65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EGuitar1003</a:t>
            </a:r>
            <a:endParaRPr sz="65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1097717" y="1434421"/>
            <a:ext cx="2320500" cy="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001444" y="1050763"/>
            <a:ext cx="482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4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Our Team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1119098" y="1897958"/>
            <a:ext cx="500400" cy="51900"/>
          </a:xfrm>
          <a:prstGeom prst="rect">
            <a:avLst/>
          </a:prstGeom>
          <a:solidFill>
            <a:srgbClr val="A41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027367" y="4888289"/>
            <a:ext cx="280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Carina Tan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682333" y="4888289"/>
            <a:ext cx="280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Joel Mendoza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337280" y="4888289"/>
            <a:ext cx="280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Jay Patel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27367" y="5257598"/>
            <a:ext cx="280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Software Developer</a:t>
            </a:r>
            <a:endParaRPr sz="16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682333" y="5257598"/>
            <a:ext cx="280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Lead Designer</a:t>
            </a:r>
            <a:endParaRPr sz="16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337280" y="5257598"/>
            <a:ext cx="280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Electrical Engineer</a:t>
            </a:r>
            <a:endParaRPr sz="16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t="8667"/>
          <a:stretch/>
        </p:blipFill>
        <p:spPr>
          <a:xfrm>
            <a:off x="8536850" y="2495800"/>
            <a:ext cx="2408875" cy="2199974"/>
          </a:xfrm>
          <a:prstGeom prst="rect">
            <a:avLst/>
          </a:prstGeom>
          <a:noFill/>
          <a:ln w="19050" cap="flat" cmpd="sng">
            <a:solidFill>
              <a:srgbClr val="A41D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l="12274" r="11488"/>
          <a:stretch/>
        </p:blipFill>
        <p:spPr>
          <a:xfrm>
            <a:off x="4891575" y="2480000"/>
            <a:ext cx="2408875" cy="2231574"/>
          </a:xfrm>
          <a:prstGeom prst="rect">
            <a:avLst/>
          </a:prstGeom>
          <a:noFill/>
          <a:ln w="19050" cap="flat" cmpd="sng">
            <a:solidFill>
              <a:srgbClr val="A41D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5">
            <a:alphaModFix/>
          </a:blip>
          <a:srcRect l="8694" t="4301" r="9431" b="1358"/>
          <a:stretch/>
        </p:blipFill>
        <p:spPr>
          <a:xfrm>
            <a:off x="1246275" y="2495813"/>
            <a:ext cx="2408903" cy="2199973"/>
          </a:xfrm>
          <a:prstGeom prst="rect">
            <a:avLst/>
          </a:prstGeom>
          <a:noFill/>
          <a:ln w="19050" cap="flat" cmpd="sng">
            <a:solidFill>
              <a:srgbClr val="A41D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914525" y="1229100"/>
            <a:ext cx="611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5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The Average Guitar</a:t>
            </a:r>
            <a:endParaRPr sz="5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041523" y="2060095"/>
            <a:ext cx="500400" cy="51900"/>
          </a:xfrm>
          <a:prstGeom prst="rect">
            <a:avLst/>
          </a:prstGeom>
          <a:solidFill>
            <a:srgbClr val="A41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19" name="Google Shape;119;p18"/>
          <p:cNvGrpSpPr/>
          <p:nvPr/>
        </p:nvGrpSpPr>
        <p:grpSpPr>
          <a:xfrm>
            <a:off x="993900" y="2842000"/>
            <a:ext cx="3391025" cy="3396850"/>
            <a:chOff x="1152650" y="2207000"/>
            <a:chExt cx="3391025" cy="3396850"/>
          </a:xfrm>
        </p:grpSpPr>
        <p:sp>
          <p:nvSpPr>
            <p:cNvPr id="120" name="Google Shape;120;p18"/>
            <p:cNvSpPr txBox="1"/>
            <p:nvPr/>
          </p:nvSpPr>
          <p:spPr>
            <a:xfrm>
              <a:off x="1263775" y="2207000"/>
              <a:ext cx="32799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200">
                  <a:latin typeface="Raleway ExtraLight"/>
                  <a:ea typeface="Raleway ExtraLight"/>
                  <a:cs typeface="Raleway ExtraLight"/>
                  <a:sym typeface="Raleway ExtraLight"/>
                </a:rPr>
                <a:t>Inconvenient</a:t>
              </a:r>
              <a:endParaRPr sz="3200">
                <a:latin typeface="Raleway ExtraLight"/>
                <a:ea typeface="Raleway ExtraLight"/>
                <a:cs typeface="Raleway ExtraLight"/>
                <a:sym typeface="Raleway ExtraLight"/>
              </a:endParaRPr>
            </a:p>
          </p:txBody>
        </p:sp>
        <p:sp>
          <p:nvSpPr>
            <p:cNvPr id="121" name="Google Shape;121;p18"/>
            <p:cNvSpPr txBox="1"/>
            <p:nvPr/>
          </p:nvSpPr>
          <p:spPr>
            <a:xfrm>
              <a:off x="1152650" y="3153150"/>
              <a:ext cx="3279900" cy="24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Raleway Light"/>
                <a:buChar char="●"/>
              </a:pPr>
              <a:r>
                <a:rPr lang="en-PH" sz="2300">
                  <a:latin typeface="Raleway Light"/>
                  <a:ea typeface="Raleway Light"/>
                  <a:cs typeface="Raleway Light"/>
                  <a:sym typeface="Raleway Light"/>
                </a:rPr>
                <a:t>Heavy</a:t>
              </a: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  <a:p>
              <a:pPr marL="457200" marR="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Raleway Light"/>
                <a:buChar char="●"/>
              </a:pPr>
              <a:r>
                <a:rPr lang="en-PH" sz="2300">
                  <a:latin typeface="Raleway Light"/>
                  <a:ea typeface="Raleway Light"/>
                  <a:cs typeface="Raleway Light"/>
                  <a:sym typeface="Raleway Light"/>
                </a:rPr>
                <a:t>Large</a:t>
              </a: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4146800" y="2882100"/>
            <a:ext cx="4260000" cy="3396850"/>
            <a:chOff x="4312400" y="2207000"/>
            <a:chExt cx="4260000" cy="3396850"/>
          </a:xfrm>
        </p:grpSpPr>
        <p:sp>
          <p:nvSpPr>
            <p:cNvPr id="123" name="Google Shape;123;p18"/>
            <p:cNvSpPr txBox="1"/>
            <p:nvPr/>
          </p:nvSpPr>
          <p:spPr>
            <a:xfrm>
              <a:off x="4312400" y="2207000"/>
              <a:ext cx="2541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200">
                  <a:latin typeface="Raleway ExtraLight"/>
                  <a:ea typeface="Raleway ExtraLight"/>
                  <a:cs typeface="Raleway ExtraLight"/>
                  <a:sym typeface="Raleway ExtraLight"/>
                </a:rPr>
                <a:t>Expensive</a:t>
              </a:r>
              <a:endParaRPr sz="3200">
                <a:latin typeface="Raleway ExtraLight"/>
                <a:ea typeface="Raleway ExtraLight"/>
                <a:cs typeface="Raleway ExtraLight"/>
                <a:sym typeface="Raleway ExtraLight"/>
              </a:endParaRPr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4312400" y="3153150"/>
              <a:ext cx="4260000" cy="24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Raleway Light"/>
                <a:buChar char="●"/>
              </a:pPr>
              <a:r>
                <a:rPr lang="en-PH" sz="2300">
                  <a:latin typeface="Raleway Light"/>
                  <a:ea typeface="Raleway Light"/>
                  <a:cs typeface="Raleway Light"/>
                  <a:sym typeface="Raleway Light"/>
                </a:rPr>
                <a:t>Typically over $100</a:t>
              </a: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  <a:p>
              <a:pPr marL="457200" marR="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Raleway Light"/>
                <a:buChar char="●"/>
              </a:pPr>
              <a:r>
                <a:rPr lang="en-PH" sz="2300">
                  <a:latin typeface="Raleway Light"/>
                  <a:ea typeface="Raleway Light"/>
                  <a:cs typeface="Raleway Light"/>
                  <a:sym typeface="Raleway Light"/>
                </a:rPr>
                <a:t>Many over $500</a:t>
              </a: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cxnSp>
        <p:nvCxnSpPr>
          <p:cNvPr id="125" name="Google Shape;125;p18"/>
          <p:cNvCxnSpPr/>
          <p:nvPr/>
        </p:nvCxnSpPr>
        <p:spPr>
          <a:xfrm>
            <a:off x="914525" y="2801900"/>
            <a:ext cx="0" cy="2421000"/>
          </a:xfrm>
          <a:prstGeom prst="straightConnector1">
            <a:avLst/>
          </a:prstGeom>
          <a:noFill/>
          <a:ln w="38100" cap="flat" cmpd="sng">
            <a:solidFill>
              <a:srgbClr val="A41D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8"/>
          <p:cNvCxnSpPr/>
          <p:nvPr/>
        </p:nvCxnSpPr>
        <p:spPr>
          <a:xfrm>
            <a:off x="3972175" y="2842000"/>
            <a:ext cx="0" cy="2421000"/>
          </a:xfrm>
          <a:prstGeom prst="straightConnector1">
            <a:avLst/>
          </a:prstGeom>
          <a:noFill/>
          <a:ln w="38100" cap="flat" cmpd="sng">
            <a:solidFill>
              <a:srgbClr val="A41D3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7" name="Google Shape;127;p18"/>
          <p:cNvGrpSpPr/>
          <p:nvPr/>
        </p:nvGrpSpPr>
        <p:grpSpPr>
          <a:xfrm>
            <a:off x="7789125" y="2862050"/>
            <a:ext cx="4260000" cy="3396850"/>
            <a:chOff x="4312400" y="2207000"/>
            <a:chExt cx="4260000" cy="3396850"/>
          </a:xfrm>
        </p:grpSpPr>
        <p:sp>
          <p:nvSpPr>
            <p:cNvPr id="128" name="Google Shape;128;p18"/>
            <p:cNvSpPr txBox="1"/>
            <p:nvPr/>
          </p:nvSpPr>
          <p:spPr>
            <a:xfrm>
              <a:off x="4312400" y="2207000"/>
              <a:ext cx="4022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PH" sz="3200">
                  <a:latin typeface="Raleway ExtraLight"/>
                  <a:ea typeface="Raleway ExtraLight"/>
                  <a:cs typeface="Raleway ExtraLight"/>
                  <a:sym typeface="Raleway ExtraLight"/>
                </a:rPr>
                <a:t>Single-Functioned</a:t>
              </a:r>
              <a:endParaRPr sz="3200">
                <a:latin typeface="Raleway ExtraLight"/>
                <a:ea typeface="Raleway ExtraLight"/>
                <a:cs typeface="Raleway ExtraLight"/>
                <a:sym typeface="Raleway ExtraLight"/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4312400" y="3153150"/>
              <a:ext cx="4260000" cy="24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Raleway Light"/>
                <a:buChar char="●"/>
              </a:pPr>
              <a:r>
                <a:rPr lang="en-PH" sz="2300">
                  <a:latin typeface="Raleway Light"/>
                  <a:ea typeface="Raleway Light"/>
                  <a:cs typeface="Raleway Light"/>
                  <a:sym typeface="Raleway Light"/>
                </a:rPr>
                <a:t>Notes are only played</a:t>
              </a: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  <a:p>
              <a:pPr marL="457200" marR="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Raleway Light"/>
                <a:buChar char="●"/>
              </a:pPr>
              <a:r>
                <a:rPr lang="en-PH" sz="2300">
                  <a:latin typeface="Raleway Light"/>
                  <a:ea typeface="Raleway Light"/>
                  <a:cs typeface="Raleway Light"/>
                  <a:sym typeface="Raleway Light"/>
                </a:rPr>
                <a:t>Cannot record notes</a:t>
              </a: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cxnSp>
        <p:nvCxnSpPr>
          <p:cNvPr id="130" name="Google Shape;130;p18"/>
          <p:cNvCxnSpPr/>
          <p:nvPr/>
        </p:nvCxnSpPr>
        <p:spPr>
          <a:xfrm>
            <a:off x="7614500" y="2821950"/>
            <a:ext cx="0" cy="2421000"/>
          </a:xfrm>
          <a:prstGeom prst="straightConnector1">
            <a:avLst/>
          </a:prstGeom>
          <a:noFill/>
          <a:ln w="38100" cap="flat" cmpd="sng">
            <a:solidFill>
              <a:srgbClr val="A41D3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936575" y="1194275"/>
            <a:ext cx="39423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2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Presenting the </a:t>
            </a:r>
            <a:r>
              <a:rPr lang="en-PH" sz="52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EGuitar1003</a:t>
            </a:r>
            <a:endParaRPr sz="5200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111200" y="2868050"/>
            <a:ext cx="3672600" cy="20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 i="1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“The device every musician needs— and can have”</a:t>
            </a:r>
            <a:endParaRPr sz="24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025648" y="2645795"/>
            <a:ext cx="500400" cy="51900"/>
          </a:xfrm>
          <a:prstGeom prst="rect">
            <a:avLst/>
          </a:prstGeom>
          <a:solidFill>
            <a:srgbClr val="A41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700" y="543400"/>
            <a:ext cx="3132798" cy="37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3080800" y="4414500"/>
            <a:ext cx="36726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 i="1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“Where music meets engineering”</a:t>
            </a:r>
            <a:endParaRPr sz="24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4502153"/>
            <a:ext cx="4721224" cy="179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l="31978" r="1412"/>
          <a:stretch/>
        </p:blipFill>
        <p:spPr>
          <a:xfrm>
            <a:off x="8652975" y="2787300"/>
            <a:ext cx="2409001" cy="24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750" y="2852963"/>
            <a:ext cx="2166250" cy="21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0022" y="2838350"/>
            <a:ext cx="2409000" cy="2409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0"/>
          <p:cNvGrpSpPr/>
          <p:nvPr/>
        </p:nvGrpSpPr>
        <p:grpSpPr>
          <a:xfrm>
            <a:off x="1135741" y="2786604"/>
            <a:ext cx="9894477" cy="2411069"/>
            <a:chOff x="1072366" y="2032067"/>
            <a:chExt cx="9894477" cy="2411069"/>
          </a:xfrm>
        </p:grpSpPr>
        <p:sp>
          <p:nvSpPr>
            <p:cNvPr id="149" name="Google Shape;149;p20"/>
            <p:cNvSpPr/>
            <p:nvPr/>
          </p:nvSpPr>
          <p:spPr>
            <a:xfrm>
              <a:off x="8557843" y="2033876"/>
              <a:ext cx="2409000" cy="2409000"/>
            </a:xfrm>
            <a:prstGeom prst="rect">
              <a:avLst/>
            </a:prstGeom>
            <a:solidFill>
              <a:srgbClr val="000000">
                <a:alpha val="48080"/>
              </a:srgbClr>
            </a:solidFill>
            <a:ln w="19050" cap="flat" cmpd="sng">
              <a:solidFill>
                <a:srgbClr val="A41D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4854748" y="2034136"/>
              <a:ext cx="2409000" cy="2409000"/>
            </a:xfrm>
            <a:prstGeom prst="rect">
              <a:avLst/>
            </a:prstGeom>
            <a:solidFill>
              <a:srgbClr val="000000">
                <a:alpha val="48080"/>
              </a:srgbClr>
            </a:solidFill>
            <a:ln w="19050" cap="flat" cmpd="sng">
              <a:solidFill>
                <a:srgbClr val="A41D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072366" y="2032067"/>
              <a:ext cx="2409000" cy="2409000"/>
            </a:xfrm>
            <a:prstGeom prst="rect">
              <a:avLst/>
            </a:prstGeom>
            <a:solidFill>
              <a:srgbClr val="000000">
                <a:alpha val="48080"/>
              </a:srgbClr>
            </a:solidFill>
            <a:ln w="19050" cap="flat" cmpd="sng">
              <a:solidFill>
                <a:srgbClr val="A41D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52" name="Google Shape;152;p20"/>
          <p:cNvSpPr/>
          <p:nvPr/>
        </p:nvSpPr>
        <p:spPr>
          <a:xfrm>
            <a:off x="1004267" y="1612434"/>
            <a:ext cx="2320500" cy="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025648" y="2075970"/>
            <a:ext cx="500400" cy="51900"/>
          </a:xfrm>
          <a:prstGeom prst="rect">
            <a:avLst/>
          </a:prstGeom>
          <a:solidFill>
            <a:srgbClr val="A41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446075" y="5353700"/>
            <a:ext cx="177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Compatibility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101772" y="5353700"/>
            <a:ext cx="208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Speaker system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9061653" y="5347275"/>
            <a:ext cx="14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Marketing</a:t>
            </a:r>
            <a:endParaRPr sz="20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5753850" y="3212800"/>
            <a:ext cx="726000" cy="1446600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99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sz="8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025650" y="1187000"/>
            <a:ext cx="3311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4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Future Plans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536175" y="3133424"/>
            <a:ext cx="726000" cy="1354200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99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8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971525" y="3259000"/>
            <a:ext cx="726000" cy="1354200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99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8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8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3663900" y="3670900"/>
            <a:ext cx="486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500">
                <a:solidFill>
                  <a:srgbClr val="A41D38"/>
                </a:solidFill>
                <a:latin typeface="Raleway"/>
                <a:ea typeface="Raleway"/>
                <a:cs typeface="Raleway"/>
                <a:sym typeface="Raleway"/>
              </a:rPr>
              <a:t>The Musician’s Notebook</a:t>
            </a:r>
            <a:endParaRPr sz="2500" i="1">
              <a:solidFill>
                <a:srgbClr val="A41D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3722700" y="2696000"/>
            <a:ext cx="4746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65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EGuitar1003</a:t>
            </a:r>
            <a:endParaRPr sz="65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>
          <a:xfrm>
            <a:off x="-12150" y="0"/>
            <a:ext cx="122043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2" title="EGuitar100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88" y="0"/>
            <a:ext cx="91440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Playfair Display</vt:lpstr>
      <vt:lpstr>Lato Light</vt:lpstr>
      <vt:lpstr>Calibri</vt:lpstr>
      <vt:lpstr>Raleway Light</vt:lpstr>
      <vt:lpstr>Raleway</vt:lpstr>
      <vt:lpstr>Poiret One</vt:lpstr>
      <vt:lpstr>Arial</vt:lpstr>
      <vt:lpstr>Raleway ExtraLight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Amanda Zhou</cp:lastModifiedBy>
  <cp:revision>1</cp:revision>
  <dcterms:modified xsi:type="dcterms:W3CDTF">2019-04-03T21:13:05Z</dcterms:modified>
</cp:coreProperties>
</file>