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1" r:id="rId5"/>
    <p:sldId id="270" r:id="rId6"/>
    <p:sldId id="285" r:id="rId7"/>
    <p:sldId id="262" r:id="rId8"/>
    <p:sldId id="271" r:id="rId9"/>
    <p:sldId id="269" r:id="rId10"/>
    <p:sldId id="268" r:id="rId11"/>
    <p:sldId id="272" r:id="rId12"/>
    <p:sldId id="273" r:id="rId13"/>
    <p:sldId id="274" r:id="rId14"/>
    <p:sldId id="280" r:id="rId15"/>
    <p:sldId id="279" r:id="rId16"/>
    <p:sldId id="282" r:id="rId17"/>
    <p:sldId id="281" r:id="rId18"/>
    <p:sldId id="26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otham Medium" panose="02000604030000020004" pitchFamily="50" charset="0"/>
      <p:regular r:id="rId27"/>
      <p:italic r:id="rId28"/>
    </p:embeddedFont>
    <p:embeddedFont>
      <p:font typeface="Proxima Nova Lt" panose="02000506030000020004" pitchFamily="2" charset="0"/>
      <p:regular r:id="rId29"/>
      <p:bold r:id="rId30"/>
    </p:embeddedFont>
    <p:embeddedFont>
      <p:font typeface="Proxima Nova Rg" panose="020005060300000200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4A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99D28-71C9-41B1-BE22-17DE92E7665C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30D42-8FF6-4B0E-A5F0-3E1BB30B2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has NO AUDIO, so make sure to walk through and narrate what is happening. The first thing they do here is a loft, and then a sweep.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30D42-8FF6-4B0E-A5F0-3E1BB30B2E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1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COMPUTER-AIDED DESIGN (CAD) COMPETITION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B2C06-A1CE-4A79-997E-C8BB7669A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091" y="1923350"/>
            <a:ext cx="10342340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 lab PC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Revit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Predesigned part files (download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directly from the manual)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picture containing building, tower, clock, bridge&#10;&#10;Description automatically generated">
            <a:extLst>
              <a:ext uri="{FF2B5EF4-FFF2-40B4-BE49-F238E27FC236}">
                <a16:creationId xmlns:a16="http://schemas.microsoft.com/office/drawing/2014/main" id="{1937DFDB-BBAC-48E1-9099-BAE694D91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0" y="1973608"/>
            <a:ext cx="4242038" cy="3575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A65BC-EE55-4BC9-94E0-50B4E54051DE}"/>
              </a:ext>
            </a:extLst>
          </p:cNvPr>
          <p:cNvSpPr/>
          <p:nvPr/>
        </p:nvSpPr>
        <p:spPr>
          <a:xfrm>
            <a:off x="6169081" y="5486248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Truss Pyramid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98A6E-B9C7-443E-AFEE-AEF94C02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0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184" y="1774254"/>
            <a:ext cx="6774927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Find the load, material, and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constraints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Run a static stress simulation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Review the initial factor of safety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Modify the model in the </a:t>
            </a:r>
            <a:r>
              <a:rPr lang="en-US" sz="2400" dirty="0">
                <a:latin typeface="Proxima Nova Lt" panose="02000506030000020004" pitchFamily="2" charset="0"/>
              </a:rPr>
              <a:t>Design workspace </a:t>
            </a:r>
            <a:r>
              <a:rPr lang="en-US" sz="2400" dirty="0">
                <a:latin typeface="Proxima Nova Rg" panose="02000506030000020004" pitchFamily="2" charset="0"/>
              </a:rPr>
              <a:t>within the limits of the competition rules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Rerun simulations and remodify until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part has safety factor of </a:t>
            </a: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at least 3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Save and store the F3D file for later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862EBC-3562-4080-B164-62B8D63E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11" y="3003797"/>
            <a:ext cx="3964652" cy="2237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686DCB-CC60-4DCC-AD9F-012391D8FBF0}"/>
              </a:ext>
            </a:extLst>
          </p:cNvPr>
          <p:cNvSpPr/>
          <p:nvPr/>
        </p:nvSpPr>
        <p:spPr>
          <a:xfrm>
            <a:off x="7131189" y="5372803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Screwed bracket static stress simulation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944773-D18F-49F1-A4E1-B17D911AC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r>
              <a:rPr lang="en-US" dirty="0"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be </a:t>
            </a:r>
            <a:r>
              <a:rPr lang="en-US" dirty="0">
                <a:latin typeface="Proxima Nova Lt" panose="02000506030000020004" pitchFamily="50" charset="0"/>
              </a:rPr>
              <a:t>less than double</a:t>
            </a:r>
            <a:r>
              <a:rPr lang="en-US" dirty="0">
                <a:latin typeface="Proxima Nova Rg" panose="02000506030000020004" pitchFamily="2" charset="0"/>
              </a:rPr>
              <a:t> the initial volume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Redesigned part must have a safety factor of </a:t>
            </a:r>
            <a:r>
              <a:rPr lang="en-US" dirty="0">
                <a:latin typeface="Proxima Nova Lt" panose="02000506030000020004" pitchFamily="50" charset="0"/>
              </a:rPr>
              <a:t>at least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Cannot alter the applied loads or constraints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Cannot alter the areas highlighted in </a:t>
            </a:r>
            <a:r>
              <a:rPr lang="en-US" dirty="0">
                <a:solidFill>
                  <a:srgbClr val="FF0000"/>
                </a:solidFill>
                <a:latin typeface="Proxima Nova Lt" panose="02000506030000020004" pitchFamily="50" charset="0"/>
              </a:rPr>
              <a:t>red</a:t>
            </a:r>
            <a:r>
              <a:rPr lang="en-US" dirty="0">
                <a:latin typeface="Proxima Nova Rg" panose="02000506030000020004" pitchFamily="2" charset="0"/>
              </a:rPr>
              <a:t> on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1067460-DDB6-42FD-BE5A-7015EBF2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037" y="3519572"/>
            <a:ext cx="1976519" cy="16659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D95B05-17DF-433A-B331-5231F66F5331}"/>
              </a:ext>
            </a:extLst>
          </p:cNvPr>
          <p:cNvSpPr/>
          <p:nvPr/>
        </p:nvSpPr>
        <p:spPr>
          <a:xfrm>
            <a:off x="7342731" y="5185566"/>
            <a:ext cx="62211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Wire Supported Shelf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D3DCC4-9DFB-46B9-B646-2FA735B45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2050" name="Picture 2" descr="{\displaystyle Competition\ Ratio=[{\frac {Final\ Safety\ Factor}{Final\ Volume}}-\ {\frac {Initial\ Safety\ Factor}{Initial\ Volume}}]\times 10^{4}\,}">
            <a:extLst>
              <a:ext uri="{FF2B5EF4-FFF2-40B4-BE49-F238E27FC236}">
                <a16:creationId xmlns:a16="http://schemas.microsoft.com/office/drawing/2014/main" id="{252A5DEB-4CF6-4335-9FA4-A7962A934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96998"/>
            <a:ext cx="89916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71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479535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350 – 400 square foot apartment for residents/college students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Contains one of each: bathroom, kitchen, bedroom with bed, table, and desk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Must have adequate lighting (at least one window) and 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 electrical plan for the entire apartment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2742E8-7D53-485D-BA40-160398593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9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6809842" cy="4407595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Extra credit:</a:t>
            </a:r>
            <a:r>
              <a:rPr lang="en-US" sz="2400" dirty="0">
                <a:latin typeface="Proxima Nova Rg" panose="02000506030000020004" pitchFamily="2" charset="0"/>
              </a:rPr>
              <a:t> Create a 3D rendering and walkthrough video of the apartment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Submit RVT file to the EG1003 website </a:t>
            </a:r>
            <a:r>
              <a:rPr lang="en-US" sz="2400" dirty="0">
                <a:solidFill>
                  <a:srgbClr val="FF0000"/>
                </a:solidFill>
                <a:latin typeface="Proxima Nova Lt" panose="02000506030000020004" pitchFamily="50" charset="0"/>
              </a:rPr>
              <a:t>before the end of lab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1" name="Picture 10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2E256DBB-1121-4D67-8A60-6814E9E45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1798" r="4627" b="11798"/>
          <a:stretch/>
        </p:blipFill>
        <p:spPr>
          <a:xfrm>
            <a:off x="7265638" y="3170732"/>
            <a:ext cx="2702615" cy="22299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12E6B9-5627-4678-9CD7-7C38844E3C1E}"/>
              </a:ext>
            </a:extLst>
          </p:cNvPr>
          <p:cNvSpPr/>
          <p:nvPr/>
        </p:nvSpPr>
        <p:spPr>
          <a:xfrm>
            <a:off x="7095646" y="5453377"/>
            <a:ext cx="4783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Small apartment in Revit courtesy of Balkan Architect</a:t>
            </a:r>
          </a:p>
        </p:txBody>
      </p:sp>
      <p:pic>
        <p:nvPicPr>
          <p:cNvPr id="5" name="Picture 4" descr="A picture containing toy, brick&#10;&#10;Description automatically generated">
            <a:extLst>
              <a:ext uri="{FF2B5EF4-FFF2-40B4-BE49-F238E27FC236}">
                <a16:creationId xmlns:a16="http://schemas.microsoft.com/office/drawing/2014/main" id="{389A9511-63A4-4CF2-90E0-A959A8FAAA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4010" r="59425" b="13158"/>
          <a:stretch/>
        </p:blipFill>
        <p:spPr>
          <a:xfrm>
            <a:off x="10020257" y="2061936"/>
            <a:ext cx="1901242" cy="21298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AAFBD8-75D5-4402-9337-89EEBDD8D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57604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</a:t>
            </a:r>
            <a:r>
              <a:rPr lang="en-US" b="1" dirty="0">
                <a:latin typeface="Proxima Nova Lt" panose="02000506030000020004" pitchFamily="50" charset="0"/>
              </a:rPr>
              <a:t>RVT</a:t>
            </a:r>
            <a:r>
              <a:rPr lang="en-US" dirty="0">
                <a:latin typeface="Proxima Nova Lt" panose="02000506030000020004" pitchFamily="50" charset="0"/>
              </a:rPr>
              <a:t> file on the EG1003 website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Due at 11:59 PM the night before Lab 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screenshots of at least two simulations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Due at 11:59 PM the night before Lab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232C76-D445-4977-B36D-26463AE68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drawings (top, front, most detailed side, isometric) of </a:t>
            </a:r>
            <a:br>
              <a:rPr lang="en-US" sz="2200" dirty="0">
                <a:latin typeface="Proxima Nova Rg" panose="02000506030000020004" pitchFamily="2" charset="0"/>
              </a:rPr>
            </a:br>
            <a:r>
              <a:rPr lang="en-US" sz="2200" dirty="0">
                <a:latin typeface="Proxima Nova Rg" panose="02000506030000020004" pitchFamily="2" charset="0"/>
              </a:rPr>
              <a:t>unmodified and modified part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screenshots of apartment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Include 3D rendering and walkthrough video for </a:t>
            </a:r>
            <a:r>
              <a:rPr lang="en-US" sz="2200" dirty="0">
                <a:solidFill>
                  <a:srgbClr val="FF0000"/>
                </a:solidFill>
                <a:latin typeface="Proxima Nova Lt" panose="02000506030000020004" pitchFamily="50" charset="0"/>
              </a:rPr>
              <a:t>extra credit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Due at 11:59 PM the night before Recitation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C7C435-67E3-44D4-89B6-55DD0B6F0F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18" y="1884976"/>
            <a:ext cx="10581564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Have all original data signed by a 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Take screenshots of mechanical part and apartment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for 3D rendering and video walkthrough of the Revit apartment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Must include in the team presentation to get extra credit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2D84-E2D3-481C-B448-3AAC56A15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9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4B6C16-92A9-4766-83FD-280F8CBB8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Competition Rules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599509"/>
            <a:ext cx="0" cy="27570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FCAA88A-C03E-476A-BC66-738CFA7A3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98" y="2708777"/>
            <a:ext cx="2309223" cy="2309223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9ADE39F-5F7F-4C90-AF10-63E0365DA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27" y="2708777"/>
            <a:ext cx="2309223" cy="23092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BCF4F4-27E1-4A10-91D2-F568215F52BA}"/>
              </a:ext>
            </a:extLst>
          </p:cNvPr>
          <p:cNvSpPr/>
          <p:nvPr/>
        </p:nvSpPr>
        <p:spPr>
          <a:xfrm>
            <a:off x="6105425" y="501800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Fusion 360 (left) and Revit (right) icons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205441-04CB-4DD2-8345-06C6859EB3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CAD software (Fusion 360 and Revit) to visualize a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Analyze and modify a poorly-designed part in Fusion 360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Enter the modified part in a competition against other redesigns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an apartment using Revit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606C83-9E40-45DF-A669-D015A6176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410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Fusion 360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Introduced in “Introduction to 3D Printing”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Cloud-based 3D modeling software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for computer-aided design (CAD), computer-aided manufacturing (CAM), renderings, animations, etc.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050622" y="5020984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Fusion 360 in use courtesy of Autodesk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812A1DA-0EB5-442A-B19A-86EE09182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63" y="2700379"/>
            <a:ext cx="4240815" cy="230734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B48DEA-2FF8-4B4B-B7F3-8A20A9D26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60" y="1923350"/>
            <a:ext cx="500082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2" charset="0"/>
              </a:rPr>
              <a:t>Design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to make precisely-scaled drawings of engineering designs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Sketch a 2D profile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Generate 3D body using Extrude, Sweep, or Loft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581315" y="4971393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Extrude and Sweep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52E6C6-C9F6-4740-A9C8-36EF809B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72" y="2364216"/>
            <a:ext cx="59436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8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773" y="1857604"/>
            <a:ext cx="3445985" cy="3917892"/>
          </a:xfrm>
        </p:spPr>
        <p:txBody>
          <a:bodyPr anchor="ctr">
            <a:normAutofit/>
          </a:bodyPr>
          <a:lstStyle/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Proxima Nova Lt" panose="02000506030000020004" pitchFamily="50" charset="0"/>
              </a:rPr>
              <a:t>Loft </a:t>
            </a:r>
          </a:p>
          <a:p>
            <a:pPr marL="800100" lvl="1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charset="0"/>
              </a:rPr>
              <a:t>Creates a 3D extrusion to connect two profiles</a:t>
            </a:r>
            <a:r>
              <a:rPr lang="en-US" dirty="0">
                <a:latin typeface="Proxima Nova Lt" panose="02000506030000020004" pitchFamily="50" charset="0"/>
              </a:rPr>
              <a:t> </a:t>
            </a:r>
            <a:endParaRPr lang="en-US" b="1" dirty="0">
              <a:latin typeface="Proxima Nova Lt" panose="02000506030000020004" pitchFamily="50" charset="0"/>
            </a:endParaRP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/>
                </a:solidFill>
                <a:latin typeface="Proxima Nova Lt" panose="02000506030000020004" pitchFamily="50" charset="0"/>
              </a:rPr>
              <a:t>Sweep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charset="0"/>
              </a:rPr>
              <a:t>Creates a 3D model of a surface (profile) along a specific path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85E169-E82B-4697-BE3F-A243EA308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12" name="Loft-Sweep Tutorial">
            <a:hlinkClick r:id="" action="ppaction://media"/>
            <a:extLst>
              <a:ext uri="{FF2B5EF4-FFF2-40B4-BE49-F238E27FC236}">
                <a16:creationId xmlns:a16="http://schemas.microsoft.com/office/drawing/2014/main" id="{BEFDF474-9655-4BE7-A40B-2A4EA7D10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1498" y="1857604"/>
            <a:ext cx="7599361" cy="42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F1479C-11FF-4BB0-8F0B-8BC8CFFDF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2514885"/>
            <a:ext cx="4242602" cy="2383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2" charset="0"/>
              </a:rPr>
              <a:t>Simulation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to run structural analysis on model under real-world conditions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Define the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constraints</a:t>
            </a:r>
            <a:r>
              <a:rPr lang="en-US" sz="2200" dirty="0">
                <a:latin typeface="Proxima Nova Rg" panose="02000506030000020004" pitchFamily="2" charset="0"/>
              </a:rPr>
              <a:t> (boundary conditions) on the model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Apply a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load</a:t>
            </a:r>
            <a:r>
              <a:rPr lang="en-US" sz="2200" dirty="0">
                <a:latin typeface="Proxima Nova Rg" panose="02000506030000020004" pitchFamily="2" charset="0"/>
              </a:rPr>
              <a:t> to simulate real-world force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Generate a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mesh</a:t>
            </a:r>
            <a:r>
              <a:rPr lang="en-US" sz="2200" dirty="0">
                <a:latin typeface="Proxima Nova Rg" panose="02000506030000020004" pitchFamily="2" charset="0"/>
              </a:rPr>
              <a:t>, an array of polygons making up the body of the model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Fusion 360 mesh courtesy of O’Reilly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A7CC4-3849-4000-9443-1088786B8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7578" y="1897223"/>
            <a:ext cx="6677072" cy="4125543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2" charset="0"/>
              </a:rPr>
              <a:t>Simulation workspace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Run simulation to obtain </a:t>
            </a:r>
            <a:r>
              <a:rPr lang="en-US" sz="2200" dirty="0">
                <a:solidFill>
                  <a:schemeClr val="accent6"/>
                </a:solidFill>
                <a:latin typeface="Proxima Nova Lt" panose="02000506030000020004" pitchFamily="50" charset="0"/>
              </a:rPr>
              <a:t>safety facto</a:t>
            </a:r>
            <a:r>
              <a:rPr lang="en-US" sz="2200" dirty="0">
                <a:solidFill>
                  <a:schemeClr val="accent6"/>
                </a:solidFill>
                <a:latin typeface="Proxima Nova Rg" panose="02000506030000020004" pitchFamily="2" charset="0"/>
              </a:rPr>
              <a:t>r</a:t>
            </a:r>
            <a:r>
              <a:rPr lang="en-US" sz="2200" dirty="0">
                <a:latin typeface="Proxima Nova Rg" panose="02000506030000020004" pitchFamily="2" charset="0"/>
              </a:rPr>
              <a:t>, a value used to describe how much stronger a system is than the expected load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Can determine if an object is ready to sustain real-world loads or needs to be remodified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79013" y="489849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Fusion 360 simulation courtesy of Engineering.com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1D5E8F-8787-4712-B64A-546901FC5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" y="2577640"/>
            <a:ext cx="4242602" cy="232680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49DBE7-37CA-412F-995A-9F0E43414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25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393" y="1923350"/>
            <a:ext cx="673146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Revit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Building modeling software for architects and civil engineers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Creates homes, buildings, and structural support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Proxima Nova Rg" panose="02000506030000020004" pitchFamily="2" charset="0"/>
              </a:rPr>
              <a:t>Used to create floor, plumbing, electrical, and HVAC plans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109131" y="5103322"/>
            <a:ext cx="4783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Revit in use courtesy of Revit News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8B259E-A2A9-457E-9486-010E4BE6B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5" y="2639525"/>
            <a:ext cx="4345282" cy="2444221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A830C3-BF7A-45F0-B3A1-7F4C448A8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94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760</Words>
  <Application>Microsoft Office PowerPoint</Application>
  <PresentationFormat>Widescreen</PresentationFormat>
  <Paragraphs>126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Proxima Nova Lt</vt:lpstr>
      <vt:lpstr>Proxima Nova Rg</vt:lpstr>
      <vt:lpstr>Arial</vt:lpstr>
      <vt:lpstr>Gotham Medium</vt:lpstr>
      <vt:lpstr>Calibri Light</vt:lpstr>
      <vt:lpstr>Calibri</vt:lpstr>
      <vt:lpstr>Office Theme</vt:lpstr>
      <vt:lpstr>COMPUTER-AIDED DESIGN (CAD) COMPETITION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PROCEDURE</vt:lpstr>
      <vt:lpstr>PROCEDURE</vt:lpstr>
      <vt:lpstr>ASSIGNMENT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Maithili Manessis</cp:lastModifiedBy>
  <cp:revision>78</cp:revision>
  <dcterms:created xsi:type="dcterms:W3CDTF">2019-06-25T23:10:16Z</dcterms:created>
  <dcterms:modified xsi:type="dcterms:W3CDTF">2021-01-25T06:52:45Z</dcterms:modified>
</cp:coreProperties>
</file>