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76" r:id="rId2"/>
    <p:sldId id="275" r:id="rId3"/>
    <p:sldId id="258" r:id="rId4"/>
    <p:sldId id="259" r:id="rId5"/>
    <p:sldId id="260" r:id="rId6"/>
    <p:sldId id="277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118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488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CCFA24-62DA-494E-9F46-E897CD6F97AB}" type="datetimeFigureOut">
              <a:rPr lang="en-US" smtClean="0"/>
              <a:t>9/1/22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270E09-048D-4ED0-BE76-E63FE115F5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2957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For reference, the slide number at the top of the slide is size 18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0E5E07-5C7E-3546-9E90-84F08637D3E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1033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9624C-F63E-454D-A29D-D55D21B26FC4}" type="datetimeFigureOut">
              <a:rPr lang="en-US" smtClean="0"/>
              <a:t>9/1/22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07460-8F1D-483A-A956-33A8AAEC9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4136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9624C-F63E-454D-A29D-D55D21B26FC4}" type="datetimeFigureOut">
              <a:rPr lang="en-US" smtClean="0"/>
              <a:t>9/1/22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07460-8F1D-483A-A956-33A8AAEC9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7339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9624C-F63E-454D-A29D-D55D21B26FC4}" type="datetimeFigureOut">
              <a:rPr lang="en-US" smtClean="0"/>
              <a:t>9/1/22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07460-8F1D-483A-A956-33A8AAEC9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7240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9624C-F63E-454D-A29D-D55D21B26FC4}" type="datetimeFigureOut">
              <a:rPr lang="en-US" smtClean="0"/>
              <a:t>9/1/22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07460-8F1D-483A-A956-33A8AAEC9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2295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9624C-F63E-454D-A29D-D55D21B26FC4}" type="datetimeFigureOut">
              <a:rPr lang="en-US" smtClean="0"/>
              <a:t>9/1/22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07460-8F1D-483A-A956-33A8AAEC9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1271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9624C-F63E-454D-A29D-D55D21B26FC4}" type="datetimeFigureOut">
              <a:rPr lang="en-US" smtClean="0"/>
              <a:t>9/1/22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07460-8F1D-483A-A956-33A8AAEC9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5957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9624C-F63E-454D-A29D-D55D21B26FC4}" type="datetimeFigureOut">
              <a:rPr lang="en-US" smtClean="0"/>
              <a:t>9/1/22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07460-8F1D-483A-A956-33A8AAEC9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1736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9624C-F63E-454D-A29D-D55D21B26FC4}" type="datetimeFigureOut">
              <a:rPr lang="en-US" smtClean="0"/>
              <a:t>9/1/22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07460-8F1D-483A-A956-33A8AAEC9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0481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9624C-F63E-454D-A29D-D55D21B26FC4}" type="datetimeFigureOut">
              <a:rPr lang="en-US" smtClean="0"/>
              <a:t>9/1/22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07460-8F1D-483A-A956-33A8AAEC9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975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9624C-F63E-454D-A29D-D55D21B26FC4}" type="datetimeFigureOut">
              <a:rPr lang="en-US" smtClean="0"/>
              <a:t>9/1/22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07460-8F1D-483A-A956-33A8AAEC9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7730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9624C-F63E-454D-A29D-D55D21B26FC4}" type="datetimeFigureOut">
              <a:rPr lang="en-US" smtClean="0"/>
              <a:t>9/1/22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07460-8F1D-483A-A956-33A8AAEC9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68263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99624C-F63E-454D-A29D-D55D21B26FC4}" type="datetimeFigureOut">
              <a:rPr lang="en-US" smtClean="0"/>
              <a:t>9/1/22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E07460-8F1D-483A-A956-33A8AAEC9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37627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emf"/><Relationship Id="rId4" Type="http://schemas.openxmlformats.org/officeDocument/2006/relationships/image" Target="../media/image14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79675" y="1390456"/>
            <a:ext cx="12351350" cy="2387600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itchFamily="50" charset="0"/>
              </a:rPr>
              <a:t>HOW TO GIVE A</a:t>
            </a:r>
            <a:br>
              <a:rPr lang="en-US" sz="5400" dirty="0">
                <a:latin typeface="Gotham Medium" pitchFamily="50" charset="0"/>
              </a:rPr>
            </a:br>
            <a:r>
              <a:rPr lang="en-US" sz="5400" dirty="0">
                <a:latin typeface="Gotham Medium" pitchFamily="50" charset="0"/>
              </a:rPr>
              <a:t>RECITATION PRESENTATION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255187"/>
            <a:ext cx="9144000" cy="473561"/>
          </a:xfrm>
        </p:spPr>
        <p:txBody>
          <a:bodyPr/>
          <a:lstStyle/>
          <a:p>
            <a:r>
              <a:rPr lang="en-US" dirty="0">
                <a:latin typeface="Proxima Nova Rg" panose="02000506030000020004" pitchFamily="2" charset="0"/>
              </a:rPr>
              <a:t>EG1004  |  RECITATION 1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4193177" y="3937099"/>
            <a:ext cx="3762104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CDA7024F-D248-4EF6-9CD3-DD357A9199C4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0A1CAF8-DB5A-4A6D-BBB2-4D89C575D2C4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8109B66-0296-4DA0-97B5-15803D47E0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6CFFE355-92F9-426E-98E2-57E8ED9651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6037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647998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itchFamily="50" charset="0"/>
              </a:rPr>
              <a:t>MATERIALS SLIDE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22339" y="1611664"/>
            <a:ext cx="5849266" cy="3917892"/>
          </a:xfrm>
        </p:spPr>
        <p:txBody>
          <a:bodyPr anchor="ctr"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Slide title “Materials”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Only list materials used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No competition cost tables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No need to read aloud during presentation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C7FD906D-6EAE-C24D-A1F1-C8B8FBEFB5EB}"/>
              </a:ext>
            </a:extLst>
          </p:cNvPr>
          <p:cNvSpPr txBox="1">
            <a:spLocks/>
          </p:cNvSpPr>
          <p:nvPr/>
        </p:nvSpPr>
        <p:spPr>
          <a:xfrm>
            <a:off x="6622339" y="2337293"/>
            <a:ext cx="5744886" cy="39178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2800" dirty="0">
              <a:latin typeface="Proxima Nova Rg" panose="02000506030000020004" pitchFamily="2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850E341-80F1-4A45-AF1B-AEB4D1151528}"/>
              </a:ext>
            </a:extLst>
          </p:cNvPr>
          <p:cNvSpPr/>
          <p:nvPr/>
        </p:nvSpPr>
        <p:spPr>
          <a:xfrm>
            <a:off x="1771695" y="5656306"/>
            <a:ext cx="28360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Proxima Nova Rg" panose="02000506030000020004" pitchFamily="2" charset="0"/>
              </a:rPr>
              <a:t>Figure 6: Materials sample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4FD3936-C080-8F40-B1F1-3B2DAD1AC55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956" y="1974748"/>
            <a:ext cx="5791155" cy="361947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Picture 13" descr="A picture containing drawing&#10;&#10;Description automatically generated">
            <a:extLst>
              <a:ext uri="{FF2B5EF4-FFF2-40B4-BE49-F238E27FC236}">
                <a16:creationId xmlns:a16="http://schemas.microsoft.com/office/drawing/2014/main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16542865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647998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itchFamily="50" charset="0"/>
              </a:rPr>
              <a:t>PROCEDURE SLIDES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1561" y="2095095"/>
            <a:ext cx="5236246" cy="3917892"/>
          </a:xfrm>
        </p:spPr>
        <p:txBody>
          <a:bodyPr anchor="ctr">
            <a:normAutofit/>
          </a:bodyPr>
          <a:lstStyle/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Slide title “Procedure”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Steps followed in lab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Flowcharts or bullets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Two slide maximum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Pictures of equipment (optional)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2800" dirty="0">
              <a:latin typeface="Proxima Nova Rg" panose="02000506030000020004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C7FD906D-6EAE-C24D-A1F1-C8B8FBEFB5EB}"/>
              </a:ext>
            </a:extLst>
          </p:cNvPr>
          <p:cNvSpPr txBox="1">
            <a:spLocks/>
          </p:cNvSpPr>
          <p:nvPr/>
        </p:nvSpPr>
        <p:spPr>
          <a:xfrm>
            <a:off x="6622339" y="2337293"/>
            <a:ext cx="5744886" cy="39178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2800" dirty="0">
              <a:latin typeface="Proxima Nova Rg" panose="02000506030000020004" pitchFamily="2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850E341-80F1-4A45-AF1B-AEB4D1151528}"/>
              </a:ext>
            </a:extLst>
          </p:cNvPr>
          <p:cNvSpPr/>
          <p:nvPr/>
        </p:nvSpPr>
        <p:spPr>
          <a:xfrm>
            <a:off x="7432648" y="5641136"/>
            <a:ext cx="29594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Proxima Nova Rg" panose="02000506030000020004" pitchFamily="2" charset="0"/>
              </a:rPr>
              <a:t>Figure 7: Procedure sample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498E3BC-15CF-4444-900B-691636C96E0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0800" y="1771762"/>
            <a:ext cx="5997784" cy="3748615"/>
          </a:xfrm>
          <a:prstGeom prst="rect">
            <a:avLst/>
          </a:prstGeom>
        </p:spPr>
      </p:pic>
      <p:pic>
        <p:nvPicPr>
          <p:cNvPr id="16" name="Picture 15" descr="A picture containing drawing&#10;&#10;Description automatically generated">
            <a:extLst>
              <a:ext uri="{FF2B5EF4-FFF2-40B4-BE49-F238E27FC236}">
                <a16:creationId xmlns:a16="http://schemas.microsoft.com/office/drawing/2014/main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19447002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8359" y="647085"/>
            <a:ext cx="11335285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itchFamily="50" charset="0"/>
              </a:rPr>
              <a:t>DATA/OBSERVATIONS SLIDES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87428" y="1416927"/>
            <a:ext cx="5849266" cy="3403559"/>
          </a:xfrm>
        </p:spPr>
        <p:txBody>
          <a:bodyPr anchor="ctr"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Slide title “Data/Observations”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What you saw and recorded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Pictures 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Tables (title) 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Graphs (title &amp; labels)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C7FD906D-6EAE-C24D-A1F1-C8B8FBEFB5EB}"/>
              </a:ext>
            </a:extLst>
          </p:cNvPr>
          <p:cNvSpPr txBox="1">
            <a:spLocks/>
          </p:cNvSpPr>
          <p:nvPr/>
        </p:nvSpPr>
        <p:spPr>
          <a:xfrm>
            <a:off x="6622339" y="2337293"/>
            <a:ext cx="5744886" cy="39178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2800" dirty="0">
              <a:latin typeface="Proxima Nova Rg" panose="02000506030000020004" pitchFamily="2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850E341-80F1-4A45-AF1B-AEB4D1151528}"/>
              </a:ext>
            </a:extLst>
          </p:cNvPr>
          <p:cNvSpPr/>
          <p:nvPr/>
        </p:nvSpPr>
        <p:spPr>
          <a:xfrm>
            <a:off x="1214779" y="5653081"/>
            <a:ext cx="38058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Proxima Nova Rg" panose="02000506030000020004" pitchFamily="2" charset="0"/>
              </a:rPr>
              <a:t>Figure 8: Data/Observations sample</a:t>
            </a:r>
          </a:p>
        </p:txBody>
      </p:sp>
      <p:sp>
        <p:nvSpPr>
          <p:cNvPr id="14" name="Explosion 1 13">
            <a:extLst>
              <a:ext uri="{FF2B5EF4-FFF2-40B4-BE49-F238E27FC236}">
                <a16:creationId xmlns:a16="http://schemas.microsoft.com/office/drawing/2014/main" id="{3AF7C286-5876-8842-BB13-9CCD934EFC52}"/>
              </a:ext>
            </a:extLst>
          </p:cNvPr>
          <p:cNvSpPr/>
          <p:nvPr/>
        </p:nvSpPr>
        <p:spPr>
          <a:xfrm rot="20911413">
            <a:off x="8767367" y="4056724"/>
            <a:ext cx="3408482" cy="2166107"/>
          </a:xfrm>
          <a:prstGeom prst="irregularSeal1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5706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57068C"/>
                </a:solidFill>
                <a:latin typeface="Proxima Nova Lt" panose="02000506030000020004" pitchFamily="2" charset="77"/>
              </a:rPr>
              <a:t>All media must have captions! </a:t>
            </a:r>
          </a:p>
        </p:txBody>
      </p:sp>
      <p:pic>
        <p:nvPicPr>
          <p:cNvPr id="17" name="Picture 16" descr="A picture containing drawing&#10;&#10;Description automatically generated">
            <a:extLst>
              <a:ext uri="{FF2B5EF4-FFF2-40B4-BE49-F238E27FC236}">
                <a16:creationId xmlns:a16="http://schemas.microsoft.com/office/drawing/2014/main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11</a:t>
            </a:r>
          </a:p>
        </p:txBody>
      </p:sp>
      <p:pic>
        <p:nvPicPr>
          <p:cNvPr id="10" name="Picture 9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784162C8-40C0-6B4A-B7A3-7FACBDC316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689" y="2004012"/>
            <a:ext cx="5744885" cy="3261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5761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627960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itchFamily="50" charset="0"/>
              </a:rPr>
              <a:t>RESULTS SLIDE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416" y="1705928"/>
            <a:ext cx="5462950" cy="3917892"/>
          </a:xfrm>
        </p:spPr>
        <p:txBody>
          <a:bodyPr anchor="ctr">
            <a:normAutofit/>
          </a:bodyPr>
          <a:lstStyle/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Slide title “Results”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Show sample calculations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Compare results to expectations &amp; other groups design’s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Refer to data to support results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74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C7FD906D-6EAE-C24D-A1F1-C8B8FBEFB5EB}"/>
              </a:ext>
            </a:extLst>
          </p:cNvPr>
          <p:cNvSpPr txBox="1">
            <a:spLocks/>
          </p:cNvSpPr>
          <p:nvPr/>
        </p:nvSpPr>
        <p:spPr>
          <a:xfrm>
            <a:off x="6622339" y="2337293"/>
            <a:ext cx="5744886" cy="39178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2800" dirty="0">
              <a:latin typeface="Proxima Nova Rg" panose="02000506030000020004" pitchFamily="2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850E341-80F1-4A45-AF1B-AEB4D1151528}"/>
              </a:ext>
            </a:extLst>
          </p:cNvPr>
          <p:cNvSpPr/>
          <p:nvPr/>
        </p:nvSpPr>
        <p:spPr>
          <a:xfrm>
            <a:off x="7513025" y="5656654"/>
            <a:ext cx="26532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Proxima Nova Rg" panose="02000506030000020004" pitchFamily="2" charset="0"/>
              </a:rPr>
              <a:t>Figure 9: Results sample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B5FD612-9DB7-8E45-B5EF-C5D8A931697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1365" y="1839321"/>
            <a:ext cx="5927219" cy="370451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6" name="Picture 15" descr="A picture containing drawing&#10;&#10;Description automatically generated">
            <a:extLst>
              <a:ext uri="{FF2B5EF4-FFF2-40B4-BE49-F238E27FC236}">
                <a16:creationId xmlns:a16="http://schemas.microsoft.com/office/drawing/2014/main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15418577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647998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itchFamily="50" charset="0"/>
              </a:rPr>
              <a:t>CONCLUSION SLIDE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22339" y="1931972"/>
            <a:ext cx="5849266" cy="3917892"/>
          </a:xfrm>
        </p:spPr>
        <p:txBody>
          <a:bodyPr anchor="ctr"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Slide title “Conclusion”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Was experiment successful?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Objectives achieved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Place in competition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Improvements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C7FD906D-6EAE-C24D-A1F1-C8B8FBEFB5EB}"/>
              </a:ext>
            </a:extLst>
          </p:cNvPr>
          <p:cNvSpPr txBox="1">
            <a:spLocks/>
          </p:cNvSpPr>
          <p:nvPr/>
        </p:nvSpPr>
        <p:spPr>
          <a:xfrm>
            <a:off x="6622339" y="2337293"/>
            <a:ext cx="5744886" cy="39178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2800" dirty="0">
              <a:latin typeface="Proxima Nova Rg" panose="02000506030000020004" pitchFamily="2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850E341-80F1-4A45-AF1B-AEB4D1151528}"/>
              </a:ext>
            </a:extLst>
          </p:cNvPr>
          <p:cNvSpPr/>
          <p:nvPr/>
        </p:nvSpPr>
        <p:spPr>
          <a:xfrm>
            <a:off x="1771695" y="5656306"/>
            <a:ext cx="31277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Proxima Nova Rg" panose="02000506030000020004" pitchFamily="2" charset="0"/>
              </a:rPr>
              <a:t>Figure 10: Conclusion sample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7A38B34-B1D4-804B-A1E8-A10D360FE99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122" y="1903006"/>
            <a:ext cx="5747658" cy="359228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7" name="Picture 16" descr="A picture containing drawing&#10;&#10;Description automatically generated">
            <a:extLst>
              <a:ext uri="{FF2B5EF4-FFF2-40B4-BE49-F238E27FC236}">
                <a16:creationId xmlns:a16="http://schemas.microsoft.com/office/drawing/2014/main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13</a:t>
            </a:r>
          </a:p>
        </p:txBody>
      </p:sp>
    </p:spTree>
    <p:extLst>
      <p:ext uri="{BB962C8B-B14F-4D97-AF65-F5344CB8AC3E}">
        <p14:creationId xmlns:p14="http://schemas.microsoft.com/office/powerpoint/2010/main" val="10114235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Graphic 10" descr="Classroom">
            <a:extLst>
              <a:ext uri="{FF2B5EF4-FFF2-40B4-BE49-F238E27FC236}">
                <a16:creationId xmlns:a16="http://schemas.microsoft.com/office/drawing/2014/main" id="{B84FB417-15FC-D640-BDC5-A20117B1C16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26461" y="1815391"/>
            <a:ext cx="3975026" cy="397502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628442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itchFamily="50" charset="0"/>
              </a:rPr>
              <a:t>VISUAL DELIVERY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09231" y="1957071"/>
            <a:ext cx="6086163" cy="3917892"/>
          </a:xfrm>
        </p:spPr>
        <p:txBody>
          <a:bodyPr anchor="ctr">
            <a:noAutofit/>
          </a:bodyPr>
          <a:lstStyle/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No full sentences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Include images from labs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No hand-drawn lab notes 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Consistent fonts and text sizes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No serif fonts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18-point font minimum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Slide numbers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Don’t crowd slides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907AF8B-1143-C149-B363-8192C0579063}"/>
              </a:ext>
            </a:extLst>
          </p:cNvPr>
          <p:cNvSpPr/>
          <p:nvPr/>
        </p:nvSpPr>
        <p:spPr>
          <a:xfrm>
            <a:off x="697576" y="2889822"/>
            <a:ext cx="5065915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4800" b="1" dirty="0">
                <a:latin typeface="Proxima Nova Lt" panose="02000506030000020004" pitchFamily="2" charset="77"/>
              </a:rPr>
              <a:t>PROFESSIONAL &amp; READABLE</a:t>
            </a:r>
            <a:endParaRPr lang="en-US" sz="48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Proxima Nova Lt" panose="02000506030000020004" pitchFamily="2" charset="77"/>
            </a:endParaRPr>
          </a:p>
        </p:txBody>
      </p:sp>
      <p:pic>
        <p:nvPicPr>
          <p:cNvPr id="15" name="Picture 14" descr="A picture containing drawing&#10;&#10;Description automatically generated">
            <a:extLst>
              <a:ext uri="{FF2B5EF4-FFF2-40B4-BE49-F238E27FC236}">
                <a16:creationId xmlns:a16="http://schemas.microsoft.com/office/drawing/2014/main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14</a:t>
            </a:r>
          </a:p>
        </p:txBody>
      </p:sp>
    </p:spTree>
    <p:extLst>
      <p:ext uri="{BB962C8B-B14F-4D97-AF65-F5344CB8AC3E}">
        <p14:creationId xmlns:p14="http://schemas.microsoft.com/office/powerpoint/2010/main" val="36049098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643985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itchFamily="50" charset="0"/>
              </a:rPr>
              <a:t>VISUAL DELIVERY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4798" y="1730831"/>
            <a:ext cx="6911411" cy="3917892"/>
          </a:xfrm>
        </p:spPr>
        <p:txBody>
          <a:bodyPr anchor="ctr">
            <a:noAutofit/>
          </a:bodyPr>
          <a:lstStyle/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Use figures and images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e.g. Figure 12 explains photosynthesis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Captions with every image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Main points on slides only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Elaborate your points verbally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X by X Rule (X = 3, 4, 5, 6, or 7)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e.g. 5 lines per slide, 5 words per line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E9BCAA6-223D-F642-B377-6014A2F3448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8512" y="1730831"/>
            <a:ext cx="3610335" cy="3617621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5BE3E5D1-0A55-5649-98AF-3BAD501A83B4}"/>
              </a:ext>
            </a:extLst>
          </p:cNvPr>
          <p:cNvSpPr/>
          <p:nvPr/>
        </p:nvSpPr>
        <p:spPr>
          <a:xfrm>
            <a:off x="6585679" y="5448131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dirty="0">
                <a:latin typeface="Proxima Nova Rg" panose="02000506030000020004" pitchFamily="2" charset="0"/>
              </a:rPr>
              <a:t>Figure 11: Photosynthesis diagram </a:t>
            </a:r>
            <a:br>
              <a:rPr lang="en-US" dirty="0">
                <a:latin typeface="Proxima Nova Rg" panose="02000506030000020004" pitchFamily="2" charset="0"/>
              </a:rPr>
            </a:br>
            <a:r>
              <a:rPr lang="en-US" dirty="0">
                <a:latin typeface="Proxima Nova Rg" panose="02000506030000020004" pitchFamily="2" charset="0"/>
              </a:rPr>
              <a:t>courtesy of </a:t>
            </a:r>
            <a:r>
              <a:rPr lang="en-US" dirty="0" err="1">
                <a:latin typeface="Proxima Nova Rg" panose="02000506030000020004" pitchFamily="2" charset="0"/>
              </a:rPr>
              <a:t>VectorStock</a:t>
            </a:r>
            <a:r>
              <a:rPr lang="en-US" dirty="0">
                <a:latin typeface="Proxima Nova Rg" panose="02000506030000020004" pitchFamily="2" charset="0"/>
              </a:rPr>
              <a:t> </a:t>
            </a:r>
          </a:p>
        </p:txBody>
      </p:sp>
      <p:pic>
        <p:nvPicPr>
          <p:cNvPr id="15" name="Picture 14" descr="A picture containing drawing&#10;&#10;Description automatically generated">
            <a:extLst>
              <a:ext uri="{FF2B5EF4-FFF2-40B4-BE49-F238E27FC236}">
                <a16:creationId xmlns:a16="http://schemas.microsoft.com/office/drawing/2014/main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15</a:t>
            </a:r>
          </a:p>
        </p:txBody>
      </p:sp>
    </p:spTree>
    <p:extLst>
      <p:ext uri="{BB962C8B-B14F-4D97-AF65-F5344CB8AC3E}">
        <p14:creationId xmlns:p14="http://schemas.microsoft.com/office/powerpoint/2010/main" val="7177710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E54999F1-1667-0B45-9101-8D9941B716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107" y="1857604"/>
            <a:ext cx="5615478" cy="374365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5061" y="647998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itchFamily="50" charset="0"/>
              </a:rPr>
              <a:t>PHYSICAL DELIVERY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86562" y="1957071"/>
            <a:ext cx="5558481" cy="3917892"/>
          </a:xfrm>
        </p:spPr>
        <p:txBody>
          <a:bodyPr anchor="ctr">
            <a:normAutofit fontScale="92500" lnSpcReduction="20000"/>
          </a:bodyPr>
          <a:lstStyle/>
          <a:p>
            <a:pPr marL="342900" indent="-342900" algn="l">
              <a:lnSpc>
                <a:spcPct val="110000"/>
              </a:lnSpc>
              <a:buFont typeface="Arial" panose="020B0604020202020204" pitchFamily="34" charset="0"/>
              <a:buChar char="•"/>
            </a:pPr>
            <a:endParaRPr lang="en-US" dirty="0">
              <a:latin typeface="Proxima Nova Rg" panose="02000506030000020004" pitchFamily="2" charset="0"/>
            </a:endParaRPr>
          </a:p>
          <a:p>
            <a:pPr marL="342900" indent="-34290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3000" dirty="0">
                <a:latin typeface="Proxima Nova Rg" panose="02000506030000020004" pitchFamily="2" charset="0"/>
              </a:rPr>
              <a:t>Speak loudly and slowly </a:t>
            </a:r>
          </a:p>
          <a:p>
            <a:pPr marL="342900" indent="-34290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3000" dirty="0">
                <a:latin typeface="Proxima Nova Rg" panose="02000506030000020004" pitchFamily="2" charset="0"/>
              </a:rPr>
              <a:t>Face the audience</a:t>
            </a:r>
          </a:p>
          <a:p>
            <a:pPr marL="342900" indent="-34290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3000" dirty="0">
                <a:latin typeface="Proxima Nova Rg" panose="02000506030000020004" pitchFamily="2" charset="0"/>
              </a:rPr>
              <a:t>Eye contact with audience</a:t>
            </a:r>
          </a:p>
          <a:p>
            <a:pPr marL="342900" indent="-34290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3000" dirty="0">
                <a:latin typeface="Proxima Nova Rg" panose="02000506030000020004" pitchFamily="2" charset="0"/>
              </a:rPr>
              <a:t>Utilize a laser pointer where appropriate</a:t>
            </a:r>
          </a:p>
          <a:p>
            <a:pPr marL="342900" indent="-34290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3000" dirty="0">
                <a:latin typeface="Proxima Nova Rg" panose="02000506030000020004" pitchFamily="2" charset="0"/>
              </a:rPr>
              <a:t>Mistakes happen!</a:t>
            </a:r>
          </a:p>
          <a:p>
            <a:pPr marL="800100" lvl="1" indent="-34290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3000" dirty="0">
                <a:latin typeface="Proxima Nova Rg" panose="02000506030000020004" pitchFamily="2" charset="0"/>
              </a:rPr>
              <a:t>Stay calm and keep presenting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dirty="0">
              <a:latin typeface="Proxima Nova Rg" panose="02000506030000020004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EF2B6FE-A3BD-4A49-A0CB-91D9FE70B376}"/>
              </a:ext>
            </a:extLst>
          </p:cNvPr>
          <p:cNvSpPr/>
          <p:nvPr/>
        </p:nvSpPr>
        <p:spPr>
          <a:xfrm>
            <a:off x="753402" y="5711214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latin typeface="Proxima Nova Rg" panose="02000506030000020004" pitchFamily="2" charset="0"/>
              </a:rPr>
              <a:t>Figure 12: Presentation delivery courtesy of NBC  </a:t>
            </a:r>
          </a:p>
        </p:txBody>
      </p:sp>
      <p:pic>
        <p:nvPicPr>
          <p:cNvPr id="14" name="Picture 13" descr="A picture containing drawing&#10;&#10;Description automatically generated">
            <a:extLst>
              <a:ext uri="{FF2B5EF4-FFF2-40B4-BE49-F238E27FC236}">
                <a16:creationId xmlns:a16="http://schemas.microsoft.com/office/drawing/2014/main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16</a:t>
            </a:r>
          </a:p>
        </p:txBody>
      </p:sp>
    </p:spTree>
    <p:extLst>
      <p:ext uri="{BB962C8B-B14F-4D97-AF65-F5344CB8AC3E}">
        <p14:creationId xmlns:p14="http://schemas.microsoft.com/office/powerpoint/2010/main" val="36811208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4369" y="653515"/>
            <a:ext cx="11358262" cy="965147"/>
          </a:xfrm>
        </p:spPr>
        <p:txBody>
          <a:bodyPr>
            <a:normAutofit/>
          </a:bodyPr>
          <a:lstStyle/>
          <a:p>
            <a:r>
              <a:rPr lang="en-US" sz="5000" dirty="0">
                <a:latin typeface="Gotham Medium" pitchFamily="50" charset="0"/>
              </a:rPr>
              <a:t>CLASSROOM PREPARATION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4369" y="1338925"/>
            <a:ext cx="10157024" cy="2619893"/>
          </a:xfrm>
        </p:spPr>
        <p:txBody>
          <a:bodyPr anchor="ctr">
            <a:normAutofit/>
          </a:bodyPr>
          <a:lstStyle/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dirty="0">
              <a:latin typeface="Proxima Nova Rg" panose="02000506030000020004" pitchFamily="2" charset="0"/>
            </a:endParaRPr>
          </a:p>
          <a:p>
            <a:pPr algn="l">
              <a:lnSpc>
                <a:spcPct val="100000"/>
              </a:lnSpc>
            </a:pPr>
            <a:r>
              <a:rPr lang="en-US" sz="3000" dirty="0">
                <a:solidFill>
                  <a:srgbClr val="57068C"/>
                </a:solidFill>
                <a:latin typeface="Proxima Nova Lt" panose="02000506030000020004" pitchFamily="2" charset="77"/>
              </a:rPr>
              <a:t>Preparation: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3000" dirty="0">
                <a:latin typeface="Proxima Nova Rg" panose="02000506030000020004" pitchFamily="2" charset="0"/>
              </a:rPr>
              <a:t>Technical difficulties do happen!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3000" dirty="0">
                <a:latin typeface="Proxima Nova Rg" panose="02000506030000020004" pitchFamily="2" charset="0"/>
              </a:rPr>
              <a:t>Bring extra copy of presentation on </a:t>
            </a:r>
            <a:r>
              <a:rPr lang="en-US" sz="3000" dirty="0" err="1">
                <a:latin typeface="Proxima Nova Rg" panose="02000506030000020004" pitchFamily="2" charset="0"/>
              </a:rPr>
              <a:t>thumbdrive</a:t>
            </a:r>
            <a:r>
              <a:rPr lang="en-US" sz="3000" dirty="0">
                <a:latin typeface="Proxima Nova Rg" panose="02000506030000020004" pitchFamily="2" charset="0"/>
              </a:rPr>
              <a:t> or laptop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3000" dirty="0">
                <a:latin typeface="Proxima Nova Rg" panose="02000506030000020004" pitchFamily="2" charset="0"/>
              </a:rPr>
              <a:t>Be prepared to present without slideshow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CF0CCAA0-C109-C348-93C7-BFC254FF3E47}"/>
              </a:ext>
            </a:extLst>
          </p:cNvPr>
          <p:cNvSpPr txBox="1">
            <a:spLocks/>
          </p:cNvSpPr>
          <p:nvPr/>
        </p:nvSpPr>
        <p:spPr>
          <a:xfrm>
            <a:off x="544369" y="3336157"/>
            <a:ext cx="9370490" cy="26198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2800" dirty="0">
              <a:latin typeface="Proxima Nova Rg" panose="02000506030000020004" pitchFamily="2" charset="0"/>
            </a:endParaRPr>
          </a:p>
          <a:p>
            <a:pPr algn="l">
              <a:lnSpc>
                <a:spcPct val="100000"/>
              </a:lnSpc>
            </a:pPr>
            <a:r>
              <a:rPr lang="en-US" sz="2800" dirty="0">
                <a:solidFill>
                  <a:srgbClr val="57068C"/>
                </a:solidFill>
                <a:latin typeface="Proxima Nova Lt" panose="02000506030000020004" pitchFamily="2" charset="77"/>
              </a:rPr>
              <a:t>Classroom etiquette: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No laptop/cellphone/technology use in class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Give presenter your full attention</a:t>
            </a:r>
          </a:p>
          <a:p>
            <a:pPr marL="1257300" lvl="2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No rehearsal during class time</a:t>
            </a:r>
          </a:p>
        </p:txBody>
      </p:sp>
      <p:sp>
        <p:nvSpPr>
          <p:cNvPr id="14" name="Explosion 1 13">
            <a:extLst>
              <a:ext uri="{FF2B5EF4-FFF2-40B4-BE49-F238E27FC236}">
                <a16:creationId xmlns:a16="http://schemas.microsoft.com/office/drawing/2014/main" id="{30A10AA9-5E83-A24B-8B65-102DABA93E9A}"/>
              </a:ext>
            </a:extLst>
          </p:cNvPr>
          <p:cNvSpPr/>
          <p:nvPr/>
        </p:nvSpPr>
        <p:spPr>
          <a:xfrm rot="20911413">
            <a:off x="8860258" y="2933752"/>
            <a:ext cx="3189263" cy="3240510"/>
          </a:xfrm>
          <a:prstGeom prst="irregularSeal1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5706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57068C"/>
                </a:solidFill>
                <a:latin typeface="Proxima Nova Rg" panose="02000506030000020004" pitchFamily="2" charset="0"/>
              </a:rPr>
              <a:t>Etiquette infractions result in loss of points </a:t>
            </a:r>
          </a:p>
        </p:txBody>
      </p:sp>
      <p:pic>
        <p:nvPicPr>
          <p:cNvPr id="15" name="Picture 14" descr="A picture containing drawing&#10;&#10;Description automatically generated">
            <a:extLst>
              <a:ext uri="{FF2B5EF4-FFF2-40B4-BE49-F238E27FC236}">
                <a16:creationId xmlns:a16="http://schemas.microsoft.com/office/drawing/2014/main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17</a:t>
            </a:r>
          </a:p>
        </p:txBody>
      </p:sp>
    </p:spTree>
    <p:extLst>
      <p:ext uri="{BB962C8B-B14F-4D97-AF65-F5344CB8AC3E}">
        <p14:creationId xmlns:p14="http://schemas.microsoft.com/office/powerpoint/2010/main" val="1157012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2629" y="2834643"/>
            <a:ext cx="10406742" cy="923519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itchFamily="50" charset="0"/>
              </a:rPr>
              <a:t>QUESTIONS?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4669971" y="3989354"/>
            <a:ext cx="2852058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6779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51379" y="626174"/>
            <a:ext cx="8889242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AGENDA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92073" y="2192373"/>
            <a:ext cx="9435151" cy="3556324"/>
          </a:xfrm>
        </p:spPr>
        <p:txBody>
          <a:bodyPr anchor="ctr"/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Lab Presentation Overview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Presentation Format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Visual Delivery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Physical Delivery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Classroom Preparation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Questions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931362" y="2808514"/>
            <a:ext cx="0" cy="2299063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345B15D-E77C-4394-A1CC-D56B8E5EDE47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 Lt" panose="02000506030000020004" pitchFamily="50" charset="0"/>
                <a:ea typeface="+mn-ea"/>
                <a:cs typeface="+mn-cs"/>
              </a:rPr>
              <a:t>1</a:t>
            </a:r>
          </a:p>
        </p:txBody>
      </p:sp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4B955AF8-7903-4F2D-AF39-625F23BCBA6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3978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4156" y="631669"/>
            <a:ext cx="11723687" cy="965147"/>
          </a:xfrm>
        </p:spPr>
        <p:txBody>
          <a:bodyPr>
            <a:noAutofit/>
          </a:bodyPr>
          <a:lstStyle/>
          <a:p>
            <a:r>
              <a:rPr lang="en-US" sz="5400" dirty="0">
                <a:latin typeface="Gotham Medium" pitchFamily="50" charset="0"/>
              </a:rPr>
              <a:t>LAB PRESENTATION OVERVIEW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4107" y="1698780"/>
            <a:ext cx="10160000" cy="3917892"/>
          </a:xfrm>
        </p:spPr>
        <p:txBody>
          <a:bodyPr anchor="ctr">
            <a:normAutofit/>
          </a:bodyPr>
          <a:lstStyle/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Timed five-minute presentation on labs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Post-presentation feedback from Professor, WC, and TA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Listen &amp; learn: penalty for redundant feedback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Graded on visual and verbal presentation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1047807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6" y="635284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itchFamily="50" charset="0"/>
              </a:rPr>
              <a:t>PRESENTATION FORMAT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18315" y="2535501"/>
            <a:ext cx="9835485" cy="3362330"/>
          </a:xfrm>
        </p:spPr>
        <p:txBody>
          <a:bodyPr numCol="2" anchor="ctr">
            <a:normAutofit fontScale="92500" lnSpcReduction="10000"/>
          </a:bodyPr>
          <a:lstStyle/>
          <a:p>
            <a:pPr marL="342900" indent="-34290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3000" dirty="0">
                <a:latin typeface="Proxima Nova Rg" panose="02000506030000020004" pitchFamily="2" charset="0"/>
              </a:rPr>
              <a:t>Title </a:t>
            </a:r>
          </a:p>
          <a:p>
            <a:pPr marL="342900" indent="-34290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3000">
                <a:latin typeface="Proxima Nova Rg" panose="02000506030000020004" pitchFamily="2" charset="0"/>
              </a:rPr>
              <a:t>Agenda</a:t>
            </a:r>
            <a:endParaRPr lang="en-US" sz="3000" dirty="0">
              <a:latin typeface="Proxima Nova Rg" panose="02000506030000020004" pitchFamily="2" charset="0"/>
            </a:endParaRPr>
          </a:p>
          <a:p>
            <a:pPr marL="342900" indent="-34290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3000" dirty="0">
                <a:latin typeface="Proxima Nova Rg" panose="02000506030000020004" pitchFamily="2" charset="0"/>
              </a:rPr>
              <a:t>Experimental Objective </a:t>
            </a:r>
          </a:p>
          <a:p>
            <a:pPr marL="342900" indent="-34290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3000" dirty="0">
                <a:latin typeface="Proxima Nova Rg" panose="02000506030000020004" pitchFamily="2" charset="0"/>
              </a:rPr>
              <a:t>Introduction</a:t>
            </a:r>
          </a:p>
          <a:p>
            <a:pPr marL="342900" indent="-34290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3000" dirty="0">
                <a:latin typeface="Proxima Nova Rg" panose="02000506030000020004" pitchFamily="2" charset="0"/>
              </a:rPr>
              <a:t>Background Information</a:t>
            </a:r>
          </a:p>
          <a:p>
            <a:pPr marL="342900" indent="-34290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3000" dirty="0">
                <a:latin typeface="Proxima Nova Rg" panose="02000506030000020004" pitchFamily="2" charset="0"/>
              </a:rPr>
              <a:t>Materials</a:t>
            </a:r>
          </a:p>
          <a:p>
            <a:pPr marL="342900" indent="-34290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3000" dirty="0">
                <a:latin typeface="Proxima Nova Rg" panose="02000506030000020004" pitchFamily="2" charset="0"/>
              </a:rPr>
              <a:t>Procedure</a:t>
            </a:r>
          </a:p>
          <a:p>
            <a:pPr marL="342900" indent="-34290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3000" dirty="0">
                <a:latin typeface="Proxima Nova Rg" panose="02000506030000020004" pitchFamily="2" charset="0"/>
              </a:rPr>
              <a:t>Data/Observations</a:t>
            </a:r>
          </a:p>
          <a:p>
            <a:pPr marL="342900" indent="-34290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3000" dirty="0">
                <a:latin typeface="Proxima Nova Rg" panose="02000506030000020004" pitchFamily="2" charset="0"/>
              </a:rPr>
              <a:t>Results</a:t>
            </a:r>
          </a:p>
          <a:p>
            <a:pPr marL="342900" indent="-34290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3000" dirty="0">
                <a:latin typeface="Proxima Nova Rg" panose="02000506030000020004" pitchFamily="2" charset="0"/>
              </a:rPr>
              <a:t>Conclusion</a:t>
            </a:r>
          </a:p>
          <a:p>
            <a:pPr marL="342900" indent="-34290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3000" dirty="0">
                <a:latin typeface="Proxima Nova Rg" panose="02000506030000020004" pitchFamily="2" charset="0"/>
              </a:rPr>
              <a:t>Title </a:t>
            </a:r>
          </a:p>
          <a:p>
            <a:pPr algn="l"/>
            <a:endParaRPr lang="en-US" dirty="0">
              <a:latin typeface="Proxima Nova Rg" panose="02000506030000020004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5F522D9-7A12-BA4A-9849-B4C75C6431E4}"/>
              </a:ext>
            </a:extLst>
          </p:cNvPr>
          <p:cNvSpPr/>
          <p:nvPr/>
        </p:nvSpPr>
        <p:spPr>
          <a:xfrm>
            <a:off x="1875131" y="1600431"/>
            <a:ext cx="844173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57068C"/>
                </a:solidFill>
                <a:latin typeface="Proxima Nova Rg" panose="02000506030000020004" pitchFamily="2" charset="0"/>
              </a:rPr>
              <a:t>Consistent format and order for all lab presentations:</a:t>
            </a:r>
          </a:p>
        </p:txBody>
      </p:sp>
      <p:sp>
        <p:nvSpPr>
          <p:cNvPr id="11" name="Explosion 1 10">
            <a:extLst>
              <a:ext uri="{FF2B5EF4-FFF2-40B4-BE49-F238E27FC236}">
                <a16:creationId xmlns:a16="http://schemas.microsoft.com/office/drawing/2014/main" id="{35EB8184-2856-9745-AFE0-A311F7B035CD}"/>
              </a:ext>
            </a:extLst>
          </p:cNvPr>
          <p:cNvSpPr/>
          <p:nvPr/>
        </p:nvSpPr>
        <p:spPr>
          <a:xfrm rot="20911413">
            <a:off x="8939321" y="3495749"/>
            <a:ext cx="3116186" cy="2521853"/>
          </a:xfrm>
          <a:prstGeom prst="irregularSeal1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5706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57068C"/>
                </a:solidFill>
                <a:latin typeface="Proxima Nova Rg" panose="02000506030000020004" pitchFamily="2" charset="0"/>
              </a:rPr>
              <a:t>ALWAYS use this order!</a:t>
            </a:r>
          </a:p>
        </p:txBody>
      </p:sp>
      <p:pic>
        <p:nvPicPr>
          <p:cNvPr id="13" name="Picture 12" descr="A picture containing drawing&#10;&#10;Description automatically generated">
            <a:extLst>
              <a:ext uri="{FF2B5EF4-FFF2-40B4-BE49-F238E27FC236}">
                <a16:creationId xmlns:a16="http://schemas.microsoft.com/office/drawing/2014/main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2387403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642776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itchFamily="50" charset="0"/>
              </a:rPr>
              <a:t>TITLE SLIDE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4107" y="1915616"/>
            <a:ext cx="6332716" cy="3917892"/>
          </a:xfrm>
        </p:spPr>
        <p:txBody>
          <a:bodyPr anchor="ctr">
            <a:normAutofit/>
          </a:bodyPr>
          <a:lstStyle/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Lab number and title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Course number and section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Date of experiment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Date of presentation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Team members’ names 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Alphabetical by last name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Repeat title slide at end of presentation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69C2634-17EE-A14A-A2D6-95395A393010}"/>
              </a:ext>
            </a:extLst>
          </p:cNvPr>
          <p:cNvSpPr/>
          <p:nvPr/>
        </p:nvSpPr>
        <p:spPr>
          <a:xfrm>
            <a:off x="7432436" y="5378468"/>
            <a:ext cx="27911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Proxima Nova Rg" panose="02000506030000020004" pitchFamily="2" charset="0"/>
              </a:rPr>
              <a:t>Figure 1: Sample title slide</a:t>
            </a:r>
          </a:p>
        </p:txBody>
      </p:sp>
      <p:pic>
        <p:nvPicPr>
          <p:cNvPr id="15" name="Picture 14" descr="A picture containing drawing&#10;&#10;Description automatically generated">
            <a:extLst>
              <a:ext uri="{FF2B5EF4-FFF2-40B4-BE49-F238E27FC236}">
                <a16:creationId xmlns:a16="http://schemas.microsoft.com/office/drawing/2014/main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4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C7D1CE5-0EF8-4196-F8F0-EC9219B64A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516" y="2069596"/>
            <a:ext cx="5382988" cy="3027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8184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647998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itchFamily="50" charset="0"/>
              </a:rPr>
              <a:t>OVERVIEW SLIDE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09634" y="1855154"/>
            <a:ext cx="5744886" cy="3917892"/>
          </a:xfrm>
        </p:spPr>
        <p:txBody>
          <a:bodyPr anchor="ctr"/>
          <a:lstStyle/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Slide title “Overview”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No need to read slide aloud during presentation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Same agenda slide/order for all presentations!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2800" dirty="0">
              <a:latin typeface="Proxima Nova Rg" panose="02000506030000020004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FBFA0B2-6F89-354D-BC42-BAD4604F35D5}"/>
              </a:ext>
            </a:extLst>
          </p:cNvPr>
          <p:cNvSpPr/>
          <p:nvPr/>
        </p:nvSpPr>
        <p:spPr>
          <a:xfrm>
            <a:off x="1572303" y="5487366"/>
            <a:ext cx="34676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Proxima Nova Rg" panose="02000506030000020004" pitchFamily="2" charset="0"/>
              </a:rPr>
              <a:t>Figure 2:  Overview slide sample</a:t>
            </a:r>
          </a:p>
        </p:txBody>
      </p:sp>
      <p:pic>
        <p:nvPicPr>
          <p:cNvPr id="13" name="Picture 12" descr="A picture containing drawing&#10;&#10;Description automatically generated">
            <a:extLst>
              <a:ext uri="{FF2B5EF4-FFF2-40B4-BE49-F238E27FC236}">
                <a16:creationId xmlns:a16="http://schemas.microsoft.com/office/drawing/2014/main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5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114" y="1855154"/>
            <a:ext cx="5744886" cy="3590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5297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2509" y="647998"/>
            <a:ext cx="11476802" cy="965147"/>
          </a:xfrm>
        </p:spPr>
        <p:txBody>
          <a:bodyPr>
            <a:noAutofit/>
          </a:bodyPr>
          <a:lstStyle/>
          <a:p>
            <a:r>
              <a:rPr lang="en-US" sz="5000" dirty="0">
                <a:latin typeface="Gotham Medium" pitchFamily="50" charset="0"/>
              </a:rPr>
              <a:t>EXPERIMENTAL OBJECTIVE SLIDE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5082" y="1778380"/>
            <a:ext cx="5744886" cy="3917892"/>
          </a:xfrm>
        </p:spPr>
        <p:txBody>
          <a:bodyPr anchor="ctr">
            <a:normAutofit/>
          </a:bodyPr>
          <a:lstStyle/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Slide title “Experimental Objective”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Scientific principles/objectives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No learning objectives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Specify if experiment is a competition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C7FD906D-6EAE-C24D-A1F1-C8B8FBEFB5EB}"/>
              </a:ext>
            </a:extLst>
          </p:cNvPr>
          <p:cNvSpPr txBox="1">
            <a:spLocks/>
          </p:cNvSpPr>
          <p:nvPr/>
        </p:nvSpPr>
        <p:spPr>
          <a:xfrm>
            <a:off x="6622339" y="2337293"/>
            <a:ext cx="5744886" cy="39178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2800" dirty="0">
              <a:latin typeface="Proxima Nova Rg" panose="02000506030000020004" pitchFamily="2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850E341-80F1-4A45-AF1B-AEB4D1151528}"/>
              </a:ext>
            </a:extLst>
          </p:cNvPr>
          <p:cNvSpPr/>
          <p:nvPr/>
        </p:nvSpPr>
        <p:spPr>
          <a:xfrm>
            <a:off x="6787882" y="5563548"/>
            <a:ext cx="42979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Proxima Nova Rg" panose="02000506030000020004" pitchFamily="2" charset="0"/>
              </a:rPr>
              <a:t>Figure 3:  Experimental objective sample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A7D987E-A0EA-FB43-AECF-8A619934E2A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4425" y="1942049"/>
            <a:ext cx="5744886" cy="359055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7" name="Picture 16" descr="A picture containing drawing&#10;&#10;Description automatically generated">
            <a:extLst>
              <a:ext uri="{FF2B5EF4-FFF2-40B4-BE49-F238E27FC236}">
                <a16:creationId xmlns:a16="http://schemas.microsoft.com/office/drawing/2014/main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3236792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647998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itchFamily="50" charset="0"/>
              </a:rPr>
              <a:t>INTRODUCTION SLIDE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22339" y="2249768"/>
            <a:ext cx="5849266" cy="3917892"/>
          </a:xfrm>
        </p:spPr>
        <p:txBody>
          <a:bodyPr anchor="ctr">
            <a:normAutofit/>
          </a:bodyPr>
          <a:lstStyle/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Slide title “Introduction”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Relevance &amp; real-life   applications of topics in lab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Importance of topics in engineering</a:t>
            </a:r>
          </a:p>
          <a:p>
            <a:pPr algn="l"/>
            <a:endParaRPr lang="en-US" sz="2800" dirty="0">
              <a:latin typeface="Proxima Nova Rg" panose="02000506030000020004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C7FD906D-6EAE-C24D-A1F1-C8B8FBEFB5EB}"/>
              </a:ext>
            </a:extLst>
          </p:cNvPr>
          <p:cNvSpPr txBox="1">
            <a:spLocks/>
          </p:cNvSpPr>
          <p:nvPr/>
        </p:nvSpPr>
        <p:spPr>
          <a:xfrm>
            <a:off x="6622339" y="2337293"/>
            <a:ext cx="5744886" cy="39178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2800" dirty="0">
              <a:latin typeface="Proxima Nova Rg" panose="02000506030000020004" pitchFamily="2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850E341-80F1-4A45-AF1B-AEB4D1151528}"/>
              </a:ext>
            </a:extLst>
          </p:cNvPr>
          <p:cNvSpPr/>
          <p:nvPr/>
        </p:nvSpPr>
        <p:spPr>
          <a:xfrm>
            <a:off x="1771695" y="5656306"/>
            <a:ext cx="31213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Proxima Nova Rg" panose="02000506030000020004" pitchFamily="2" charset="0"/>
              </a:rPr>
              <a:t>Figure 4: Introduction sample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417C5D6-916B-874E-8581-E4C402189FD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883" y="1929504"/>
            <a:ext cx="5849266" cy="365579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6" name="Picture 15" descr="A picture containing drawing&#10;&#10;Description automatically generated">
            <a:extLst>
              <a:ext uri="{FF2B5EF4-FFF2-40B4-BE49-F238E27FC236}">
                <a16:creationId xmlns:a16="http://schemas.microsoft.com/office/drawing/2014/main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24914785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59515" y="631669"/>
            <a:ext cx="12511030" cy="965147"/>
          </a:xfrm>
        </p:spPr>
        <p:txBody>
          <a:bodyPr>
            <a:normAutofit/>
          </a:bodyPr>
          <a:lstStyle/>
          <a:p>
            <a:r>
              <a:rPr lang="en-US" sz="4800" dirty="0">
                <a:latin typeface="Gotham Medium" pitchFamily="50" charset="0"/>
              </a:rPr>
              <a:t>BACKGROUND INFORMATION SLIDES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6580" y="1769744"/>
            <a:ext cx="5849266" cy="3917892"/>
          </a:xfrm>
        </p:spPr>
        <p:txBody>
          <a:bodyPr anchor="ctr">
            <a:normAutofit/>
          </a:bodyPr>
          <a:lstStyle/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Slide title “Background Information”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Scientific background: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Main concepts 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Theories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Equations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Competition rules &amp; ratios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C7FD906D-6EAE-C24D-A1F1-C8B8FBEFB5EB}"/>
              </a:ext>
            </a:extLst>
          </p:cNvPr>
          <p:cNvSpPr txBox="1">
            <a:spLocks/>
          </p:cNvSpPr>
          <p:nvPr/>
        </p:nvSpPr>
        <p:spPr>
          <a:xfrm>
            <a:off x="6622339" y="2337293"/>
            <a:ext cx="5744886" cy="39178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2800" dirty="0">
              <a:latin typeface="Proxima Nova Rg" panose="02000506030000020004" pitchFamily="2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850E341-80F1-4A45-AF1B-AEB4D1151528}"/>
              </a:ext>
            </a:extLst>
          </p:cNvPr>
          <p:cNvSpPr/>
          <p:nvPr/>
        </p:nvSpPr>
        <p:spPr>
          <a:xfrm>
            <a:off x="7133164" y="5649805"/>
            <a:ext cx="35670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Proxima Nova Rg" panose="02000506030000020004" pitchFamily="2" charset="0"/>
              </a:rPr>
              <a:t>Figure 5: Background info sample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67F155C-BA5C-D742-82DC-D256CF95E3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2105482"/>
            <a:ext cx="5689419" cy="3555887"/>
          </a:xfrm>
          <a:prstGeom prst="rect">
            <a:avLst/>
          </a:prstGeom>
        </p:spPr>
      </p:pic>
      <p:pic>
        <p:nvPicPr>
          <p:cNvPr id="16" name="Picture 15" descr="A picture containing drawing&#10;&#10;Description automatically generated">
            <a:extLst>
              <a:ext uri="{FF2B5EF4-FFF2-40B4-BE49-F238E27FC236}">
                <a16:creationId xmlns:a16="http://schemas.microsoft.com/office/drawing/2014/main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403486362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305</TotalTime>
  <Words>600</Words>
  <Application>Microsoft Macintosh PowerPoint</Application>
  <PresentationFormat>Widescreen</PresentationFormat>
  <Paragraphs>155</Paragraphs>
  <Slides>19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Arial</vt:lpstr>
      <vt:lpstr>Calibri</vt:lpstr>
      <vt:lpstr>Calibri Light</vt:lpstr>
      <vt:lpstr>Gotham Medium</vt:lpstr>
      <vt:lpstr>Proxima Nova Lt</vt:lpstr>
      <vt:lpstr>Proxima Nova Rg</vt:lpstr>
      <vt:lpstr>Office Theme</vt:lpstr>
      <vt:lpstr>HOW TO GIVE A RECITATION PRESENTATION</vt:lpstr>
      <vt:lpstr>AGENDA</vt:lpstr>
      <vt:lpstr>LAB PRESENTATION OVERVIEW</vt:lpstr>
      <vt:lpstr>PRESENTATION FORMAT</vt:lpstr>
      <vt:lpstr>TITLE SLIDE</vt:lpstr>
      <vt:lpstr>OVERVIEW SLIDE</vt:lpstr>
      <vt:lpstr>EXPERIMENTAL OBJECTIVE SLIDE</vt:lpstr>
      <vt:lpstr>INTRODUCTION SLIDE</vt:lpstr>
      <vt:lpstr>BACKGROUND INFORMATION SLIDES</vt:lpstr>
      <vt:lpstr>MATERIALS SLIDE</vt:lpstr>
      <vt:lpstr>PROCEDURE SLIDES</vt:lpstr>
      <vt:lpstr>DATA/OBSERVATIONS SLIDES</vt:lpstr>
      <vt:lpstr>RESULTS SLIDE</vt:lpstr>
      <vt:lpstr>CONCLUSION SLIDE</vt:lpstr>
      <vt:lpstr>VISUAL DELIVERY</vt:lpstr>
      <vt:lpstr>VISUAL DELIVERY</vt:lpstr>
      <vt:lpstr>PHYSICAL DELIVERY</vt:lpstr>
      <vt:lpstr>CLASSROOM PREPARATION</vt:lpstr>
      <vt:lpstr>QUESTIONS?</vt:lpstr>
    </vt:vector>
  </TitlesOfParts>
  <Company>diakov.net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HOW TO GIVE A RECITATION PRESENTATION</dc:title>
  <dc:creator>Diya Mulay</dc:creator>
  <cp:lastModifiedBy>Hannah Becker</cp:lastModifiedBy>
  <cp:revision>8</cp:revision>
  <dcterms:created xsi:type="dcterms:W3CDTF">2020-08-26T08:47:05Z</dcterms:created>
  <dcterms:modified xsi:type="dcterms:W3CDTF">2022-09-01T20:07:30Z</dcterms:modified>
</cp:coreProperties>
</file>