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660" r:id="rId2"/>
  </p:sldMasterIdLst>
  <p:notesMasterIdLst>
    <p:notesMasterId r:id="rId17"/>
  </p:notesMasterIdLst>
  <p:sldIdLst>
    <p:sldId id="298" r:id="rId3"/>
    <p:sldId id="258" r:id="rId4"/>
    <p:sldId id="318" r:id="rId5"/>
    <p:sldId id="320" r:id="rId6"/>
    <p:sldId id="321" r:id="rId7"/>
    <p:sldId id="322" r:id="rId8"/>
    <p:sldId id="323" r:id="rId9"/>
    <p:sldId id="319" r:id="rId10"/>
    <p:sldId id="324" r:id="rId11"/>
    <p:sldId id="325" r:id="rId12"/>
    <p:sldId id="326" r:id="rId13"/>
    <p:sldId id="299" r:id="rId14"/>
    <p:sldId id="327" r:id="rId15"/>
    <p:sldId id="317" r:id="rId16"/>
  </p:sldIdLst>
  <p:sldSz cx="12192000" cy="6858000"/>
  <p:notesSz cx="6858000" cy="9144000"/>
  <p:embeddedFontLst>
    <p:embeddedFont>
      <p:font typeface="Proxima Nova Rg" panose="02000506030000020004" charset="0"/>
      <p:regular r:id="rId18"/>
      <p:bold r:id="rId19"/>
      <p:italic r:id="rId20"/>
      <p:boldItalic r:id="rId21"/>
    </p:embeddedFont>
    <p:embeddedFont>
      <p:font typeface="Gotham Medium" panose="02000604030000020004" pitchFamily="50" charset="0"/>
      <p:regular r:id="rId22"/>
    </p:embeddedFont>
    <p:embeddedFont>
      <p:font typeface="Proxima Nova Lt" panose="02000506030000020004" pitchFamily="50" charset="0"/>
      <p:regular r:id="rId23"/>
    </p:embeddedFont>
    <p:embeddedFont>
      <p:font typeface="Tahoma" panose="020B0604030504040204" pitchFamily="34" charset="0"/>
      <p:regular r:id="rId24"/>
      <p:bold r:id="rId25"/>
    </p:embeddedFont>
    <p:embeddedFont>
      <p:font typeface="Calibri" panose="020F0502020204030204" pitchFamily="34" charset="0"/>
      <p:regular r:id="rId26"/>
      <p:bold r:id="rId27"/>
      <p:italic r:id="rId28"/>
      <p:boldItalic r:id="rId29"/>
    </p:embeddedFont>
    <p:embeddedFont>
      <p:font typeface="MS PGothic" panose="020B0600070205080204" pitchFamily="34" charset="-128"/>
      <p:regular r:id="rId30"/>
    </p:embeddedFont>
    <p:embeddedFont>
      <p:font typeface="Calibri Light" panose="020F0302020204030204" pitchFamily="34"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068C"/>
    <a:srgbClr val="70AD47"/>
    <a:srgbClr val="ED7D31"/>
    <a:srgbClr val="A89AD3"/>
    <a:srgbClr val="C9AB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61" autoAdjust="0"/>
    <p:restoredTop sz="94677"/>
  </p:normalViewPr>
  <p:slideViewPr>
    <p:cSldViewPr snapToGrid="0">
      <p:cViewPr varScale="1">
        <p:scale>
          <a:sx n="70" d="100"/>
          <a:sy n="70" d="100"/>
        </p:scale>
        <p:origin x="636" y="72"/>
      </p:cViewPr>
      <p:guideLst/>
    </p:cSldViewPr>
  </p:slideViewPr>
  <p:notesTextViewPr>
    <p:cViewPr>
      <p:scale>
        <a:sx n="1" d="1"/>
        <a:sy n="1" d="1"/>
      </p:scale>
      <p:origin x="0" y="-54"/>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1.xml"/><Relationship Id="rId21" Type="http://schemas.openxmlformats.org/officeDocument/2006/relationships/font" Target="fonts/font4.fntdata"/><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7.fntdata"/><Relationship Id="rId32"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751496-A2C9-9E4B-A455-44F0A049C932}" type="datetimeFigureOut">
              <a:rPr lang="en-US" smtClean="0"/>
              <a:t>10/6/2020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0E5E07-5C7E-3546-9E90-84F08637D3E3}" type="slidenum">
              <a:rPr lang="en-US" smtClean="0"/>
              <a:t>‹#›</a:t>
            </a:fld>
            <a:endParaRPr lang="en-US"/>
          </a:p>
        </p:txBody>
      </p:sp>
    </p:spTree>
    <p:extLst>
      <p:ext uri="{BB962C8B-B14F-4D97-AF65-F5344CB8AC3E}">
        <p14:creationId xmlns:p14="http://schemas.microsoft.com/office/powerpoint/2010/main" val="954873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very basic foundation of software engineering utilizes logical algorithms which can be easy modeled using a flow chart  -- like this one. It shows the logical process of repairing a broken lamp. A series of questions is shown in sequence whose answers determine an outcome or lead to another question. </a:t>
            </a:r>
          </a:p>
        </p:txBody>
      </p:sp>
      <p:sp>
        <p:nvSpPr>
          <p:cNvPr id="4" name="Slide Number Placeholder 3"/>
          <p:cNvSpPr>
            <a:spLocks noGrp="1"/>
          </p:cNvSpPr>
          <p:nvPr>
            <p:ph type="sldNum" sz="quarter" idx="5"/>
          </p:nvPr>
        </p:nvSpPr>
        <p:spPr/>
        <p:txBody>
          <a:bodyPr/>
          <a:lstStyle/>
          <a:p>
            <a:fld id="{9F0E5E07-5C7E-3546-9E90-84F08637D3E3}" type="slidenum">
              <a:rPr lang="en-US" smtClean="0"/>
              <a:t>4</a:t>
            </a:fld>
            <a:endParaRPr lang="en-US"/>
          </a:p>
        </p:txBody>
      </p:sp>
    </p:spTree>
    <p:extLst>
      <p:ext uri="{BB962C8B-B14F-4D97-AF65-F5344CB8AC3E}">
        <p14:creationId xmlns:p14="http://schemas.microsoft.com/office/powerpoint/2010/main" val="941445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Visual programming languages are often used for educational purposes to allow a wider range of audiences to program using images and symbols on a dashboard. Visual programming is also known as a “block-based” programming language. Object oriented languages have a more specialized vernacular and allow virtually endless programming possibilities. </a:t>
            </a:r>
          </a:p>
        </p:txBody>
      </p:sp>
      <p:sp>
        <p:nvSpPr>
          <p:cNvPr id="4" name="Slide Number Placeholder 3"/>
          <p:cNvSpPr>
            <a:spLocks noGrp="1"/>
          </p:cNvSpPr>
          <p:nvPr>
            <p:ph type="sldNum" sz="quarter" idx="5"/>
          </p:nvPr>
        </p:nvSpPr>
        <p:spPr/>
        <p:txBody>
          <a:bodyPr/>
          <a:lstStyle/>
          <a:p>
            <a:fld id="{9F0E5E07-5C7E-3546-9E90-84F08637D3E3}" type="slidenum">
              <a:rPr lang="en-US" smtClean="0"/>
              <a:t>5</a:t>
            </a:fld>
            <a:endParaRPr lang="en-US"/>
          </a:p>
        </p:txBody>
      </p:sp>
    </p:spTree>
    <p:extLst>
      <p:ext uri="{BB962C8B-B14F-4D97-AF65-F5344CB8AC3E}">
        <p14:creationId xmlns:p14="http://schemas.microsoft.com/office/powerpoint/2010/main" val="215231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learn programming or brush up on your skills outside of your coursework? Use these online resources which all have free components.</a:t>
            </a:r>
          </a:p>
        </p:txBody>
      </p:sp>
      <p:sp>
        <p:nvSpPr>
          <p:cNvPr id="4" name="Slide Number Placeholder 3"/>
          <p:cNvSpPr>
            <a:spLocks noGrp="1"/>
          </p:cNvSpPr>
          <p:nvPr>
            <p:ph type="sldNum" sz="quarter" idx="5"/>
          </p:nvPr>
        </p:nvSpPr>
        <p:spPr/>
        <p:txBody>
          <a:bodyPr/>
          <a:lstStyle/>
          <a:p>
            <a:fld id="{9F0E5E07-5C7E-3546-9E90-84F08637D3E3}" type="slidenum">
              <a:rPr lang="en-US" smtClean="0"/>
              <a:t>6</a:t>
            </a:fld>
            <a:endParaRPr lang="en-US"/>
          </a:p>
        </p:txBody>
      </p:sp>
    </p:spTree>
    <p:extLst>
      <p:ext uri="{BB962C8B-B14F-4D97-AF65-F5344CB8AC3E}">
        <p14:creationId xmlns:p14="http://schemas.microsoft.com/office/powerpoint/2010/main" val="2440820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Software is a powerful tool that has widened the possibilities and scope of engineering projects. Here are some important tool areas and common </a:t>
            </a:r>
            <a:r>
              <a:rPr lang="en-US" dirty="0" err="1"/>
              <a:t>softwares</a:t>
            </a:r>
            <a:r>
              <a:rPr lang="en-US" dirty="0"/>
              <a:t> used. </a:t>
            </a:r>
          </a:p>
        </p:txBody>
      </p:sp>
      <p:sp>
        <p:nvSpPr>
          <p:cNvPr id="4" name="Slide Number Placeholder 3"/>
          <p:cNvSpPr>
            <a:spLocks noGrp="1"/>
          </p:cNvSpPr>
          <p:nvPr>
            <p:ph type="sldNum" sz="quarter" idx="5"/>
          </p:nvPr>
        </p:nvSpPr>
        <p:spPr/>
        <p:txBody>
          <a:bodyPr/>
          <a:lstStyle/>
          <a:p>
            <a:fld id="{9F0E5E07-5C7E-3546-9E90-84F08637D3E3}" type="slidenum">
              <a:rPr lang="en-US" smtClean="0"/>
              <a:t>7</a:t>
            </a:fld>
            <a:endParaRPr lang="en-US"/>
          </a:p>
        </p:txBody>
      </p:sp>
    </p:spTree>
    <p:extLst>
      <p:ext uri="{BB962C8B-B14F-4D97-AF65-F5344CB8AC3E}">
        <p14:creationId xmlns:p14="http://schemas.microsoft.com/office/powerpoint/2010/main" val="1439767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The </a:t>
            </a:r>
            <a:r>
              <a:rPr lang="en-US" dirty="0" err="1"/>
              <a:t>MakerSpace</a:t>
            </a:r>
            <a:r>
              <a:rPr lang="en-US" dirty="0"/>
              <a:t> has a series of prototyping training providing an introduction to various prototyping methods.  Training dates and sign ups for workshops are available on the </a:t>
            </a:r>
            <a:r>
              <a:rPr lang="en-US" dirty="0" err="1"/>
              <a:t>MakerSpace</a:t>
            </a:r>
            <a:r>
              <a:rPr lang="en-US" dirty="0"/>
              <a:t> website.</a:t>
            </a:r>
          </a:p>
        </p:txBody>
      </p:sp>
      <p:sp>
        <p:nvSpPr>
          <p:cNvPr id="4" name="Slide Number Placeholder 3"/>
          <p:cNvSpPr>
            <a:spLocks noGrp="1"/>
          </p:cNvSpPr>
          <p:nvPr>
            <p:ph type="sldNum" sz="quarter" idx="5"/>
          </p:nvPr>
        </p:nvSpPr>
        <p:spPr/>
        <p:txBody>
          <a:bodyPr/>
          <a:lstStyle/>
          <a:p>
            <a:fld id="{9F0E5E07-5C7E-3546-9E90-84F08637D3E3}" type="slidenum">
              <a:rPr lang="en-US" smtClean="0"/>
              <a:t>9</a:t>
            </a:fld>
            <a:endParaRPr lang="en-US"/>
          </a:p>
        </p:txBody>
      </p:sp>
    </p:spTree>
    <p:extLst>
      <p:ext uri="{BB962C8B-B14F-4D97-AF65-F5344CB8AC3E}">
        <p14:creationId xmlns:p14="http://schemas.microsoft.com/office/powerpoint/2010/main" val="347402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physically prototyping, there are a large variety of software programs available to aid in prototyping. </a:t>
            </a:r>
          </a:p>
        </p:txBody>
      </p:sp>
      <p:sp>
        <p:nvSpPr>
          <p:cNvPr id="4" name="Slide Number Placeholder 3"/>
          <p:cNvSpPr>
            <a:spLocks noGrp="1"/>
          </p:cNvSpPr>
          <p:nvPr>
            <p:ph type="sldNum" sz="quarter" idx="5"/>
          </p:nvPr>
        </p:nvSpPr>
        <p:spPr/>
        <p:txBody>
          <a:bodyPr/>
          <a:lstStyle/>
          <a:p>
            <a:fld id="{9F0E5E07-5C7E-3546-9E90-84F08637D3E3}" type="slidenum">
              <a:rPr lang="en-US" smtClean="0"/>
              <a:t>10</a:t>
            </a:fld>
            <a:endParaRPr lang="en-US"/>
          </a:p>
        </p:txBody>
      </p:sp>
    </p:spTree>
    <p:extLst>
      <p:ext uri="{BB962C8B-B14F-4D97-AF65-F5344CB8AC3E}">
        <p14:creationId xmlns:p14="http://schemas.microsoft.com/office/powerpoint/2010/main" val="1534177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creating electronic protypes it is important to consider the computing power and the needed functionality the prototype. The NYU Virtual computer lab is an easy way for all NYU students to gain access to NYU’s software licenses without installing an application. High performance computing at NYU is used by faculty members to aid in research and class instruction. </a:t>
            </a:r>
          </a:p>
        </p:txBody>
      </p:sp>
      <p:sp>
        <p:nvSpPr>
          <p:cNvPr id="4" name="Slide Number Placeholder 3"/>
          <p:cNvSpPr>
            <a:spLocks noGrp="1"/>
          </p:cNvSpPr>
          <p:nvPr>
            <p:ph type="sldNum" sz="quarter" idx="5"/>
          </p:nvPr>
        </p:nvSpPr>
        <p:spPr/>
        <p:txBody>
          <a:bodyPr/>
          <a:lstStyle/>
          <a:p>
            <a:fld id="{9F0E5E07-5C7E-3546-9E90-84F08637D3E3}" type="slidenum">
              <a:rPr lang="en-US" smtClean="0"/>
              <a:t>11</a:t>
            </a:fld>
            <a:endParaRPr lang="en-US"/>
          </a:p>
        </p:txBody>
      </p:sp>
    </p:spTree>
    <p:extLst>
      <p:ext uri="{BB962C8B-B14F-4D97-AF65-F5344CB8AC3E}">
        <p14:creationId xmlns:p14="http://schemas.microsoft.com/office/powerpoint/2010/main" val="303321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play video. You must enable content when opening the presentation in order for the video to work. </a:t>
            </a:r>
            <a:r>
              <a:rPr lang="en-US" dirty="0" smtClean="0"/>
              <a:t>Here’s the link for the </a:t>
            </a:r>
            <a:r>
              <a:rPr lang="en-US" dirty="0" err="1" smtClean="0"/>
              <a:t>youtube</a:t>
            </a:r>
            <a:r>
              <a:rPr lang="en-US" dirty="0" smtClean="0"/>
              <a:t> video if the video does</a:t>
            </a:r>
            <a:r>
              <a:rPr lang="en-US" baseline="0" dirty="0" smtClean="0"/>
              <a:t> </a:t>
            </a:r>
            <a:r>
              <a:rPr lang="en-US" baseline="0" smtClean="0"/>
              <a:t>not play here: https://youtu.be/Oo5rmXL-eS0</a:t>
            </a:r>
            <a:endParaRPr lang="en-US" dirty="0"/>
          </a:p>
        </p:txBody>
      </p:sp>
      <p:sp>
        <p:nvSpPr>
          <p:cNvPr id="4" name="Slide Number Placeholder 3"/>
          <p:cNvSpPr>
            <a:spLocks noGrp="1"/>
          </p:cNvSpPr>
          <p:nvPr>
            <p:ph type="sldNum" sz="quarter" idx="5"/>
          </p:nvPr>
        </p:nvSpPr>
        <p:spPr/>
        <p:txBody>
          <a:bodyPr/>
          <a:lstStyle/>
          <a:p>
            <a:fld id="{9F0E5E07-5C7E-3546-9E90-84F08637D3E3}" type="slidenum">
              <a:rPr lang="en-US" smtClean="0"/>
              <a:t>13</a:t>
            </a:fld>
            <a:endParaRPr lang="en-US"/>
          </a:p>
        </p:txBody>
      </p:sp>
    </p:spTree>
    <p:extLst>
      <p:ext uri="{BB962C8B-B14F-4D97-AF65-F5344CB8AC3E}">
        <p14:creationId xmlns:p14="http://schemas.microsoft.com/office/powerpoint/2010/main" val="3383996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9ADDDCB-D232-4F83-BAB3-08983185F76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9F5EBA33-536B-4743-88B2-7F4A42A148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E9A0289-62B1-452B-B6B4-C7F4D7A8E914}"/>
              </a:ext>
            </a:extLst>
          </p:cNvPr>
          <p:cNvSpPr>
            <a:spLocks noGrp="1"/>
          </p:cNvSpPr>
          <p:nvPr>
            <p:ph type="dt" sz="half" idx="10"/>
          </p:nvPr>
        </p:nvSpPr>
        <p:spPr/>
        <p:txBody>
          <a:bodyPr/>
          <a:lstStyle/>
          <a:p>
            <a:fld id="{6D3D9E1E-6E84-B340-91C9-AF6614030D5C}" type="datetime1">
              <a:rPr lang="en-US" smtClean="0"/>
              <a:t>10/6/2020</a:t>
            </a:fld>
            <a:endParaRPr lang="en-US"/>
          </a:p>
        </p:txBody>
      </p:sp>
      <p:sp>
        <p:nvSpPr>
          <p:cNvPr id="5" name="Footer Placeholder 4">
            <a:extLst>
              <a:ext uri="{FF2B5EF4-FFF2-40B4-BE49-F238E27FC236}">
                <a16:creationId xmlns:a16="http://schemas.microsoft.com/office/drawing/2014/main" xmlns="" id="{A9C0B67A-E348-4499-8F21-0B6E20E34E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9D4D05-4031-4BCC-A37B-3632026CAB00}"/>
              </a:ext>
            </a:extLst>
          </p:cNvPr>
          <p:cNvSpPr>
            <a:spLocks noGrp="1"/>
          </p:cNvSpPr>
          <p:nvPr>
            <p:ph type="sldNum" sz="quarter" idx="12"/>
          </p:nvPr>
        </p:nvSpPr>
        <p:spPr/>
        <p:txBody>
          <a:bodyPr/>
          <a:lstStyle>
            <a:lvl1pPr>
              <a:defRPr sz="1800" b="0" i="0">
                <a:solidFill>
                  <a:schemeClr val="bg1"/>
                </a:solidFill>
                <a:latin typeface="Proxima Nova Lt" panose="02000506030000020004" pitchFamily="2" charset="77"/>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4039990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BE9FEE-29A2-4AB8-AAAE-B9E3DC61CE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85D904-FAA6-4629-A2F6-6972D51B8F6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CA137BF-5EA8-49BC-AC3F-87896B0005F7}"/>
              </a:ext>
            </a:extLst>
          </p:cNvPr>
          <p:cNvSpPr>
            <a:spLocks noGrp="1"/>
          </p:cNvSpPr>
          <p:nvPr>
            <p:ph type="dt" sz="half" idx="10"/>
          </p:nvPr>
        </p:nvSpPr>
        <p:spPr/>
        <p:txBody>
          <a:bodyPr/>
          <a:lstStyle/>
          <a:p>
            <a:fld id="{84B48C13-B1FF-3F40-9FCF-988778AE23B3}" type="datetime1">
              <a:rPr lang="en-US" smtClean="0"/>
              <a:t>10/6/2020</a:t>
            </a:fld>
            <a:endParaRPr lang="en-US"/>
          </a:p>
        </p:txBody>
      </p:sp>
      <p:sp>
        <p:nvSpPr>
          <p:cNvPr id="5" name="Footer Placeholder 4">
            <a:extLst>
              <a:ext uri="{FF2B5EF4-FFF2-40B4-BE49-F238E27FC236}">
                <a16:creationId xmlns:a16="http://schemas.microsoft.com/office/drawing/2014/main" xmlns="" id="{69DBB771-2664-4844-8B81-A231D2BBC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89B07D2-50E8-419E-B2BD-CE66FEEBF14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534870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98AD8DFD-763F-424D-8F8E-DEEDAC67ED0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C15362FD-6D19-4A30-ABCE-7C84BF4868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99E4538-5C45-4EF7-B87B-AA6826A6DECA}"/>
              </a:ext>
            </a:extLst>
          </p:cNvPr>
          <p:cNvSpPr>
            <a:spLocks noGrp="1"/>
          </p:cNvSpPr>
          <p:nvPr>
            <p:ph type="dt" sz="half" idx="10"/>
          </p:nvPr>
        </p:nvSpPr>
        <p:spPr/>
        <p:txBody>
          <a:bodyPr/>
          <a:lstStyle/>
          <a:p>
            <a:fld id="{B480AE01-D21B-AE49-B36A-67D47A7FD6D3}" type="datetime1">
              <a:rPr lang="en-US" smtClean="0"/>
              <a:t>10/6/2020</a:t>
            </a:fld>
            <a:endParaRPr lang="en-US"/>
          </a:p>
        </p:txBody>
      </p:sp>
      <p:sp>
        <p:nvSpPr>
          <p:cNvPr id="5" name="Footer Placeholder 4">
            <a:extLst>
              <a:ext uri="{FF2B5EF4-FFF2-40B4-BE49-F238E27FC236}">
                <a16:creationId xmlns:a16="http://schemas.microsoft.com/office/drawing/2014/main" xmlns="" id="{20B2D492-EEBE-4E26-9CAB-8EAAF4E252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5237A7B-FED1-4DEF-9242-8BEC5BEDB7D1}"/>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1180223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7D5C11-7EE2-2041-A607-895EC8A6C1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A5A13DF-7B4E-6547-BE62-43E5CC042F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BAA52AE-BFFE-0B4A-96EA-6765ED00506A}"/>
              </a:ext>
            </a:extLst>
          </p:cNvPr>
          <p:cNvSpPr>
            <a:spLocks noGrp="1"/>
          </p:cNvSpPr>
          <p:nvPr>
            <p:ph type="dt" sz="half" idx="10"/>
          </p:nvPr>
        </p:nvSpPr>
        <p:spPr/>
        <p:txBody>
          <a:bodyPr/>
          <a:lstStyle/>
          <a:p>
            <a:fld id="{FBDF848D-8015-0448-880C-9B870E23B3B8}" type="datetime1">
              <a:rPr lang="en-US" smtClean="0"/>
              <a:t>10/6/2020</a:t>
            </a:fld>
            <a:endParaRPr lang="en-US"/>
          </a:p>
        </p:txBody>
      </p:sp>
      <p:sp>
        <p:nvSpPr>
          <p:cNvPr id="5" name="Footer Placeholder 4">
            <a:extLst>
              <a:ext uri="{FF2B5EF4-FFF2-40B4-BE49-F238E27FC236}">
                <a16:creationId xmlns:a16="http://schemas.microsoft.com/office/drawing/2014/main" xmlns="" id="{25440785-3F5C-374B-BCFB-44A7364BE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239D708-67FF-714E-A33E-59370B95A19E}"/>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435243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C3BA7D-6DC6-404B-913F-D299A40C1C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10832A3-95E0-B441-B0EF-23BA10483F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29E1230-8CB5-CE4B-86BF-BAD922A0192D}"/>
              </a:ext>
            </a:extLst>
          </p:cNvPr>
          <p:cNvSpPr>
            <a:spLocks noGrp="1"/>
          </p:cNvSpPr>
          <p:nvPr>
            <p:ph type="dt" sz="half" idx="10"/>
          </p:nvPr>
        </p:nvSpPr>
        <p:spPr/>
        <p:txBody>
          <a:bodyPr/>
          <a:lstStyle/>
          <a:p>
            <a:fld id="{E5615E1D-24DB-054A-96D5-3ECE7450746E}" type="datetime1">
              <a:rPr lang="en-US" smtClean="0"/>
              <a:t>10/6/2020</a:t>
            </a:fld>
            <a:endParaRPr lang="en-US"/>
          </a:p>
        </p:txBody>
      </p:sp>
      <p:sp>
        <p:nvSpPr>
          <p:cNvPr id="5" name="Footer Placeholder 4">
            <a:extLst>
              <a:ext uri="{FF2B5EF4-FFF2-40B4-BE49-F238E27FC236}">
                <a16:creationId xmlns:a16="http://schemas.microsoft.com/office/drawing/2014/main" xmlns="" id="{E6C2C9BF-5593-C540-A7C0-0F53E9646B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FD1B1E9-58E4-B849-B096-8FEE96EC4417}"/>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710230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1821D0-16D1-5843-A9A7-3779F2DD57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F60CEE7-79CB-BA4F-BD30-43EBAAC131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623DB85-5EA7-BE42-83BC-ACC899BC641E}"/>
              </a:ext>
            </a:extLst>
          </p:cNvPr>
          <p:cNvSpPr>
            <a:spLocks noGrp="1"/>
          </p:cNvSpPr>
          <p:nvPr>
            <p:ph type="dt" sz="half" idx="10"/>
          </p:nvPr>
        </p:nvSpPr>
        <p:spPr/>
        <p:txBody>
          <a:bodyPr/>
          <a:lstStyle/>
          <a:p>
            <a:fld id="{A6F037B4-756F-9C48-8395-6E1AFF0ECDCC}" type="datetime1">
              <a:rPr lang="en-US" smtClean="0"/>
              <a:t>10/6/2020</a:t>
            </a:fld>
            <a:endParaRPr lang="en-US"/>
          </a:p>
        </p:txBody>
      </p:sp>
      <p:sp>
        <p:nvSpPr>
          <p:cNvPr id="5" name="Footer Placeholder 4">
            <a:extLst>
              <a:ext uri="{FF2B5EF4-FFF2-40B4-BE49-F238E27FC236}">
                <a16:creationId xmlns:a16="http://schemas.microsoft.com/office/drawing/2014/main" xmlns="" id="{552258EE-C4DD-CF4A-9636-9C24BF4B6B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063EF1B-352E-0347-AE36-5442E074187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42050047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69C90F3-621C-BA48-A7ED-3F89795D0D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7C22DF2-30A7-9C42-A16F-4F9BD2DA1EB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7B98B0D-FC65-FC4D-AD80-8A02064F0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0FE4892-7FFF-A442-9F01-AA62D06A8880}"/>
              </a:ext>
            </a:extLst>
          </p:cNvPr>
          <p:cNvSpPr>
            <a:spLocks noGrp="1"/>
          </p:cNvSpPr>
          <p:nvPr>
            <p:ph type="dt" sz="half" idx="10"/>
          </p:nvPr>
        </p:nvSpPr>
        <p:spPr/>
        <p:txBody>
          <a:bodyPr/>
          <a:lstStyle/>
          <a:p>
            <a:fld id="{B0DA0B89-FAF1-8C43-9E34-C69AD3064FA3}" type="datetime1">
              <a:rPr lang="en-US" smtClean="0"/>
              <a:t>10/6/2020</a:t>
            </a:fld>
            <a:endParaRPr lang="en-US"/>
          </a:p>
        </p:txBody>
      </p:sp>
      <p:sp>
        <p:nvSpPr>
          <p:cNvPr id="6" name="Footer Placeholder 5">
            <a:extLst>
              <a:ext uri="{FF2B5EF4-FFF2-40B4-BE49-F238E27FC236}">
                <a16:creationId xmlns:a16="http://schemas.microsoft.com/office/drawing/2014/main" xmlns="" id="{929D4B1E-B299-6940-8CB8-DEA7722156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722834-894D-464A-8D95-0F3F7CD8169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368624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20E52C-B57A-364C-BBE4-D796BF94478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7EF2469F-2162-F54B-816C-177F25FAD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C4F868-4D08-0147-8539-825213DB6B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35C66AB-6031-E941-A0B0-3132116672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96B597-190A-4E4D-B404-076B1DFBF6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65EC11D-D692-A24B-9461-3F2B177265D4}"/>
              </a:ext>
            </a:extLst>
          </p:cNvPr>
          <p:cNvSpPr>
            <a:spLocks noGrp="1"/>
          </p:cNvSpPr>
          <p:nvPr>
            <p:ph type="dt" sz="half" idx="10"/>
          </p:nvPr>
        </p:nvSpPr>
        <p:spPr/>
        <p:txBody>
          <a:bodyPr/>
          <a:lstStyle/>
          <a:p>
            <a:fld id="{C2832326-880B-3647-BF1C-4247C18D4C8C}" type="datetime1">
              <a:rPr lang="en-US" smtClean="0"/>
              <a:t>10/6/2020</a:t>
            </a:fld>
            <a:endParaRPr lang="en-US"/>
          </a:p>
        </p:txBody>
      </p:sp>
      <p:sp>
        <p:nvSpPr>
          <p:cNvPr id="8" name="Footer Placeholder 7">
            <a:extLst>
              <a:ext uri="{FF2B5EF4-FFF2-40B4-BE49-F238E27FC236}">
                <a16:creationId xmlns:a16="http://schemas.microsoft.com/office/drawing/2014/main" xmlns="" id="{D2EA41EE-13B9-E543-B86F-348F7459CED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829B8A1-3FD1-8E40-8730-FD650F71F97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844549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CBBC94-BE63-AC46-B09D-B3865CE739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24A4197-E07F-D841-A61D-834FB33576B0}"/>
              </a:ext>
            </a:extLst>
          </p:cNvPr>
          <p:cNvSpPr>
            <a:spLocks noGrp="1"/>
          </p:cNvSpPr>
          <p:nvPr>
            <p:ph type="dt" sz="half" idx="10"/>
          </p:nvPr>
        </p:nvSpPr>
        <p:spPr/>
        <p:txBody>
          <a:bodyPr/>
          <a:lstStyle/>
          <a:p>
            <a:fld id="{3535258E-C18B-E440-959A-BC5960765903}" type="datetime1">
              <a:rPr lang="en-US" smtClean="0"/>
              <a:t>10/6/2020</a:t>
            </a:fld>
            <a:endParaRPr lang="en-US"/>
          </a:p>
        </p:txBody>
      </p:sp>
      <p:sp>
        <p:nvSpPr>
          <p:cNvPr id="4" name="Footer Placeholder 3">
            <a:extLst>
              <a:ext uri="{FF2B5EF4-FFF2-40B4-BE49-F238E27FC236}">
                <a16:creationId xmlns:a16="http://schemas.microsoft.com/office/drawing/2014/main" xmlns="" id="{8F28AFCD-AFFC-754D-A3CF-342508928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3E1D78F-D4A4-6842-9B39-C6F54068D2CD}"/>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3876517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459D9A5-C899-FB4C-9E59-9DCDE9AE1E3C}"/>
              </a:ext>
            </a:extLst>
          </p:cNvPr>
          <p:cNvSpPr>
            <a:spLocks noGrp="1"/>
          </p:cNvSpPr>
          <p:nvPr>
            <p:ph type="dt" sz="half" idx="10"/>
          </p:nvPr>
        </p:nvSpPr>
        <p:spPr/>
        <p:txBody>
          <a:bodyPr/>
          <a:lstStyle/>
          <a:p>
            <a:fld id="{D38379BE-85AE-BF46-BBF4-C01AEE04D4A1}" type="datetime1">
              <a:rPr lang="en-US" smtClean="0"/>
              <a:t>10/6/2020</a:t>
            </a:fld>
            <a:endParaRPr lang="en-US"/>
          </a:p>
        </p:txBody>
      </p:sp>
      <p:sp>
        <p:nvSpPr>
          <p:cNvPr id="3" name="Footer Placeholder 2">
            <a:extLst>
              <a:ext uri="{FF2B5EF4-FFF2-40B4-BE49-F238E27FC236}">
                <a16:creationId xmlns:a16="http://schemas.microsoft.com/office/drawing/2014/main" xmlns="" id="{2051FB69-0733-3A4F-8C07-96BA92D92F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B9A87E4-E18B-B547-AA01-A7B99427081A}"/>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8869387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77F1D8-E50E-0747-8FE0-748068964E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786BD10C-DDC6-2046-80C9-B37946A95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5E252E37-496A-2B4E-AE1A-EE87B48952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E9B2319-F80A-DD47-B53F-5E47F7E85C47}"/>
              </a:ext>
            </a:extLst>
          </p:cNvPr>
          <p:cNvSpPr>
            <a:spLocks noGrp="1"/>
          </p:cNvSpPr>
          <p:nvPr>
            <p:ph type="dt" sz="half" idx="10"/>
          </p:nvPr>
        </p:nvSpPr>
        <p:spPr/>
        <p:txBody>
          <a:bodyPr/>
          <a:lstStyle/>
          <a:p>
            <a:fld id="{FA2AB0D7-BBC2-834F-AC41-5FFC04485AB8}" type="datetime1">
              <a:rPr lang="en-US" smtClean="0"/>
              <a:t>10/6/2020</a:t>
            </a:fld>
            <a:endParaRPr lang="en-US"/>
          </a:p>
        </p:txBody>
      </p:sp>
      <p:sp>
        <p:nvSpPr>
          <p:cNvPr id="6" name="Footer Placeholder 5">
            <a:extLst>
              <a:ext uri="{FF2B5EF4-FFF2-40B4-BE49-F238E27FC236}">
                <a16:creationId xmlns:a16="http://schemas.microsoft.com/office/drawing/2014/main" xmlns="" id="{294F9626-C871-1B42-9324-968C2A6DE5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07EA13B-26C5-FD42-8EE5-5F219858C3B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17990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42BB19-D22C-46A5-A20E-C73A6E4696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C7AD6A59-B46F-493D-AC9F-212844C2A4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568BA7B-F87D-49B0-8A54-F57AF1A63BD1}"/>
              </a:ext>
            </a:extLst>
          </p:cNvPr>
          <p:cNvSpPr>
            <a:spLocks noGrp="1"/>
          </p:cNvSpPr>
          <p:nvPr>
            <p:ph type="dt" sz="half" idx="10"/>
          </p:nvPr>
        </p:nvSpPr>
        <p:spPr/>
        <p:txBody>
          <a:bodyPr/>
          <a:lstStyle/>
          <a:p>
            <a:fld id="{4D4E5070-8853-3E41-A744-BFD2C9347D42}" type="datetime1">
              <a:rPr lang="en-US" smtClean="0"/>
              <a:t>10/6/2020</a:t>
            </a:fld>
            <a:endParaRPr lang="en-US"/>
          </a:p>
        </p:txBody>
      </p:sp>
      <p:sp>
        <p:nvSpPr>
          <p:cNvPr id="5" name="Footer Placeholder 4">
            <a:extLst>
              <a:ext uri="{FF2B5EF4-FFF2-40B4-BE49-F238E27FC236}">
                <a16:creationId xmlns:a16="http://schemas.microsoft.com/office/drawing/2014/main" xmlns="" id="{153D98F3-723F-4C1A-956E-39F9543B7D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B7A55C9-EBD0-479F-A00C-3BA4B55BAE3F}"/>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4207986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8BD90EA-AC56-8848-83BE-09F0D75DBF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EE90271-BA5B-BD41-856D-5F5145296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CDB3344F-AE2C-2E4F-93DC-66A108D5C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3C05A79-8C87-C446-B668-CCF826D09108}"/>
              </a:ext>
            </a:extLst>
          </p:cNvPr>
          <p:cNvSpPr>
            <a:spLocks noGrp="1"/>
          </p:cNvSpPr>
          <p:nvPr>
            <p:ph type="dt" sz="half" idx="10"/>
          </p:nvPr>
        </p:nvSpPr>
        <p:spPr/>
        <p:txBody>
          <a:bodyPr/>
          <a:lstStyle/>
          <a:p>
            <a:fld id="{B03CA1F0-0ED9-5B47-8149-C190C0614E7E}" type="datetime1">
              <a:rPr lang="en-US" smtClean="0"/>
              <a:t>10/6/2020</a:t>
            </a:fld>
            <a:endParaRPr lang="en-US"/>
          </a:p>
        </p:txBody>
      </p:sp>
      <p:sp>
        <p:nvSpPr>
          <p:cNvPr id="6" name="Footer Placeholder 5">
            <a:extLst>
              <a:ext uri="{FF2B5EF4-FFF2-40B4-BE49-F238E27FC236}">
                <a16:creationId xmlns:a16="http://schemas.microsoft.com/office/drawing/2014/main" xmlns="" id="{572A63D5-9A60-014C-86EA-657716CA8F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2590273-8582-FA4D-B341-60EA93A68CF0}"/>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27877408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6DBB26-0D0E-1A4B-A80C-9279019449C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68150C31-B510-B341-9F66-070B0FD2C2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66C02D2-93CC-DE4C-9660-27D96B99BD45}"/>
              </a:ext>
            </a:extLst>
          </p:cNvPr>
          <p:cNvSpPr>
            <a:spLocks noGrp="1"/>
          </p:cNvSpPr>
          <p:nvPr>
            <p:ph type="dt" sz="half" idx="10"/>
          </p:nvPr>
        </p:nvSpPr>
        <p:spPr/>
        <p:txBody>
          <a:bodyPr/>
          <a:lstStyle/>
          <a:p>
            <a:fld id="{82161855-0550-3949-B37E-792D2E8EF040}" type="datetime1">
              <a:rPr lang="en-US" smtClean="0"/>
              <a:t>10/6/2020</a:t>
            </a:fld>
            <a:endParaRPr lang="en-US"/>
          </a:p>
        </p:txBody>
      </p:sp>
      <p:sp>
        <p:nvSpPr>
          <p:cNvPr id="5" name="Footer Placeholder 4">
            <a:extLst>
              <a:ext uri="{FF2B5EF4-FFF2-40B4-BE49-F238E27FC236}">
                <a16:creationId xmlns:a16="http://schemas.microsoft.com/office/drawing/2014/main" xmlns="" id="{D93A8F64-7092-B146-897A-E0E69A9118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3FA9513-0464-4049-8FEB-AD7726745012}"/>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61378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52986F8-49B4-744C-BE94-F833463D07F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554D357D-56ED-7E4B-BE3F-4DB27183EF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6B0B5-B05D-6049-9863-81A7F04741BD}"/>
              </a:ext>
            </a:extLst>
          </p:cNvPr>
          <p:cNvSpPr>
            <a:spLocks noGrp="1"/>
          </p:cNvSpPr>
          <p:nvPr>
            <p:ph type="dt" sz="half" idx="10"/>
          </p:nvPr>
        </p:nvSpPr>
        <p:spPr/>
        <p:txBody>
          <a:bodyPr/>
          <a:lstStyle/>
          <a:p>
            <a:fld id="{4AE60AB6-90FB-6C4C-A5DF-D053F080667D}" type="datetime1">
              <a:rPr lang="en-US" smtClean="0"/>
              <a:t>10/6/2020</a:t>
            </a:fld>
            <a:endParaRPr lang="en-US"/>
          </a:p>
        </p:txBody>
      </p:sp>
      <p:sp>
        <p:nvSpPr>
          <p:cNvPr id="5" name="Footer Placeholder 4">
            <a:extLst>
              <a:ext uri="{FF2B5EF4-FFF2-40B4-BE49-F238E27FC236}">
                <a16:creationId xmlns:a16="http://schemas.microsoft.com/office/drawing/2014/main" xmlns="" id="{9AB61C26-1A32-FF44-8C4C-8D1B1CC6CC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40BA198-E08C-924A-A35C-506109125BC6}"/>
              </a:ext>
            </a:extLst>
          </p:cNvPr>
          <p:cNvSpPr>
            <a:spLocks noGrp="1"/>
          </p:cNvSpPr>
          <p:nvPr>
            <p:ph type="sldNum" sz="quarter" idx="12"/>
          </p:nvPr>
        </p:nvSpPr>
        <p:spPr/>
        <p:txBody>
          <a:bodyPr/>
          <a:lstStyle/>
          <a:p>
            <a:fld id="{76FBACC8-05A8-284E-8C0F-BED1A3B3DB4F}" type="slidenum">
              <a:rPr lang="en-US" smtClean="0"/>
              <a:t>‹#›</a:t>
            </a:fld>
            <a:endParaRPr lang="en-US"/>
          </a:p>
        </p:txBody>
      </p:sp>
    </p:spTree>
    <p:extLst>
      <p:ext uri="{BB962C8B-B14F-4D97-AF65-F5344CB8AC3E}">
        <p14:creationId xmlns:p14="http://schemas.microsoft.com/office/powerpoint/2010/main" val="651581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A9D03E-7486-4823-A2D1-0A0C013FBA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04B77E7-2038-4D0E-B294-9CCC841642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B78ED6B-0C3A-47E2-AB88-B1CF85F393BE}"/>
              </a:ext>
            </a:extLst>
          </p:cNvPr>
          <p:cNvSpPr>
            <a:spLocks noGrp="1"/>
          </p:cNvSpPr>
          <p:nvPr>
            <p:ph type="dt" sz="half" idx="10"/>
          </p:nvPr>
        </p:nvSpPr>
        <p:spPr/>
        <p:txBody>
          <a:bodyPr/>
          <a:lstStyle/>
          <a:p>
            <a:fld id="{95D11745-B2D1-2843-B82D-2EF1718AF31E}" type="datetime1">
              <a:rPr lang="en-US" smtClean="0"/>
              <a:t>10/6/2020</a:t>
            </a:fld>
            <a:endParaRPr lang="en-US"/>
          </a:p>
        </p:txBody>
      </p:sp>
      <p:sp>
        <p:nvSpPr>
          <p:cNvPr id="5" name="Footer Placeholder 4">
            <a:extLst>
              <a:ext uri="{FF2B5EF4-FFF2-40B4-BE49-F238E27FC236}">
                <a16:creationId xmlns:a16="http://schemas.microsoft.com/office/drawing/2014/main" xmlns="" id="{6B985856-500F-4E64-B56C-375990E2EC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3A43DC7-CE4B-4A17-9601-5E1960BB03B4}"/>
              </a:ext>
            </a:extLst>
          </p:cNvPr>
          <p:cNvSpPr>
            <a:spLocks noGrp="1"/>
          </p:cNvSpPr>
          <p:nvPr>
            <p:ph type="sldNum" sz="quarter" idx="12"/>
          </p:nvPr>
        </p:nvSpPr>
        <p:spPr/>
        <p:txBody>
          <a:bodyPr/>
          <a:lstStyle>
            <a:lvl1pPr>
              <a:defRPr>
                <a:solidFill>
                  <a:schemeClr val="bg1"/>
                </a:solidFill>
              </a:defRPr>
            </a:lvl1pPr>
          </a:lstStyle>
          <a:p>
            <a:fld id="{60A1212D-38B2-4DEE-B25F-5C96C2761F56}" type="slidenum">
              <a:rPr lang="en-US" smtClean="0"/>
              <a:pPr/>
              <a:t>‹#›</a:t>
            </a:fld>
            <a:endParaRPr lang="en-US" dirty="0"/>
          </a:p>
        </p:txBody>
      </p:sp>
    </p:spTree>
    <p:extLst>
      <p:ext uri="{BB962C8B-B14F-4D97-AF65-F5344CB8AC3E}">
        <p14:creationId xmlns:p14="http://schemas.microsoft.com/office/powerpoint/2010/main" val="2486918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463917-B6CE-4B6C-91B6-741BF6EE60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B5DA8E0-FBEF-4F39-A737-39BE7D1F60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A324A8-0E98-423E-8B77-484F47103D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E5D0482-2E35-4C09-9E1E-46651F4F7006}"/>
              </a:ext>
            </a:extLst>
          </p:cNvPr>
          <p:cNvSpPr>
            <a:spLocks noGrp="1"/>
          </p:cNvSpPr>
          <p:nvPr>
            <p:ph type="dt" sz="half" idx="10"/>
          </p:nvPr>
        </p:nvSpPr>
        <p:spPr/>
        <p:txBody>
          <a:bodyPr/>
          <a:lstStyle/>
          <a:p>
            <a:fld id="{6A559BCB-F43F-3A43-B613-29E777C14673}" type="datetime1">
              <a:rPr lang="en-US" smtClean="0"/>
              <a:t>10/6/2020</a:t>
            </a:fld>
            <a:endParaRPr lang="en-US"/>
          </a:p>
        </p:txBody>
      </p:sp>
      <p:sp>
        <p:nvSpPr>
          <p:cNvPr id="6" name="Footer Placeholder 5">
            <a:extLst>
              <a:ext uri="{FF2B5EF4-FFF2-40B4-BE49-F238E27FC236}">
                <a16:creationId xmlns:a16="http://schemas.microsoft.com/office/drawing/2014/main" xmlns="" id="{3E2EED08-4716-4F59-A128-F0267AD9770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EFB3926-66F9-4287-9D4D-A9E0DB0BF526}"/>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55268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5B0BBD-1178-4D6D-9400-132CD729B1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64B506-67E6-4792-A8EA-9790EBF404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3FC0CE71-54CD-40E2-B614-DF8F33B035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631BA-2BFD-42E7-9257-A18080235D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E4B3A7E-C30C-493C-A820-8C6C518972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80DB4C6-166A-4F12-9174-9E5DBF242F38}"/>
              </a:ext>
            </a:extLst>
          </p:cNvPr>
          <p:cNvSpPr>
            <a:spLocks noGrp="1"/>
          </p:cNvSpPr>
          <p:nvPr>
            <p:ph type="dt" sz="half" idx="10"/>
          </p:nvPr>
        </p:nvSpPr>
        <p:spPr/>
        <p:txBody>
          <a:bodyPr/>
          <a:lstStyle/>
          <a:p>
            <a:fld id="{A7B16FEF-22A6-0349-8AC2-1CA346584499}" type="datetime1">
              <a:rPr lang="en-US" smtClean="0"/>
              <a:t>10/6/2020</a:t>
            </a:fld>
            <a:endParaRPr lang="en-US"/>
          </a:p>
        </p:txBody>
      </p:sp>
      <p:sp>
        <p:nvSpPr>
          <p:cNvPr id="8" name="Footer Placeholder 7">
            <a:extLst>
              <a:ext uri="{FF2B5EF4-FFF2-40B4-BE49-F238E27FC236}">
                <a16:creationId xmlns:a16="http://schemas.microsoft.com/office/drawing/2014/main" xmlns="" id="{05F0EDAF-0F1A-4F8E-989E-C2FF68918D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C12389A-ECD3-4204-9A96-F98B4E330482}"/>
              </a:ext>
            </a:extLst>
          </p:cNvPr>
          <p:cNvSpPr>
            <a:spLocks noGrp="1"/>
          </p:cNvSpPr>
          <p:nvPr>
            <p:ph type="sldNum" sz="quarter" idx="12"/>
          </p:nvPr>
        </p:nvSpPr>
        <p:spPr/>
        <p:txBody>
          <a:bodyPr/>
          <a:lstStyle/>
          <a:p>
            <a:fld id="{60A1212D-38B2-4DEE-B25F-5C96C2761F56}" type="slidenum">
              <a:rPr lang="en-US" smtClean="0"/>
              <a:t>‹#›</a:t>
            </a:fld>
            <a:endParaRPr lang="en-US" dirty="0"/>
          </a:p>
        </p:txBody>
      </p:sp>
    </p:spTree>
    <p:extLst>
      <p:ext uri="{BB962C8B-B14F-4D97-AF65-F5344CB8AC3E}">
        <p14:creationId xmlns:p14="http://schemas.microsoft.com/office/powerpoint/2010/main" val="10386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F6BBA1-F74F-4608-952F-CD4E80571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EB98E42-7412-4380-A1E4-A971AF84F21B}"/>
              </a:ext>
            </a:extLst>
          </p:cNvPr>
          <p:cNvSpPr>
            <a:spLocks noGrp="1"/>
          </p:cNvSpPr>
          <p:nvPr>
            <p:ph type="dt" sz="half" idx="10"/>
          </p:nvPr>
        </p:nvSpPr>
        <p:spPr/>
        <p:txBody>
          <a:bodyPr/>
          <a:lstStyle/>
          <a:p>
            <a:fld id="{D406BC81-6EF1-4A44-9F4F-445DEC08A6A5}" type="datetime1">
              <a:rPr lang="en-US" smtClean="0"/>
              <a:t>10/6/2020</a:t>
            </a:fld>
            <a:endParaRPr lang="en-US"/>
          </a:p>
        </p:txBody>
      </p:sp>
      <p:sp>
        <p:nvSpPr>
          <p:cNvPr id="4" name="Footer Placeholder 3">
            <a:extLst>
              <a:ext uri="{FF2B5EF4-FFF2-40B4-BE49-F238E27FC236}">
                <a16:creationId xmlns:a16="http://schemas.microsoft.com/office/drawing/2014/main" xmlns="" id="{61FF28FC-BF1D-487A-8244-67FF3FE7011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560DAE3-8C09-47A1-9B7F-7669CF0F989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34153019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656ACAA-DC8F-46F9-AB22-B89F6840CBE2}"/>
              </a:ext>
            </a:extLst>
          </p:cNvPr>
          <p:cNvSpPr>
            <a:spLocks noGrp="1"/>
          </p:cNvSpPr>
          <p:nvPr>
            <p:ph type="dt" sz="half" idx="10"/>
          </p:nvPr>
        </p:nvSpPr>
        <p:spPr/>
        <p:txBody>
          <a:bodyPr/>
          <a:lstStyle/>
          <a:p>
            <a:fld id="{96A86100-4F31-7347-8D34-870C85B1DE61}" type="datetime1">
              <a:rPr lang="en-US" smtClean="0"/>
              <a:t>10/6/2020</a:t>
            </a:fld>
            <a:endParaRPr lang="en-US"/>
          </a:p>
        </p:txBody>
      </p:sp>
      <p:sp>
        <p:nvSpPr>
          <p:cNvPr id="3" name="Footer Placeholder 2">
            <a:extLst>
              <a:ext uri="{FF2B5EF4-FFF2-40B4-BE49-F238E27FC236}">
                <a16:creationId xmlns:a16="http://schemas.microsoft.com/office/drawing/2014/main" xmlns="" id="{E60AB0D9-AE6C-4523-AB7B-AE84639C2A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151DC9C9-55DA-4AD8-B70E-0E3A98011F89}"/>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51444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581E5E-98E3-4DE3-9604-DD442DF63B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CA80224D-9CC3-46A6-A05B-DF33598D05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44F9B30-568C-45D8-9F28-1FE65F92D0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490D6C4-4C51-4D40-9226-8974EFDEC17F}"/>
              </a:ext>
            </a:extLst>
          </p:cNvPr>
          <p:cNvSpPr>
            <a:spLocks noGrp="1"/>
          </p:cNvSpPr>
          <p:nvPr>
            <p:ph type="dt" sz="half" idx="10"/>
          </p:nvPr>
        </p:nvSpPr>
        <p:spPr/>
        <p:txBody>
          <a:bodyPr/>
          <a:lstStyle/>
          <a:p>
            <a:fld id="{4155E5B0-5BFA-4F4B-B51F-85F45FFA437F}" type="datetime1">
              <a:rPr lang="en-US" smtClean="0"/>
              <a:t>10/6/2020</a:t>
            </a:fld>
            <a:endParaRPr lang="en-US"/>
          </a:p>
        </p:txBody>
      </p:sp>
      <p:sp>
        <p:nvSpPr>
          <p:cNvPr id="6" name="Footer Placeholder 5">
            <a:extLst>
              <a:ext uri="{FF2B5EF4-FFF2-40B4-BE49-F238E27FC236}">
                <a16:creationId xmlns:a16="http://schemas.microsoft.com/office/drawing/2014/main" xmlns="" id="{DBF137B0-99C5-4906-993F-BA9087695A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B49A788-2213-4170-B8DC-1A7D6055A54C}"/>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180609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9094D5-69B4-4055-ABBD-3836DC0F3F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29091B0C-149C-4A29-99C9-67F1C0DF9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6C4DF8D7-4930-42F2-9ABF-5E6BC9086F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9B8BBEA-8EBC-44C9-A016-A662E1CCDECD}"/>
              </a:ext>
            </a:extLst>
          </p:cNvPr>
          <p:cNvSpPr>
            <a:spLocks noGrp="1"/>
          </p:cNvSpPr>
          <p:nvPr>
            <p:ph type="dt" sz="half" idx="10"/>
          </p:nvPr>
        </p:nvSpPr>
        <p:spPr/>
        <p:txBody>
          <a:bodyPr/>
          <a:lstStyle/>
          <a:p>
            <a:fld id="{11D051C3-A24B-EF4A-B9B7-C2BF34724FBB}" type="datetime1">
              <a:rPr lang="en-US" smtClean="0"/>
              <a:t>10/6/2020</a:t>
            </a:fld>
            <a:endParaRPr lang="en-US"/>
          </a:p>
        </p:txBody>
      </p:sp>
      <p:sp>
        <p:nvSpPr>
          <p:cNvPr id="6" name="Footer Placeholder 5">
            <a:extLst>
              <a:ext uri="{FF2B5EF4-FFF2-40B4-BE49-F238E27FC236}">
                <a16:creationId xmlns:a16="http://schemas.microsoft.com/office/drawing/2014/main" xmlns="" id="{18B71032-29CA-415F-BF45-8BF18D4197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B795705-83B3-4051-90E2-8DACAED34B12}"/>
              </a:ext>
            </a:extLst>
          </p:cNvPr>
          <p:cNvSpPr>
            <a:spLocks noGrp="1"/>
          </p:cNvSpPr>
          <p:nvPr>
            <p:ph type="sldNum" sz="quarter" idx="12"/>
          </p:nvPr>
        </p:nvSpPr>
        <p:spPr/>
        <p:txBody>
          <a:bodyPr/>
          <a:lstStyle/>
          <a:p>
            <a:fld id="{60A1212D-38B2-4DEE-B25F-5C96C2761F56}" type="slidenum">
              <a:rPr lang="en-US" smtClean="0"/>
              <a:t>‹#›</a:t>
            </a:fld>
            <a:endParaRPr lang="en-US"/>
          </a:p>
        </p:txBody>
      </p:sp>
    </p:spTree>
    <p:extLst>
      <p:ext uri="{BB962C8B-B14F-4D97-AF65-F5344CB8AC3E}">
        <p14:creationId xmlns:p14="http://schemas.microsoft.com/office/powerpoint/2010/main" val="2528668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31923A5-51A8-4DE5-8396-146BDFA96E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9A12EA93-A0E8-4931-B163-506EB68073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D30351-95B8-4867-BB8A-4F8F9E161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0543C1-7428-404F-8363-029D0C5ECF8D}" type="datetime1">
              <a:rPr lang="en-US" smtClean="0"/>
              <a:t>10/6/2020</a:t>
            </a:fld>
            <a:endParaRPr lang="en-US"/>
          </a:p>
        </p:txBody>
      </p:sp>
      <p:sp>
        <p:nvSpPr>
          <p:cNvPr id="5" name="Footer Placeholder 4">
            <a:extLst>
              <a:ext uri="{FF2B5EF4-FFF2-40B4-BE49-F238E27FC236}">
                <a16:creationId xmlns:a16="http://schemas.microsoft.com/office/drawing/2014/main" xmlns="" id="{A2B919AD-A1B6-4754-A503-26DC74DFDF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9D43DB-5E80-49B7-A6DA-228CDC072204}"/>
              </a:ext>
            </a:extLst>
          </p:cNvPr>
          <p:cNvSpPr>
            <a:spLocks noGrp="1"/>
          </p:cNvSpPr>
          <p:nvPr>
            <p:ph type="sldNum" sz="quarter" idx="4"/>
          </p:nvPr>
        </p:nvSpPr>
        <p:spPr>
          <a:xfrm>
            <a:off x="11606273" y="47625"/>
            <a:ext cx="473612" cy="365125"/>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en-US" dirty="0"/>
          </a:p>
        </p:txBody>
      </p:sp>
      <p:sp>
        <p:nvSpPr>
          <p:cNvPr id="7" name="TextBox 6">
            <a:extLst>
              <a:ext uri="{FF2B5EF4-FFF2-40B4-BE49-F238E27FC236}">
                <a16:creationId xmlns:a16="http://schemas.microsoft.com/office/drawing/2014/main" xmlns="" id="{824550AC-44EF-C445-B2BF-13419CD53B20}"/>
              </a:ext>
            </a:extLst>
          </p:cNvPr>
          <p:cNvSpPr txBox="1"/>
          <p:nvPr userDrawn="1"/>
        </p:nvSpPr>
        <p:spPr>
          <a:xfrm>
            <a:off x="11718388" y="84405"/>
            <a:ext cx="473612" cy="369332"/>
          </a:xfrm>
          <a:prstGeom prst="rect">
            <a:avLst/>
          </a:prstGeom>
          <a:noFill/>
        </p:spPr>
        <p:txBody>
          <a:bodyPr wrap="square" rtlCol="0">
            <a:spAutoFit/>
          </a:bodyPr>
          <a:lstStyle/>
          <a:p>
            <a:fld id="{1D550CB4-4F5D-C147-8DB1-686BBDC38555}" type="slidenum">
              <a:rPr lang="en-US" b="1" smtClean="0">
                <a:solidFill>
                  <a:schemeClr val="bg1"/>
                </a:solidFill>
                <a:latin typeface="Proxima Nova Lt" panose="02000506030000020004" pitchFamily="2" charset="77"/>
              </a:rPr>
              <a:t>‹#›</a:t>
            </a:fld>
            <a:endParaRPr lang="en-US" b="1" dirty="0">
              <a:solidFill>
                <a:schemeClr val="bg1"/>
              </a:solidFill>
              <a:latin typeface="Proxima Nova Lt" panose="02000506030000020004" pitchFamily="2" charset="77"/>
            </a:endParaRPr>
          </a:p>
        </p:txBody>
      </p:sp>
    </p:spTree>
    <p:extLst>
      <p:ext uri="{BB962C8B-B14F-4D97-AF65-F5344CB8AC3E}">
        <p14:creationId xmlns:p14="http://schemas.microsoft.com/office/powerpoint/2010/main" val="3687103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D53A857-30E2-F241-9568-F9FA4F59A5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3CA9625-E09B-7149-A122-69D092902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73966D5-46D0-DF43-81D0-19D664959C0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DA4-5FBB-4647-B762-284C2A89AD7D}" type="datetime1">
              <a:rPr lang="en-US" smtClean="0"/>
              <a:t>10/6/2020</a:t>
            </a:fld>
            <a:endParaRPr lang="en-US"/>
          </a:p>
        </p:txBody>
      </p:sp>
      <p:sp>
        <p:nvSpPr>
          <p:cNvPr id="5" name="Footer Placeholder 4">
            <a:extLst>
              <a:ext uri="{FF2B5EF4-FFF2-40B4-BE49-F238E27FC236}">
                <a16:creationId xmlns:a16="http://schemas.microsoft.com/office/drawing/2014/main" xmlns="" id="{92A92548-FF11-824E-B93B-0A006E95B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D1E4F86-E449-C747-A0CA-C94394D863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FBACC8-05A8-284E-8C0F-BED1A3B3DB4F}" type="slidenum">
              <a:rPr lang="en-US" smtClean="0"/>
              <a:t>‹#›</a:t>
            </a:fld>
            <a:endParaRPr lang="en-US"/>
          </a:p>
        </p:txBody>
      </p:sp>
    </p:spTree>
    <p:extLst>
      <p:ext uri="{BB962C8B-B14F-4D97-AF65-F5344CB8AC3E}">
        <p14:creationId xmlns:p14="http://schemas.microsoft.com/office/powerpoint/2010/main" val="2901495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1.emf"/><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wikis.nyu.edu/display/NYUHPC/High+Performance+Computing+at+NYU" TargetMode="External"/><Relationship Id="rId5" Type="http://schemas.openxmlformats.org/officeDocument/2006/relationships/hyperlink" Target="https://www.sparkfun.com/products/13825" TargetMode="External"/><Relationship Id="rId4" Type="http://schemas.openxmlformats.org/officeDocument/2006/relationships/hyperlink" Target="https://www.sparkfun.com/products/1275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emf"/><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bit.ly/nyu-design-lab" TargetMode="Externa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035210" y="1359914"/>
            <a:ext cx="8121580" cy="2387600"/>
          </a:xfrm>
        </p:spPr>
        <p:txBody>
          <a:bodyPr>
            <a:normAutofit/>
          </a:bodyPr>
          <a:lstStyle/>
          <a:p>
            <a:r>
              <a:rPr lang="en-US" sz="5400" dirty="0" smtClean="0">
                <a:latin typeface="Gotham Medium" panose="02000604030000020004" pitchFamily="50" charset="0"/>
              </a:rPr>
              <a:t>RECITATION 5</a:t>
            </a:r>
            <a:endParaRPr lang="en-US" sz="5400" dirty="0">
              <a:latin typeface="Gotham Medium" panose="02000604030000020004" pitchFamily="50" charset="0"/>
            </a:endParaRP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524000" y="4255187"/>
            <a:ext cx="9144000" cy="473561"/>
          </a:xfrm>
        </p:spPr>
        <p:txBody>
          <a:bodyPr>
            <a:noAutofit/>
          </a:bodyPr>
          <a:lstStyle/>
          <a:p>
            <a:r>
              <a:rPr lang="en-US" sz="2800" dirty="0">
                <a:latin typeface="Proxima Nova Rg" panose="02000506030000020004" pitchFamily="2" charset="0"/>
              </a:rPr>
              <a:t>EG1003</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3937099"/>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6813725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PROTOTYPING SOFTWARE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8" name="Rectangle 3">
            <a:extLst>
              <a:ext uri="{FF2B5EF4-FFF2-40B4-BE49-F238E27FC236}">
                <a16:creationId xmlns:a16="http://schemas.microsoft.com/office/drawing/2014/main" xmlns="" id="{920E5F0B-0D90-1043-B45B-6231AD0FB4E6}"/>
              </a:ext>
            </a:extLst>
          </p:cNvPr>
          <p:cNvSpPr txBox="1">
            <a:spLocks noChangeArrowheads="1"/>
          </p:cNvSpPr>
          <p:nvPr/>
        </p:nvSpPr>
        <p:spPr bwMode="auto">
          <a:xfrm>
            <a:off x="491781" y="1943284"/>
            <a:ext cx="8890758"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defRPr sz="2400">
                <a:solidFill>
                  <a:schemeClr val="tx1"/>
                </a:solidFill>
                <a:latin typeface="Arial" pitchFamily="34" charset="0"/>
                <a:ea typeface="MS PGothic" pitchFamily="34" charset="-128"/>
              </a:defRPr>
            </a:lvl1pPr>
            <a:lvl2pPr marL="1371600" indent="-457200">
              <a:defRPr sz="2400">
                <a:solidFill>
                  <a:schemeClr val="tx1"/>
                </a:solidFill>
                <a:latin typeface="Arial" pitchFamily="34" charset="0"/>
                <a:ea typeface="MS PGothic" pitchFamily="34" charset="-128"/>
              </a:defRPr>
            </a:lvl2pPr>
            <a:lvl3pPr marL="1085850" indent="-17145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114550" indent="-285750">
              <a:defRPr sz="2400">
                <a:solidFill>
                  <a:schemeClr val="tx1"/>
                </a:solidFill>
                <a:latin typeface="Arial" pitchFamily="34" charset="0"/>
                <a:ea typeface="MS PGothic" pitchFamily="34" charset="-128"/>
              </a:defRPr>
            </a:lvl5pPr>
            <a:lvl6pPr marL="25717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30289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861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943350" indent="-28575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marL="0" indent="0">
              <a:spcBef>
                <a:spcPts val="600"/>
              </a:spcBef>
              <a:spcAft>
                <a:spcPts val="0"/>
              </a:spcAft>
            </a:pPr>
            <a:r>
              <a:rPr lang="en-US" altLang="en-US" sz="2800" b="1" dirty="0">
                <a:solidFill>
                  <a:srgbClr val="57068C"/>
                </a:solidFill>
                <a:latin typeface="Proxima Nova Lt" panose="02000506030000020004" pitchFamily="2" charset="77"/>
              </a:rPr>
              <a:t>Computer-aided design (CAD): </a:t>
            </a:r>
            <a:r>
              <a:rPr lang="en-US" altLang="en-US" sz="2800" dirty="0">
                <a:solidFill>
                  <a:srgbClr val="002060"/>
                </a:solidFill>
                <a:latin typeface="Proxima Nova Rg" panose="02000506030000020004" pitchFamily="2" charset="77"/>
              </a:rPr>
              <a:t>SolidWorks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Circuit CAD: Fritzing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Vector graphics editor: Adobe Illustrator</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manufacturing (CAM): </a:t>
            </a:r>
            <a:r>
              <a:rPr lang="en-US" altLang="en-US" sz="2800" dirty="0">
                <a:solidFill>
                  <a:srgbClr val="002060"/>
                </a:solidFill>
                <a:latin typeface="Proxima Nova Rg" panose="02000506030000020004" pitchFamily="2" charset="77"/>
              </a:rPr>
              <a:t>Fusion 360</a:t>
            </a:r>
          </a:p>
          <a:p>
            <a:pPr marL="0" indent="0">
              <a:spcBef>
                <a:spcPts val="600"/>
              </a:spcBef>
              <a:spcAft>
                <a:spcPts val="0"/>
              </a:spcAft>
            </a:pPr>
            <a:r>
              <a:rPr lang="en-US" altLang="en-US" sz="2800" b="1" dirty="0">
                <a:solidFill>
                  <a:srgbClr val="57068C"/>
                </a:solidFill>
                <a:latin typeface="Proxima Nova Lt" panose="02000506030000020004" pitchFamily="2" charset="77"/>
              </a:rPr>
              <a:t>Computer-aided engineering (CAE): </a:t>
            </a:r>
            <a:r>
              <a:rPr lang="en-US" altLang="en-US" sz="2800" dirty="0">
                <a:solidFill>
                  <a:srgbClr val="002060"/>
                </a:solidFill>
                <a:latin typeface="Proxima Nova Rg" panose="02000506030000020004" pitchFamily="2" charset="77"/>
              </a:rPr>
              <a:t>ANSYS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Finite element analysis (FEA) </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Multibody dynamics (MBD)</a:t>
            </a:r>
          </a:p>
          <a:p>
            <a:pPr marL="1257300" lvl="1" indent="-342900">
              <a:spcBef>
                <a:spcPts val="600"/>
              </a:spcBef>
              <a:spcAft>
                <a:spcPts val="0"/>
              </a:spcAft>
              <a:buFont typeface="Arial" panose="020B0604020202020204" pitchFamily="34" charset="0"/>
              <a:buChar char="•"/>
            </a:pPr>
            <a:r>
              <a:rPr lang="en-US" altLang="en-US" sz="2800" dirty="0">
                <a:solidFill>
                  <a:srgbClr val="002060"/>
                </a:solidFill>
                <a:latin typeface="Proxima Nova Rg" panose="02000506030000020004" pitchFamily="2" charset="77"/>
              </a:rPr>
              <a:t>Computational fluid dynamics (CFD)</a:t>
            </a:r>
          </a:p>
          <a:p>
            <a:pPr lvl="1">
              <a:spcBef>
                <a:spcPts val="600"/>
              </a:spcBef>
              <a:spcAft>
                <a:spcPts val="0"/>
              </a:spcAft>
              <a:buFont typeface="Wingdings" pitchFamily="2" charset="2"/>
              <a:buChar char="Ø"/>
            </a:pPr>
            <a:endParaRPr lang="en-US" altLang="en-US" dirty="0">
              <a:solidFill>
                <a:srgbClr val="002060"/>
              </a:solidFill>
              <a:latin typeface="+mn-lt"/>
            </a:endParaRPr>
          </a:p>
        </p:txBody>
      </p:sp>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9</a:t>
            </a:r>
          </a:p>
        </p:txBody>
      </p:sp>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19915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16085"/>
            <a:ext cx="11181137" cy="965147"/>
          </a:xfrm>
        </p:spPr>
        <p:txBody>
          <a:bodyPr>
            <a:normAutofit/>
          </a:bodyPr>
          <a:lstStyle/>
          <a:p>
            <a:r>
              <a:rPr lang="en-US" sz="5400" dirty="0">
                <a:latin typeface="Gotham Medium" panose="02000604030000020004" pitchFamily="50" charset="0"/>
              </a:rPr>
              <a:t>COMPUTING OPTIONS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3" name="Rectangle 2">
            <a:extLst>
              <a:ext uri="{FF2B5EF4-FFF2-40B4-BE49-F238E27FC236}">
                <a16:creationId xmlns:a16="http://schemas.microsoft.com/office/drawing/2014/main" xmlns="" id="{A4B90BD1-6E03-7C48-B5C5-740A3823DC4D}"/>
              </a:ext>
            </a:extLst>
          </p:cNvPr>
          <p:cNvSpPr/>
          <p:nvPr/>
        </p:nvSpPr>
        <p:spPr>
          <a:xfrm>
            <a:off x="491781" y="2109348"/>
            <a:ext cx="4535585" cy="3770263"/>
          </a:xfrm>
          <a:prstGeom prst="rect">
            <a:avLst/>
          </a:prstGeom>
        </p:spPr>
        <p:txBody>
          <a:bodyPr wrap="square">
            <a:spAutoFit/>
          </a:bodyPr>
          <a:lstStyle/>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4"/>
              </a:rPr>
              <a:t>Microcontrollers (Arduino)</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rId5"/>
              </a:rPr>
              <a:t>Single board computer (Raspberry Pi 3)</a:t>
            </a:r>
            <a:endParaRPr lang="en-US" altLang="en-US" sz="2800" dirty="0">
              <a:solidFill>
                <a:srgbClr val="000066"/>
              </a:solidFill>
              <a:latin typeface="Proxima Nova Rg" panose="02000506030000020004" pitchFamily="2" charset="77"/>
              <a:hlinkClick r:id="" action="ppaction://noaction"/>
            </a:endParaRPr>
          </a:p>
          <a:p>
            <a:pPr marL="457200" indent="-457200">
              <a:spcBef>
                <a:spcPts val="600"/>
              </a:spcBef>
              <a:spcAft>
                <a:spcPts val="0"/>
              </a:spcAft>
              <a:buFont typeface="Arial" panose="020B0604020202020204" pitchFamily="34" charset="0"/>
              <a:buChar char="•"/>
            </a:pPr>
            <a:r>
              <a:rPr lang="en-US" altLang="en-US" sz="2800" dirty="0">
                <a:solidFill>
                  <a:srgbClr val="000066"/>
                </a:solidFill>
                <a:latin typeface="Proxima Nova Rg" panose="02000506030000020004" pitchFamily="2" charset="77"/>
                <a:hlinkClick r:id="" action="ppaction://noaction"/>
              </a:rPr>
              <a:t>NYU Virtual Computer Lab</a:t>
            </a:r>
            <a:endParaRPr lang="en-US" altLang="en-US" sz="2800" dirty="0">
              <a:solidFill>
                <a:srgbClr val="000066"/>
              </a:solidFill>
              <a:latin typeface="Proxima Nova Rg" panose="02000506030000020004" pitchFamily="2" charset="77"/>
            </a:endParaRPr>
          </a:p>
          <a:p>
            <a:pPr marL="457200" indent="-457200">
              <a:spcBef>
                <a:spcPts val="600"/>
              </a:spcBef>
              <a:spcAft>
                <a:spcPts val="0"/>
              </a:spcAft>
              <a:buFont typeface="Arial" panose="020B0604020202020204" pitchFamily="34" charset="0"/>
              <a:buChar char="•"/>
            </a:pPr>
            <a:r>
              <a:rPr lang="en-US" sz="2800" dirty="0">
                <a:latin typeface="Proxima Nova Rg" panose="02000506030000020004" pitchFamily="2" charset="77"/>
                <a:ea typeface="Tahoma" panose="020B0604030504040204" pitchFamily="34" charset="0"/>
                <a:cs typeface="Tahoma" panose="020B0604030504040204" pitchFamily="34" charset="0"/>
                <a:hlinkClick r:id="rId6"/>
              </a:rPr>
              <a:t>High Performance Computing at NYU</a:t>
            </a:r>
            <a:endParaRPr lang="en-US" sz="2800" dirty="0">
              <a:latin typeface="Proxima Nova Rg" panose="02000506030000020004" pitchFamily="2" charset="77"/>
              <a:ea typeface="Tahoma" panose="020B0604030504040204" pitchFamily="34" charset="0"/>
              <a:cs typeface="Tahoma" panose="020B0604030504040204" pitchFamily="34" charset="0"/>
            </a:endParaRPr>
          </a:p>
        </p:txBody>
      </p:sp>
      <p:pic>
        <p:nvPicPr>
          <p:cNvPr id="11" name="Picture 2" descr="Accessing NYU HPC.io.png">
            <a:extLst>
              <a:ext uri="{FF2B5EF4-FFF2-40B4-BE49-F238E27FC236}">
                <a16:creationId xmlns:a16="http://schemas.microsoft.com/office/drawing/2014/main" xmlns="" id="{B5F8BD93-5322-D94B-9656-5198E446D1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0560" y="1974033"/>
            <a:ext cx="7164634" cy="306101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smtClean="0">
                <a:latin typeface="Proxima Nova Lt" panose="02000506030000020004" pitchFamily="50" charset="0"/>
              </a:rPr>
              <a:t>10</a:t>
            </a:r>
            <a:endParaRPr lang="en-US" sz="1600" dirty="0">
              <a:latin typeface="Proxima Nova Lt" panose="02000506030000020004" pitchFamily="50" charset="0"/>
            </a:endParaRP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5915550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776778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hidden="1">
            <a:extLst>
              <a:ext uri="{FF2B5EF4-FFF2-40B4-BE49-F238E27FC236}">
                <a16:creationId xmlns:a16="http://schemas.microsoft.com/office/drawing/2014/main" xmlns="" id="{09C293F3-130D-3D47-8ED4-6DFFA500A111}"/>
              </a:ext>
            </a:extLst>
          </p:cNvPr>
          <p:cNvSpPr>
            <a:spLocks noGrp="1"/>
          </p:cNvSpPr>
          <p:nvPr>
            <p:ph type="sldNum" sz="quarter" idx="12"/>
          </p:nvPr>
        </p:nvSpPr>
        <p:spPr/>
        <p:txBody>
          <a:bodyPr/>
          <a:lstStyle/>
          <a:p>
            <a:pPr>
              <a:spcAft>
                <a:spcPts val="600"/>
              </a:spcAft>
            </a:pPr>
            <a:fld id="{60A1212D-38B2-4DEE-B25F-5C96C2761F56}" type="slidenum">
              <a:rPr lang="en-US" smtClean="0"/>
              <a:pPr>
                <a:spcAft>
                  <a:spcPts val="600"/>
                </a:spcAft>
              </a:pPr>
              <a:t>13</a:t>
            </a:fld>
            <a:endParaRPr lang="en-US"/>
          </a:p>
        </p:txBody>
      </p:sp>
      <p:pic>
        <p:nvPicPr>
          <p:cNvPr id="3" name="1 - What Is Metacognition And Why Should I Care">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0" y="0"/>
            <a:ext cx="12192276" cy="6858000"/>
          </a:xfrm>
        </p:spPr>
      </p:pic>
    </p:spTree>
    <p:extLst>
      <p:ext uri="{BB962C8B-B14F-4D97-AF65-F5344CB8AC3E}">
        <p14:creationId xmlns:p14="http://schemas.microsoft.com/office/powerpoint/2010/main" val="8980660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892629" y="2834643"/>
            <a:ext cx="10406742" cy="923519"/>
          </a:xfrm>
        </p:spPr>
        <p:txBody>
          <a:bodyPr>
            <a:normAutofit/>
          </a:bodyPr>
          <a:lstStyle/>
          <a:p>
            <a:r>
              <a:rPr lang="en-US" sz="5400" dirty="0">
                <a:latin typeface="Gotham Medium" panose="02000604030000020004" pitchFamily="50" charset="0"/>
              </a:rPr>
              <a:t>QUESTIONS?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669971" y="3989354"/>
            <a:ext cx="285205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6436840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637729" y="637784"/>
            <a:ext cx="8889242" cy="965147"/>
          </a:xfrm>
        </p:spPr>
        <p:txBody>
          <a:bodyPr>
            <a:normAutofit/>
          </a:bodyPr>
          <a:lstStyle/>
          <a:p>
            <a:r>
              <a:rPr lang="en-US" sz="5400" dirty="0">
                <a:latin typeface="Gotham Medium" panose="02000604030000020004" pitchFamily="50" charset="0"/>
              </a:rPr>
              <a:t>AGENDA</a:t>
            </a:r>
          </a:p>
        </p:txBody>
      </p:sp>
      <p:sp>
        <p:nvSpPr>
          <p:cNvPr id="3" name="Subtitle 2">
            <a:extLst>
              <a:ext uri="{FF2B5EF4-FFF2-40B4-BE49-F238E27FC236}">
                <a16:creationId xmlns:a16="http://schemas.microsoft.com/office/drawing/2014/main" xmlns="" id="{5CCE3B30-923C-4344-A43D-814F7C6CF015}"/>
              </a:ext>
            </a:extLst>
          </p:cNvPr>
          <p:cNvSpPr>
            <a:spLocks noGrp="1"/>
          </p:cNvSpPr>
          <p:nvPr>
            <p:ph type="subTitle" idx="1"/>
          </p:nvPr>
        </p:nvSpPr>
        <p:spPr>
          <a:xfrm>
            <a:off x="1364775" y="2097280"/>
            <a:ext cx="9435151" cy="3556324"/>
          </a:xfrm>
        </p:spPr>
        <p:txBody>
          <a:bodyPr anchor="ctr">
            <a:normAutofit/>
          </a:bodyPr>
          <a:lstStyle/>
          <a:p>
            <a:pPr marL="342900" indent="-342900" algn="l">
              <a:buFont typeface="Arial" panose="020B0604020202020204" pitchFamily="34" charset="0"/>
              <a:buChar char="•"/>
            </a:pPr>
            <a:r>
              <a:rPr lang="en-US" sz="2800" dirty="0">
                <a:latin typeface="Proxima Nova Rg" panose="02000506030000020004" pitchFamily="2" charset="0"/>
              </a:rPr>
              <a:t>Software Engineering</a:t>
            </a:r>
          </a:p>
          <a:p>
            <a:pPr marL="342900" indent="-342900" algn="l">
              <a:buFont typeface="Arial" panose="020B0604020202020204" pitchFamily="34" charset="0"/>
              <a:buChar char="•"/>
            </a:pPr>
            <a:r>
              <a:rPr lang="en-US" sz="2800" dirty="0">
                <a:latin typeface="Proxima Nova Rg" panose="02000506030000020004" pitchFamily="2" charset="0"/>
              </a:rPr>
              <a:t>Prototyping Resources</a:t>
            </a:r>
          </a:p>
          <a:p>
            <a:pPr marL="342900" indent="-342900" algn="l">
              <a:buFont typeface="Arial" panose="020B0604020202020204" pitchFamily="34" charset="0"/>
              <a:buChar char="•"/>
            </a:pPr>
            <a:r>
              <a:rPr lang="en-US" sz="2800" dirty="0">
                <a:latin typeface="Proxima Nova Rg" panose="02000506030000020004" pitchFamily="2" charset="0"/>
              </a:rPr>
              <a:t>Metacognition</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946860" y="3067291"/>
            <a:ext cx="0" cy="1539433"/>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2"/>
          <a:stretch>
            <a:fillRect/>
          </a:stretch>
        </p:blipFill>
        <p:spPr>
          <a:xfrm>
            <a:off x="71552" y="6377447"/>
            <a:ext cx="2586446" cy="402883"/>
          </a:xfrm>
          <a:prstGeom prst="rect">
            <a:avLst/>
          </a:prstGeom>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1</a:t>
            </a:r>
          </a:p>
        </p:txBody>
      </p:sp>
      <p:pic>
        <p:nvPicPr>
          <p:cNvPr id="13" name="Picture 12"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034745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47104"/>
            <a:ext cx="10140876" cy="2387600"/>
          </a:xfrm>
        </p:spPr>
        <p:txBody>
          <a:bodyPr>
            <a:normAutofit/>
          </a:bodyPr>
          <a:lstStyle/>
          <a:p>
            <a:r>
              <a:rPr lang="en-US" sz="5400" dirty="0">
                <a:latin typeface="Gotham Medium" panose="02000604030000020004" pitchFamily="50" charset="0"/>
              </a:rPr>
              <a:t>SOFTWARE ENGINEERING</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35310778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491780" y="647998"/>
            <a:ext cx="11181137" cy="965147"/>
          </a:xfrm>
        </p:spPr>
        <p:txBody>
          <a:bodyPr>
            <a:normAutofit/>
          </a:bodyPr>
          <a:lstStyle/>
          <a:p>
            <a:r>
              <a:rPr lang="en-US" sz="5400" dirty="0">
                <a:latin typeface="Gotham Medium" panose="02000604030000020004" pitchFamily="50" charset="0"/>
              </a:rPr>
              <a:t>ALGORITHMS &amp; FLOW CHARTS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pic>
        <p:nvPicPr>
          <p:cNvPr id="13" name="Picture 4" descr="Image result for simple algorithm">
            <a:extLst>
              <a:ext uri="{FF2B5EF4-FFF2-40B4-BE49-F238E27FC236}">
                <a16:creationId xmlns:a16="http://schemas.microsoft.com/office/drawing/2014/main" xmlns="" id="{BBD6C4C4-AD6D-7241-86AA-C856BCDAE2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624" y="2108657"/>
            <a:ext cx="10217450" cy="352325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3</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903507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56415"/>
            <a:ext cx="11181137" cy="965147"/>
          </a:xfrm>
        </p:spPr>
        <p:txBody>
          <a:bodyPr>
            <a:normAutofit/>
          </a:bodyPr>
          <a:lstStyle/>
          <a:p>
            <a:r>
              <a:rPr lang="en-US" sz="5400" dirty="0">
                <a:latin typeface="Gotham Medium" panose="02000604030000020004" pitchFamily="50" charset="0"/>
              </a:rPr>
              <a:t>PROGRAMMING LANGUAGES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755292" y="1310576"/>
            <a:ext cx="5408904" cy="3556324"/>
          </a:xfrm>
        </p:spPr>
        <p:txBody>
          <a:bodyPr anchor="ctr">
            <a:normAutofit/>
          </a:bodyPr>
          <a:lstStyle/>
          <a:p>
            <a:pPr algn="l"/>
            <a:r>
              <a:rPr lang="en-US" sz="2800" b="1" dirty="0">
                <a:solidFill>
                  <a:srgbClr val="57068C"/>
                </a:solidFill>
                <a:latin typeface="Proxima Nova Lt" panose="02000506030000020004" pitchFamily="2" charset="77"/>
              </a:rPr>
              <a:t>Visual Languages:</a:t>
            </a:r>
          </a:p>
          <a:p>
            <a:pPr marL="457200" indent="-457200" algn="l">
              <a:buFont typeface="Arial" panose="020B0604020202020204" pitchFamily="34" charset="0"/>
              <a:buChar char="•"/>
            </a:pPr>
            <a:r>
              <a:rPr lang="en-US" sz="2800" dirty="0">
                <a:latin typeface="Proxima Nova Rg" panose="02000506030000020004" pitchFamily="2" charset="77"/>
              </a:rPr>
              <a:t>LabVIEW/Lego Mindstorms</a:t>
            </a:r>
          </a:p>
          <a:p>
            <a:pPr marL="457200" indent="-457200" algn="l">
              <a:buFont typeface="Arial" panose="020B0604020202020204" pitchFamily="34" charset="0"/>
              <a:buChar char="•"/>
            </a:pPr>
            <a:r>
              <a:rPr lang="en-US" sz="2800" dirty="0">
                <a:latin typeface="Proxima Nova Rg" panose="02000506030000020004" pitchFamily="2" charset="77"/>
              </a:rPr>
              <a:t>Google </a:t>
            </a:r>
            <a:r>
              <a:rPr lang="en-US" sz="2800" dirty="0" err="1">
                <a:latin typeface="Proxima Nova Rg" panose="02000506030000020004" pitchFamily="2" charset="77"/>
              </a:rPr>
              <a:t>Blockly</a:t>
            </a:r>
            <a:r>
              <a:rPr lang="en-US" sz="2800" dirty="0">
                <a:latin typeface="Proxima Nova Rg" panose="02000506030000020004" pitchFamily="2" charset="77"/>
              </a:rPr>
              <a:t>/MIT Scratch</a:t>
            </a:r>
          </a:p>
          <a:p>
            <a:pPr marL="457200" indent="-457200" algn="l">
              <a:buFont typeface="Arial" panose="020B0604020202020204" pitchFamily="34" charset="0"/>
              <a:buChar char="•"/>
            </a:pPr>
            <a:r>
              <a:rPr lang="en-US" sz="2800" dirty="0" err="1">
                <a:latin typeface="Proxima Nova Rg" panose="02000506030000020004" pitchFamily="2" charset="77"/>
              </a:rPr>
              <a:t>ModelBuilder</a:t>
            </a:r>
            <a:r>
              <a:rPr lang="en-US" sz="2800" dirty="0">
                <a:latin typeface="Proxima Nova Rg" panose="02000506030000020004" pitchFamily="2" charset="77"/>
              </a:rPr>
              <a:t> in ArcGIS</a:t>
            </a:r>
          </a:p>
        </p:txBody>
      </p:sp>
      <p:sp>
        <p:nvSpPr>
          <p:cNvPr id="14" name="Subtitle 2">
            <a:extLst>
              <a:ext uri="{FF2B5EF4-FFF2-40B4-BE49-F238E27FC236}">
                <a16:creationId xmlns:a16="http://schemas.microsoft.com/office/drawing/2014/main" xmlns="" id="{BDB49DAD-48F3-8C4C-B458-7110AFC99033}"/>
              </a:ext>
            </a:extLst>
          </p:cNvPr>
          <p:cNvSpPr txBox="1">
            <a:spLocks/>
          </p:cNvSpPr>
          <p:nvPr/>
        </p:nvSpPr>
        <p:spPr>
          <a:xfrm>
            <a:off x="7012659" y="1319149"/>
            <a:ext cx="5408904" cy="355632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800" b="1" dirty="0">
                <a:solidFill>
                  <a:srgbClr val="57068C"/>
                </a:solidFill>
                <a:latin typeface="Proxima Nova Lt" panose="02000506030000020004" pitchFamily="2" charset="77"/>
              </a:rPr>
              <a:t>Object Oriented Languages:</a:t>
            </a:r>
          </a:p>
          <a:p>
            <a:pPr marL="457200" indent="-457200" algn="l">
              <a:buFont typeface="Arial" panose="020B0604020202020204" pitchFamily="34" charset="0"/>
              <a:buChar char="•"/>
            </a:pPr>
            <a:r>
              <a:rPr lang="en-US" sz="2800" dirty="0">
                <a:latin typeface="Proxima Nova Rg" panose="02000506030000020004" pitchFamily="2" charset="77"/>
              </a:rPr>
              <a:t>C</a:t>
            </a:r>
          </a:p>
          <a:p>
            <a:pPr marL="457200" indent="-457200" algn="l">
              <a:buFont typeface="Arial" panose="020B0604020202020204" pitchFamily="34" charset="0"/>
              <a:buChar char="•"/>
            </a:pPr>
            <a:r>
              <a:rPr lang="en-US" sz="2800" dirty="0">
                <a:latin typeface="Proxima Nova Rg" panose="02000506030000020004" pitchFamily="2" charset="77"/>
              </a:rPr>
              <a:t>Java</a:t>
            </a:r>
          </a:p>
          <a:p>
            <a:pPr marL="457200" indent="-457200" algn="l">
              <a:buFont typeface="Arial" panose="020B0604020202020204" pitchFamily="34" charset="0"/>
              <a:buChar char="•"/>
            </a:pPr>
            <a:r>
              <a:rPr lang="en-US" sz="2800" dirty="0">
                <a:latin typeface="Proxima Nova Rg" panose="02000506030000020004" pitchFamily="2" charset="77"/>
              </a:rPr>
              <a:t>Python</a:t>
            </a:r>
          </a:p>
        </p:txBody>
      </p:sp>
      <p:pic>
        <p:nvPicPr>
          <p:cNvPr id="4" name="Picture 3" descr="A picture containing colorful&#10;&#10;Description automatically generated">
            <a:extLst>
              <a:ext uri="{FF2B5EF4-FFF2-40B4-BE49-F238E27FC236}">
                <a16:creationId xmlns:a16="http://schemas.microsoft.com/office/drawing/2014/main" xmlns="" id="{C6F62D15-62DC-C440-94C6-6A29E8FF4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3334" y="4136963"/>
            <a:ext cx="2218890" cy="1985323"/>
          </a:xfrm>
          <a:prstGeom prst="rect">
            <a:avLst/>
          </a:prstGeom>
        </p:spPr>
      </p:pic>
      <p:pic>
        <p:nvPicPr>
          <p:cNvPr id="20" name="Picture 19" descr="A picture containing food, drawing&#10;&#10;Description automatically generated">
            <a:extLst>
              <a:ext uri="{FF2B5EF4-FFF2-40B4-BE49-F238E27FC236}">
                <a16:creationId xmlns:a16="http://schemas.microsoft.com/office/drawing/2014/main" xmlns="" id="{9CF31E8A-AE16-E94C-8C7F-F25B7D5DA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90265" y="4193464"/>
            <a:ext cx="1922394" cy="1721662"/>
          </a:xfrm>
          <a:prstGeom prst="rect">
            <a:avLst/>
          </a:prstGeom>
        </p:spPr>
      </p:pic>
      <p:pic>
        <p:nvPicPr>
          <p:cNvPr id="22" name="Picture 21" descr="A close up of a sign&#10;&#10;Description automatically generated">
            <a:extLst>
              <a:ext uri="{FF2B5EF4-FFF2-40B4-BE49-F238E27FC236}">
                <a16:creationId xmlns:a16="http://schemas.microsoft.com/office/drawing/2014/main" xmlns="" id="{7430EBD3-0DB6-5844-98EB-87D7016D06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54474" y="4193464"/>
            <a:ext cx="1968799" cy="1877227"/>
          </a:xfrm>
          <a:prstGeom prst="rect">
            <a:avLst/>
          </a:prstGeom>
        </p:spPr>
      </p:pic>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4</a:t>
            </a:r>
          </a:p>
        </p:txBody>
      </p:sp>
      <p:pic>
        <p:nvPicPr>
          <p:cNvPr id="15" name="Picture 14"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17326502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PROGRAMMING RESOURCES</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1011324" y="2077396"/>
            <a:ext cx="5408904" cy="3556324"/>
          </a:xfrm>
        </p:spPr>
        <p:txBody>
          <a:bodyPr anchor="ctr">
            <a:normAutofit/>
          </a:bodyPr>
          <a:lstStyle/>
          <a:p>
            <a:pPr marL="457200" indent="-457200" algn="l">
              <a:buFont typeface="Arial" panose="020B0604020202020204" pitchFamily="34" charset="0"/>
              <a:buChar char="•"/>
            </a:pPr>
            <a:r>
              <a:rPr lang="en-US" sz="2800" dirty="0">
                <a:latin typeface="Proxima Nova Rg" panose="02000506030000020004" pitchFamily="2" charset="77"/>
              </a:rPr>
              <a:t>NYU Lynda</a:t>
            </a:r>
          </a:p>
          <a:p>
            <a:pPr marL="457200" indent="-457200" algn="l">
              <a:buFont typeface="Arial" panose="020B0604020202020204" pitchFamily="34" charset="0"/>
              <a:buChar char="•"/>
            </a:pPr>
            <a:r>
              <a:rPr lang="en-US" sz="2800" dirty="0" err="1">
                <a:latin typeface="Proxima Nova Rg" panose="02000506030000020004" pitchFamily="2" charset="77"/>
              </a:rPr>
              <a:t>Codeacademy</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w3schools (web design)</a:t>
            </a:r>
          </a:p>
          <a:p>
            <a:pPr marL="457200" indent="-457200" algn="l">
              <a:buFont typeface="Arial" panose="020B0604020202020204" pitchFamily="34" charset="0"/>
              <a:buChar char="•"/>
            </a:pPr>
            <a:r>
              <a:rPr lang="en-US" sz="2800" dirty="0">
                <a:latin typeface="Proxima Nova Rg" panose="02000506030000020004" pitchFamily="2" charset="77"/>
              </a:rPr>
              <a:t>Online open courses</a:t>
            </a:r>
          </a:p>
          <a:p>
            <a:pPr marL="914400" lvl="1" indent="-457200" algn="l">
              <a:buFont typeface="Arial" panose="020B0604020202020204" pitchFamily="34" charset="0"/>
              <a:buChar char="•"/>
            </a:pPr>
            <a:r>
              <a:rPr lang="en-US" sz="2800" dirty="0">
                <a:latin typeface="Proxima Nova Rg" panose="02000506030000020004" pitchFamily="2" charset="77"/>
              </a:rPr>
              <a:t>Coursera</a:t>
            </a:r>
          </a:p>
          <a:p>
            <a:pPr marL="914400" lvl="1" indent="-457200" algn="l">
              <a:buFont typeface="Arial" panose="020B0604020202020204" pitchFamily="34" charset="0"/>
              <a:buChar char="•"/>
            </a:pPr>
            <a:r>
              <a:rPr lang="en-US" sz="2800" dirty="0">
                <a:latin typeface="Proxima Nova Rg" panose="02000506030000020004" pitchFamily="2" charset="77"/>
              </a:rPr>
              <a:t>MIT </a:t>
            </a:r>
            <a:r>
              <a:rPr lang="en-US" sz="2800" dirty="0" err="1">
                <a:latin typeface="Proxima Nova Rg" panose="02000506030000020004" pitchFamily="2" charset="77"/>
              </a:rPr>
              <a:t>OpenCourseWare</a:t>
            </a:r>
            <a:endParaRPr lang="en-US" sz="2800" dirty="0">
              <a:latin typeface="Proxima Nova Rg" panose="02000506030000020004" pitchFamily="2" charset="77"/>
            </a:endParaRPr>
          </a:p>
          <a:p>
            <a:pPr marL="457200" indent="-457200" algn="l">
              <a:buFont typeface="Arial" panose="020B0604020202020204" pitchFamily="34" charset="0"/>
              <a:buChar char="•"/>
            </a:pPr>
            <a:r>
              <a:rPr lang="en-US" sz="2800" dirty="0">
                <a:latin typeface="Proxima Nova Rg" panose="02000506030000020004" pitchFamily="2" charset="77"/>
              </a:rPr>
              <a:t>Google &amp; Stack Overflow </a:t>
            </a:r>
          </a:p>
        </p:txBody>
      </p:sp>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5</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9613477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505431" y="647998"/>
            <a:ext cx="11181137" cy="965147"/>
          </a:xfrm>
        </p:spPr>
        <p:txBody>
          <a:bodyPr>
            <a:normAutofit/>
          </a:bodyPr>
          <a:lstStyle/>
          <a:p>
            <a:r>
              <a:rPr lang="en-US" sz="5400" dirty="0">
                <a:latin typeface="Gotham Medium" panose="02000604030000020004" pitchFamily="50" charset="0"/>
              </a:rPr>
              <a:t>ENGINEERING SOFTWARE</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1" name="Subtitle 2">
            <a:extLst>
              <a:ext uri="{FF2B5EF4-FFF2-40B4-BE49-F238E27FC236}">
                <a16:creationId xmlns:a16="http://schemas.microsoft.com/office/drawing/2014/main" xmlns="" id="{FC007C26-B735-6642-8E46-F7BA7BC90E22}"/>
              </a:ext>
            </a:extLst>
          </p:cNvPr>
          <p:cNvSpPr>
            <a:spLocks noGrp="1"/>
          </p:cNvSpPr>
          <p:nvPr>
            <p:ph type="subTitle" idx="1"/>
          </p:nvPr>
        </p:nvSpPr>
        <p:spPr>
          <a:xfrm>
            <a:off x="906149" y="2086476"/>
            <a:ext cx="5992977" cy="4207036"/>
          </a:xfrm>
        </p:spPr>
        <p:txBody>
          <a:bodyPr anchor="ctr">
            <a:noAutofit/>
          </a:bodyPr>
          <a:lstStyle/>
          <a:p>
            <a:pPr algn="l">
              <a:spcBef>
                <a:spcPts val="400"/>
              </a:spcBef>
            </a:pPr>
            <a:r>
              <a:rPr lang="en-US" sz="2700" b="1" dirty="0">
                <a:solidFill>
                  <a:srgbClr val="57068C"/>
                </a:solidFill>
                <a:latin typeface="Proxima Nova Lt" panose="02000506030000020004" pitchFamily="2" charset="77"/>
              </a:rPr>
              <a:t>Math:</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MATLAB, Mathematica</a:t>
            </a:r>
          </a:p>
          <a:p>
            <a:pPr algn="l">
              <a:spcBef>
                <a:spcPts val="400"/>
              </a:spcBef>
            </a:pPr>
            <a:r>
              <a:rPr lang="en-US" sz="2700" b="1" dirty="0">
                <a:solidFill>
                  <a:srgbClr val="57068C"/>
                </a:solidFill>
                <a:latin typeface="Proxima Nova Lt" panose="02000506030000020004" pitchFamily="2" charset="77"/>
              </a:rPr>
              <a:t>CAD:</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Autodesk, SOLIDWORKS, SketchUp</a:t>
            </a:r>
          </a:p>
          <a:p>
            <a:pPr algn="l">
              <a:spcBef>
                <a:spcPts val="400"/>
              </a:spcBef>
            </a:pPr>
            <a:r>
              <a:rPr lang="en-US" sz="2700" b="1" dirty="0">
                <a:solidFill>
                  <a:srgbClr val="57068C"/>
                </a:solidFill>
                <a:latin typeface="Proxima Nova Lt" panose="02000506030000020004" pitchFamily="2" charset="77"/>
              </a:rPr>
              <a:t>Databases: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SQL, Oracle, GIS</a:t>
            </a:r>
            <a:endParaRPr lang="en-US" sz="2700" dirty="0">
              <a:latin typeface="Proxima Nova Lt"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Statistics: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R, SPSS, SAS</a:t>
            </a:r>
          </a:p>
          <a:p>
            <a:pPr algn="l"/>
            <a:endParaRPr lang="en-US" sz="2700" b="1" dirty="0">
              <a:solidFill>
                <a:srgbClr val="57068C"/>
              </a:solidFill>
              <a:latin typeface="Proxima Nova Lt" panose="02000506030000020004" pitchFamily="2" charset="77"/>
            </a:endParaRPr>
          </a:p>
        </p:txBody>
      </p:sp>
      <p:sp>
        <p:nvSpPr>
          <p:cNvPr id="19" name="Subtitle 2">
            <a:extLst>
              <a:ext uri="{FF2B5EF4-FFF2-40B4-BE49-F238E27FC236}">
                <a16:creationId xmlns:a16="http://schemas.microsoft.com/office/drawing/2014/main" xmlns="" id="{3F5460DD-4364-AC42-8B7D-166795E85560}"/>
              </a:ext>
            </a:extLst>
          </p:cNvPr>
          <p:cNvSpPr txBox="1">
            <a:spLocks/>
          </p:cNvSpPr>
          <p:nvPr/>
        </p:nvSpPr>
        <p:spPr>
          <a:xfrm>
            <a:off x="6095999" y="1956826"/>
            <a:ext cx="5588040" cy="4466336"/>
          </a:xfrm>
          <a:prstGeom prst="rect">
            <a:avLst/>
          </a:prstGeom>
        </p:spPr>
        <p:txBody>
          <a:bodyPr vert="horz"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400"/>
              </a:spcBef>
            </a:pPr>
            <a:r>
              <a:rPr lang="en-US" sz="2700" b="1" dirty="0">
                <a:solidFill>
                  <a:srgbClr val="57068C"/>
                </a:solidFill>
                <a:latin typeface="Proxima Nova Lt" panose="02000506030000020004" pitchFamily="2" charset="77"/>
              </a:rPr>
              <a:t>Web design:</a:t>
            </a:r>
          </a:p>
          <a:p>
            <a:pPr marL="457200" indent="-457200" algn="l">
              <a:spcBef>
                <a:spcPts val="400"/>
              </a:spcBef>
              <a:buFont typeface="Arial" panose="020B0604020202020204" pitchFamily="34" charset="0"/>
              <a:buChar char="•"/>
            </a:pPr>
            <a:r>
              <a:rPr lang="en-US" sz="2700" dirty="0" err="1">
                <a:latin typeface="Proxima Nova Rg" panose="02000506030000020004" pitchFamily="2" charset="77"/>
              </a:rPr>
              <a:t>Wordpress</a:t>
            </a:r>
            <a:r>
              <a:rPr lang="en-US" sz="2700" dirty="0">
                <a:latin typeface="Proxima Nova Rg" panose="02000506030000020004" pitchFamily="2" charset="77"/>
              </a:rPr>
              <a:t>, HTML, </a:t>
            </a:r>
            <a:r>
              <a:rPr lang="en-US" sz="2700" dirty="0" err="1">
                <a:latin typeface="Proxima Nova Rg" panose="02000506030000020004" pitchFamily="2" charset="77"/>
              </a:rPr>
              <a:t>Javascript</a:t>
            </a:r>
            <a:r>
              <a:rPr lang="en-US" sz="2700" dirty="0">
                <a:latin typeface="Proxima Nova Rg" panose="02000506030000020004" pitchFamily="2" charset="77"/>
              </a:rPr>
              <a:t>, CSS, PHP </a:t>
            </a:r>
          </a:p>
          <a:p>
            <a:pPr algn="l">
              <a:spcBef>
                <a:spcPts val="400"/>
              </a:spcBef>
            </a:pPr>
            <a:r>
              <a:rPr lang="en-US" sz="2700" b="1" dirty="0">
                <a:solidFill>
                  <a:srgbClr val="57068C"/>
                </a:solidFill>
                <a:latin typeface="Proxima Nova Lt" panose="02000506030000020004" pitchFamily="2" charset="77"/>
              </a:rPr>
              <a:t>IDEs:</a:t>
            </a:r>
          </a:p>
          <a:p>
            <a:pPr marL="457200" indent="-457200" algn="l">
              <a:lnSpc>
                <a:spcPct val="120000"/>
              </a:lnSpc>
              <a:spcBef>
                <a:spcPts val="400"/>
              </a:spcBef>
              <a:buFont typeface="Arial" panose="020B0604020202020204" pitchFamily="34" charset="0"/>
              <a:buChar char="•"/>
            </a:pPr>
            <a:r>
              <a:rPr lang="en-US" sz="2700" dirty="0">
                <a:latin typeface="Proxima Nova Rg" panose="02000506030000020004" pitchFamily="2" charset="77"/>
              </a:rPr>
              <a:t>Visual Studio, Eclipse, </a:t>
            </a:r>
            <a:r>
              <a:rPr lang="en-US" sz="2700" dirty="0" err="1">
                <a:latin typeface="Proxima Nova Rg" panose="02000506030000020004" pitchFamily="2" charset="77"/>
              </a:rPr>
              <a:t>Xcode</a:t>
            </a:r>
            <a:endParaRPr lang="en-US" sz="2700" dirty="0">
              <a:latin typeface="Proxima Nova Rg" panose="02000506030000020004" pitchFamily="2" charset="77"/>
            </a:endParaRPr>
          </a:p>
          <a:p>
            <a:pPr algn="l">
              <a:spcBef>
                <a:spcPts val="400"/>
              </a:spcBef>
            </a:pPr>
            <a:r>
              <a:rPr lang="en-US" sz="2700" b="1" dirty="0">
                <a:solidFill>
                  <a:srgbClr val="57068C"/>
                </a:solidFill>
                <a:latin typeface="Proxima Nova Lt" panose="02000506030000020004" pitchFamily="2" charset="77"/>
              </a:rPr>
              <a:t>Source code text editors:</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Notepad++, VIM, Emacs</a:t>
            </a:r>
          </a:p>
          <a:p>
            <a:pPr algn="l">
              <a:spcBef>
                <a:spcPts val="400"/>
              </a:spcBef>
            </a:pPr>
            <a:r>
              <a:rPr lang="en-US" sz="2700" b="1" dirty="0">
                <a:solidFill>
                  <a:srgbClr val="57068C"/>
                </a:solidFill>
                <a:latin typeface="Proxima Nova Lt" panose="02000506030000020004" pitchFamily="2" charset="77"/>
              </a:rPr>
              <a:t>Version control:</a:t>
            </a:r>
          </a:p>
          <a:p>
            <a:pPr marL="457200" indent="-457200" algn="l">
              <a:spcBef>
                <a:spcPts val="400"/>
              </a:spcBef>
              <a:buFont typeface="Arial" panose="020B0604020202020204" pitchFamily="34" charset="0"/>
              <a:buChar char="•"/>
            </a:pPr>
            <a:r>
              <a:rPr lang="en-US" sz="2700" dirty="0">
                <a:latin typeface="Proxima Nova Rg" panose="02000506030000020004" pitchFamily="2" charset="77"/>
              </a:rPr>
              <a:t>Dropbox, Google Drive</a:t>
            </a:r>
          </a:p>
          <a:p>
            <a:pPr algn="l"/>
            <a:endParaRPr lang="en-US" sz="2700" b="1" dirty="0">
              <a:solidFill>
                <a:srgbClr val="57068C"/>
              </a:solidFill>
              <a:latin typeface="Proxima Nova Lt" panose="02000506030000020004" pitchFamily="2" charset="77"/>
            </a:endParaRPr>
          </a:p>
        </p:txBody>
      </p:sp>
      <p:sp>
        <p:nvSpPr>
          <p:cNvPr id="13" name="TextBox 12">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6</a:t>
            </a:r>
          </a:p>
        </p:txBody>
      </p:sp>
      <p:pic>
        <p:nvPicPr>
          <p:cNvPr id="14" name="Picture 13"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6613610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1025562" y="1607340"/>
            <a:ext cx="10140876" cy="2387600"/>
          </a:xfrm>
        </p:spPr>
        <p:txBody>
          <a:bodyPr>
            <a:normAutofit/>
          </a:bodyPr>
          <a:lstStyle/>
          <a:p>
            <a:r>
              <a:rPr lang="en-US" sz="5400" dirty="0">
                <a:latin typeface="Gotham Medium" panose="02000604030000020004" pitchFamily="50" charset="0"/>
              </a:rPr>
              <a:t>PROTOTYPING RESOURCES</a:t>
            </a:r>
          </a:p>
        </p:txBody>
      </p:sp>
      <p:cxnSp>
        <p:nvCxnSpPr>
          <p:cNvPr id="5" name="Straight Connector 4">
            <a:extLst>
              <a:ext uri="{FF2B5EF4-FFF2-40B4-BE49-F238E27FC236}">
                <a16:creationId xmlns:a16="http://schemas.microsoft.com/office/drawing/2014/main" xmlns="" id="{983FF81A-ABFC-4B49-B288-68646E07F2FD}"/>
              </a:ext>
            </a:extLst>
          </p:cNvPr>
          <p:cNvCxnSpPr>
            <a:cxnSpLocks/>
          </p:cNvCxnSpPr>
          <p:nvPr/>
        </p:nvCxnSpPr>
        <p:spPr>
          <a:xfrm>
            <a:off x="4193177" y="4184525"/>
            <a:ext cx="376210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xmlns="" id="{CDA7024F-D248-4EF6-9CD3-DD357A9199C4}"/>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C0A1CAF8-DB5A-4A6D-BBB2-4D89C575D2C4}"/>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xmlns="" id="{F8109B66-0296-4DA0-97B5-15803D47E000}"/>
              </a:ext>
            </a:extLst>
          </p:cNvPr>
          <p:cNvPicPr>
            <a:picLocks noChangeAspect="1"/>
          </p:cNvPicPr>
          <p:nvPr/>
        </p:nvPicPr>
        <p:blipFill>
          <a:blip r:embed="rId2"/>
          <a:stretch>
            <a:fillRect/>
          </a:stretch>
        </p:blipFill>
        <p:spPr>
          <a:xfrm>
            <a:off x="83237" y="6393031"/>
            <a:ext cx="2586446" cy="402883"/>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20071847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9DC25-0BA2-4267-8BF2-B94F6BE5816C}"/>
              </a:ext>
            </a:extLst>
          </p:cNvPr>
          <p:cNvSpPr>
            <a:spLocks noGrp="1"/>
          </p:cNvSpPr>
          <p:nvPr>
            <p:ph type="ctrTitle"/>
          </p:nvPr>
        </p:nvSpPr>
        <p:spPr>
          <a:xfrm>
            <a:off x="292534" y="616085"/>
            <a:ext cx="11181137" cy="965147"/>
          </a:xfrm>
        </p:spPr>
        <p:txBody>
          <a:bodyPr>
            <a:normAutofit/>
          </a:bodyPr>
          <a:lstStyle/>
          <a:p>
            <a:r>
              <a:rPr lang="en-US" sz="5400" dirty="0">
                <a:latin typeface="Gotham Medium" panose="02000604030000020004" pitchFamily="50" charset="0"/>
              </a:rPr>
              <a:t>PROTOTYPING TRAINING</a:t>
            </a:r>
          </a:p>
        </p:txBody>
      </p:sp>
      <p:sp>
        <p:nvSpPr>
          <p:cNvPr id="7" name="Rectangle 6">
            <a:extLst>
              <a:ext uri="{FF2B5EF4-FFF2-40B4-BE49-F238E27FC236}">
                <a16:creationId xmlns:a16="http://schemas.microsoft.com/office/drawing/2014/main" xmlns="" id="{8DB4B0CD-6B70-40D3-BDBA-4CF952B65F63}"/>
              </a:ext>
            </a:extLst>
          </p:cNvPr>
          <p:cNvSpPr/>
          <p:nvPr/>
        </p:nvSpPr>
        <p:spPr>
          <a:xfrm>
            <a:off x="0" y="0"/>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5002BACC-BF1A-459A-92B0-AA9D96F3297F}"/>
              </a:ext>
            </a:extLst>
          </p:cNvPr>
          <p:cNvSpPr/>
          <p:nvPr/>
        </p:nvSpPr>
        <p:spPr>
          <a:xfrm>
            <a:off x="0" y="6309681"/>
            <a:ext cx="12192000" cy="548319"/>
          </a:xfrm>
          <a:prstGeom prst="rect">
            <a:avLst/>
          </a:prstGeom>
          <a:solidFill>
            <a:srgbClr val="5706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7EA0E7BD-4507-4854-831B-737067B983FB}"/>
              </a:ext>
            </a:extLst>
          </p:cNvPr>
          <p:cNvPicPr>
            <a:picLocks noChangeAspect="1"/>
          </p:cNvPicPr>
          <p:nvPr/>
        </p:nvPicPr>
        <p:blipFill>
          <a:blip r:embed="rId3"/>
          <a:stretch>
            <a:fillRect/>
          </a:stretch>
        </p:blipFill>
        <p:spPr>
          <a:xfrm>
            <a:off x="71552" y="6377447"/>
            <a:ext cx="2586446" cy="402883"/>
          </a:xfrm>
          <a:prstGeom prst="rect">
            <a:avLst/>
          </a:prstGeom>
        </p:spPr>
      </p:pic>
      <p:sp>
        <p:nvSpPr>
          <p:cNvPr id="13" name="Rectangle 12">
            <a:extLst>
              <a:ext uri="{FF2B5EF4-FFF2-40B4-BE49-F238E27FC236}">
                <a16:creationId xmlns:a16="http://schemas.microsoft.com/office/drawing/2014/main" xmlns="" id="{B55BF821-3412-DD4C-B0CD-BE2A48DCB47F}"/>
              </a:ext>
            </a:extLst>
          </p:cNvPr>
          <p:cNvSpPr/>
          <p:nvPr/>
        </p:nvSpPr>
        <p:spPr>
          <a:xfrm>
            <a:off x="4470197" y="5968133"/>
            <a:ext cx="2825813" cy="369332"/>
          </a:xfrm>
          <a:prstGeom prst="rect">
            <a:avLst/>
          </a:prstGeom>
        </p:spPr>
        <p:txBody>
          <a:bodyPr wrap="square">
            <a:spAutoFit/>
          </a:bodyPr>
          <a:lstStyle/>
          <a:p>
            <a:r>
              <a:rPr lang="en-US" dirty="0">
                <a:latin typeface="Proxima Nova Rg" panose="02000506030000020004" pitchFamily="2" charset="77"/>
                <a:hlinkClick r:id="rId4"/>
              </a:rPr>
              <a:t>http://bit.ly/nyu-design-lab</a:t>
            </a:r>
            <a:r>
              <a:rPr lang="en-US" dirty="0">
                <a:latin typeface="Proxima Nova Rg" panose="02000506030000020004" pitchFamily="2" charset="77"/>
              </a:rPr>
              <a:t> </a:t>
            </a:r>
          </a:p>
        </p:txBody>
      </p:sp>
      <p:pic>
        <p:nvPicPr>
          <p:cNvPr id="14" name="Picture 13">
            <a:extLst>
              <a:ext uri="{FF2B5EF4-FFF2-40B4-BE49-F238E27FC236}">
                <a16:creationId xmlns:a16="http://schemas.microsoft.com/office/drawing/2014/main" xmlns="" id="{5EF79433-30ED-ED42-A01E-8B639192DA2F}"/>
              </a:ext>
            </a:extLst>
          </p:cNvPr>
          <p:cNvPicPr>
            <a:picLocks noChangeAspect="1"/>
          </p:cNvPicPr>
          <p:nvPr/>
        </p:nvPicPr>
        <p:blipFill>
          <a:blip r:embed="rId5"/>
          <a:stretch>
            <a:fillRect/>
          </a:stretch>
        </p:blipFill>
        <p:spPr>
          <a:xfrm>
            <a:off x="1634836" y="1719908"/>
            <a:ext cx="3953037" cy="1976519"/>
          </a:xfrm>
          <a:prstGeom prst="rect">
            <a:avLst/>
          </a:prstGeom>
        </p:spPr>
      </p:pic>
      <p:pic>
        <p:nvPicPr>
          <p:cNvPr id="15" name="Picture 14">
            <a:extLst>
              <a:ext uri="{FF2B5EF4-FFF2-40B4-BE49-F238E27FC236}">
                <a16:creationId xmlns:a16="http://schemas.microsoft.com/office/drawing/2014/main" xmlns="" id="{2D51BFA7-BEDA-A349-A7D6-44C06755C167}"/>
              </a:ext>
            </a:extLst>
          </p:cNvPr>
          <p:cNvPicPr>
            <a:picLocks noChangeAspect="1"/>
          </p:cNvPicPr>
          <p:nvPr/>
        </p:nvPicPr>
        <p:blipFill>
          <a:blip r:embed="rId6"/>
          <a:stretch>
            <a:fillRect/>
          </a:stretch>
        </p:blipFill>
        <p:spPr>
          <a:xfrm>
            <a:off x="1634836" y="4019396"/>
            <a:ext cx="3953037" cy="1976520"/>
          </a:xfrm>
          <a:prstGeom prst="rect">
            <a:avLst/>
          </a:prstGeom>
        </p:spPr>
      </p:pic>
      <p:pic>
        <p:nvPicPr>
          <p:cNvPr id="16" name="Picture 15">
            <a:extLst>
              <a:ext uri="{FF2B5EF4-FFF2-40B4-BE49-F238E27FC236}">
                <a16:creationId xmlns:a16="http://schemas.microsoft.com/office/drawing/2014/main" xmlns="" id="{144B148D-B6C0-324B-AE70-7813AEB8A74E}"/>
              </a:ext>
            </a:extLst>
          </p:cNvPr>
          <p:cNvPicPr>
            <a:picLocks noChangeAspect="1"/>
          </p:cNvPicPr>
          <p:nvPr/>
        </p:nvPicPr>
        <p:blipFill>
          <a:blip r:embed="rId7"/>
          <a:stretch>
            <a:fillRect/>
          </a:stretch>
        </p:blipFill>
        <p:spPr>
          <a:xfrm>
            <a:off x="6139714" y="1719908"/>
            <a:ext cx="3953037" cy="1976519"/>
          </a:xfrm>
          <a:prstGeom prst="rect">
            <a:avLst/>
          </a:prstGeom>
        </p:spPr>
      </p:pic>
      <p:pic>
        <p:nvPicPr>
          <p:cNvPr id="17" name="Picture 16">
            <a:extLst>
              <a:ext uri="{FF2B5EF4-FFF2-40B4-BE49-F238E27FC236}">
                <a16:creationId xmlns:a16="http://schemas.microsoft.com/office/drawing/2014/main" xmlns="" id="{8146F60C-2C60-EB4C-8614-05E0F844F9D7}"/>
              </a:ext>
            </a:extLst>
          </p:cNvPr>
          <p:cNvPicPr>
            <a:picLocks noChangeAspect="1"/>
          </p:cNvPicPr>
          <p:nvPr/>
        </p:nvPicPr>
        <p:blipFill>
          <a:blip r:embed="rId8"/>
          <a:stretch>
            <a:fillRect/>
          </a:stretch>
        </p:blipFill>
        <p:spPr>
          <a:xfrm>
            <a:off x="6139715" y="4019396"/>
            <a:ext cx="3953036" cy="1976519"/>
          </a:xfrm>
          <a:prstGeom prst="rect">
            <a:avLst/>
          </a:prstGeom>
        </p:spPr>
      </p:pic>
      <p:sp>
        <p:nvSpPr>
          <p:cNvPr id="18" name="TextBox 17">
            <a:extLst>
              <a:ext uri="{FF2B5EF4-FFF2-40B4-BE49-F238E27FC236}">
                <a16:creationId xmlns:a16="http://schemas.microsoft.com/office/drawing/2014/main" xmlns="" id="{D6595A49-CD63-4CB4-8F01-FA8768E96924}"/>
              </a:ext>
            </a:extLst>
          </p:cNvPr>
          <p:cNvSpPr txBox="1"/>
          <p:nvPr/>
        </p:nvSpPr>
        <p:spPr>
          <a:xfrm>
            <a:off x="10990890" y="5841242"/>
            <a:ext cx="901337" cy="338554"/>
          </a:xfrm>
          <a:prstGeom prst="rect">
            <a:avLst/>
          </a:prstGeom>
          <a:noFill/>
        </p:spPr>
        <p:txBody>
          <a:bodyPr wrap="square" rtlCol="0">
            <a:spAutoFit/>
          </a:bodyPr>
          <a:lstStyle/>
          <a:p>
            <a:pPr algn="r"/>
            <a:r>
              <a:rPr lang="en-US" sz="1600" dirty="0">
                <a:latin typeface="Proxima Nova Lt" panose="02000506030000020004" pitchFamily="50" charset="0"/>
              </a:rPr>
              <a:t>8</a:t>
            </a:r>
          </a:p>
        </p:txBody>
      </p:sp>
      <p:pic>
        <p:nvPicPr>
          <p:cNvPr id="19" name="Picture 18" descr="A picture containing drawing&#10;&#10;Description automatically generated">
            <a:extLst>
              <a:ext uri="{FF2B5EF4-FFF2-40B4-BE49-F238E27FC236}">
                <a16:creationId xmlns:a16="http://schemas.microsoft.com/office/drawing/2014/main" xmlns="" id="{CB8A47CF-AD35-44C5-826A-936C022CED8F}"/>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782301" y="6409360"/>
            <a:ext cx="1313093" cy="359459"/>
          </a:xfrm>
          <a:prstGeom prst="rect">
            <a:avLst/>
          </a:prstGeom>
        </p:spPr>
      </p:pic>
    </p:spTree>
    <p:extLst>
      <p:ext uri="{BB962C8B-B14F-4D97-AF65-F5344CB8AC3E}">
        <p14:creationId xmlns:p14="http://schemas.microsoft.com/office/powerpoint/2010/main" val="976244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B5108559-B8B5-2243-983D-80D44F6D0DB6}"/>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C2_EG1003" id="{DBE85712-88D7-8C4E-9F2D-317D2E2E98FD}" vid="{2BA5159C-854F-8147-94DB-7DEFF1DA9AA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528</Words>
  <Application>Microsoft Office PowerPoint</Application>
  <PresentationFormat>Widescreen</PresentationFormat>
  <Paragraphs>86</Paragraphs>
  <Slides>14</Slides>
  <Notes>8</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14</vt:i4>
      </vt:variant>
    </vt:vector>
  </HeadingPairs>
  <TitlesOfParts>
    <vt:vector size="25" baseType="lpstr">
      <vt:lpstr>Proxima Nova Rg</vt:lpstr>
      <vt:lpstr>Wingdings</vt:lpstr>
      <vt:lpstr>Arial</vt:lpstr>
      <vt:lpstr>Gotham Medium</vt:lpstr>
      <vt:lpstr>Proxima Nova Lt</vt:lpstr>
      <vt:lpstr>Tahoma</vt:lpstr>
      <vt:lpstr>Calibri</vt:lpstr>
      <vt:lpstr>MS PGothic</vt:lpstr>
      <vt:lpstr>Calibri Light</vt:lpstr>
      <vt:lpstr>Office Theme</vt:lpstr>
      <vt:lpstr>Custom Design</vt:lpstr>
      <vt:lpstr>RECITATION 5</vt:lpstr>
      <vt:lpstr>AGENDA</vt:lpstr>
      <vt:lpstr>SOFTWARE ENGINEERING</vt:lpstr>
      <vt:lpstr>ALGORITHMS &amp; FLOW CHARTS</vt:lpstr>
      <vt:lpstr>PROGRAMMING LANGUAGES</vt:lpstr>
      <vt:lpstr>PROGRAMMING RESOURCES</vt:lpstr>
      <vt:lpstr>ENGINEERING SOFTWARE</vt:lpstr>
      <vt:lpstr>PROTOTYPING RESOURCES</vt:lpstr>
      <vt:lpstr>PROTOTYPING TRAINING</vt:lpstr>
      <vt:lpstr>PROTOTYPING SOFTWARE</vt:lpstr>
      <vt:lpstr>COMPUTING OPTIONS</vt:lpstr>
      <vt:lpstr>METACOGNITION</vt:lpstr>
      <vt:lpstr>PowerPoint Presentation</vt:lpstr>
      <vt:lpstr>QUESTIONS?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Recitation 5</dc:title>
  <dc:creator>Diya</dc:creator>
  <cp:lastModifiedBy>Admin</cp:lastModifiedBy>
  <cp:revision>7</cp:revision>
  <dcterms:created xsi:type="dcterms:W3CDTF">2020-08-24T03:35:39Z</dcterms:created>
  <dcterms:modified xsi:type="dcterms:W3CDTF">2020-10-06T16:34:46Z</dcterms:modified>
</cp:coreProperties>
</file>