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64" r:id="rId14"/>
  </p:sldIdLst>
  <p:sldSz cx="12192000" cy="6858000"/>
  <p:notesSz cx="6858000" cy="9144000"/>
  <p:embeddedFontLst>
    <p:embeddedFont>
      <p:font typeface="Atkinson Hyperlegible" pitchFamily="50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roxima Nova Lt" panose="02000506030000020004" pitchFamily="50" charset="0"/>
      <p:bold r:id="rId24"/>
    </p:embeddedFont>
    <p:embeddedFont>
      <p:font typeface="Proxima Nova Rg" panose="02000506030000020004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Atkinson Hyperlegible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Atkinson Hyperlegible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Atkinson Hyperlegible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Atkinson Hyperlegible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>
            <a:latin typeface="Atkinson Hyperlegible" pitchFamily="50" charset="0"/>
          </a:endParaRPr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Atkinson Hyperlegible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Atkinson Hyperlegible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Atkinson Hyperlegible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Atkinson Hyperlegible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9C1F-D2C3-4A89-B53D-A957F95C0AF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B403-636F-4A4D-9DD3-A3FD2DA0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normalizeH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 userDrawn="1"/>
        </p:nvCxnSpPr>
        <p:spPr>
          <a:xfrm>
            <a:off x="3810000" y="3688905"/>
            <a:ext cx="4572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B888CB1-CB76-9C8D-69A2-4337CB2716A2}"/>
              </a:ext>
            </a:extLst>
          </p:cNvPr>
          <p:cNvSpPr/>
          <p:nvPr userDrawn="1"/>
        </p:nvSpPr>
        <p:spPr>
          <a:xfrm>
            <a:off x="11353800" y="5803824"/>
            <a:ext cx="46358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CA572924-D423-425C-B2C0-70DA97DE3568}" type="slidenum">
              <a:rPr lang="en-US" sz="1600" smtClean="0">
                <a:solidFill>
                  <a:schemeClr val="bg1"/>
                </a:solidFill>
                <a:latin typeface="Atkinson Hyperlegible" pitchFamily="50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2400">
                <a:latin typeface="Atkinson Hyperlegible" pitchFamily="50" charset="0"/>
              </a:defRPr>
            </a:lvl1pPr>
            <a:lvl2pPr>
              <a:defRPr sz="2400">
                <a:latin typeface="Atkinson Hyperlegible" pitchFamily="50" charset="0"/>
              </a:defRPr>
            </a:lvl2pPr>
            <a:lvl3pPr>
              <a:defRPr sz="2400">
                <a:latin typeface="Atkinson Hyperlegible" pitchFamily="50" charset="0"/>
              </a:defRPr>
            </a:lvl3pPr>
            <a:lvl4pPr>
              <a:defRPr sz="2400">
                <a:latin typeface="Atkinson Hyperlegible" pitchFamily="50" charset="0"/>
              </a:defRPr>
            </a:lvl4pPr>
            <a:lvl5pPr>
              <a:defRPr sz="2400">
                <a:latin typeface="Atkinson Hyperlegible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 userDrawn="1"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 userDrawn="1"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F6039-ACA3-4B8F-936C-8207C9AC6B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353800" y="5803824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572924-D423-425C-B2C0-70DA97DE3568}" type="slidenum">
              <a:rPr lang="en-US" sz="1600" smtClean="0">
                <a:latin typeface="Atkinson Hyperlegible" pitchFamily="50" charset="0"/>
              </a:rPr>
              <a:pPr/>
              <a:t>‹#›</a:t>
            </a:fld>
            <a:endParaRPr lang="en-US" sz="1600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Atkinson Hyperlegibl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THE SEMESTER LONG DESIGN PROJECT (SLDP)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ENGR-NY 9  |  Recitation</a:t>
            </a:r>
          </a:p>
        </p:txBody>
      </p:sp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SLDP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7068C"/>
                </a:solidFill>
              </a:rPr>
              <a:t>Solar-powered Rover</a:t>
            </a:r>
          </a:p>
          <a:p>
            <a:r>
              <a:rPr lang="en-US" dirty="0"/>
              <a:t>Design a rover</a:t>
            </a:r>
          </a:p>
          <a:p>
            <a:r>
              <a:rPr lang="en-US" dirty="0"/>
              <a:t>Able to move autonomously</a:t>
            </a:r>
          </a:p>
          <a:p>
            <a:r>
              <a:rPr lang="en-US" dirty="0"/>
              <a:t>Complete a course</a:t>
            </a:r>
          </a:p>
        </p:txBody>
      </p:sp>
    </p:spTree>
    <p:extLst>
      <p:ext uri="{BB962C8B-B14F-4D97-AF65-F5344CB8AC3E}">
        <p14:creationId xmlns:p14="http://schemas.microsoft.com/office/powerpoint/2010/main" val="157653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SLDP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7068C"/>
                </a:solidFill>
              </a:rPr>
              <a:t>Biomedical Device</a:t>
            </a:r>
          </a:p>
          <a:p>
            <a:r>
              <a:rPr lang="en-US" dirty="0"/>
              <a:t>Design a wearable device</a:t>
            </a:r>
          </a:p>
          <a:p>
            <a:r>
              <a:rPr lang="en-US" dirty="0"/>
              <a:t>Wearable on the human body</a:t>
            </a:r>
          </a:p>
          <a:p>
            <a:r>
              <a:rPr lang="en-US" dirty="0"/>
              <a:t>Provide valuable health or fitness information</a:t>
            </a:r>
          </a:p>
          <a:p>
            <a:r>
              <a:rPr lang="en-US" dirty="0"/>
              <a:t>Often used as assistive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7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Which projects interest you?</a:t>
            </a:r>
          </a:p>
          <a:p>
            <a:pPr>
              <a:lnSpc>
                <a:spcPct val="100000"/>
              </a:lnSpc>
            </a:pPr>
            <a:r>
              <a:rPr lang="en-US" dirty="0"/>
              <a:t>Refer to </a:t>
            </a:r>
            <a:r>
              <a:rPr lang="en-US" b="1" dirty="0"/>
              <a:t>manual.eg.poly.edu</a:t>
            </a:r>
            <a:r>
              <a:rPr lang="en-US" dirty="0"/>
              <a:t> for full project information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3D printing requirements for each project are stated in the Manual</a:t>
            </a:r>
          </a:p>
          <a:p>
            <a:pPr>
              <a:lnSpc>
                <a:spcPct val="200000"/>
              </a:lnSpc>
            </a:pPr>
            <a:r>
              <a:rPr lang="en-US" dirty="0"/>
              <a:t>Speak with Professors and TAs for information regarding projects</a:t>
            </a:r>
          </a:p>
        </p:txBody>
      </p:sp>
    </p:spTree>
    <p:extLst>
      <p:ext uri="{BB962C8B-B14F-4D97-AF65-F5344CB8AC3E}">
        <p14:creationId xmlns:p14="http://schemas.microsoft.com/office/powerpoint/2010/main" val="22728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2F692B-311D-17BC-86F6-9FB271F2C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Project 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Project Grading</a:t>
            </a:r>
          </a:p>
          <a:p>
            <a:pPr>
              <a:lnSpc>
                <a:spcPct val="150000"/>
              </a:lnSpc>
            </a:pPr>
            <a:r>
              <a:rPr lang="en-US" dirty="0"/>
              <a:t>SLDP Options</a:t>
            </a:r>
          </a:p>
          <a:p>
            <a:pPr>
              <a:lnSpc>
                <a:spcPct val="150000"/>
              </a:lnSpc>
            </a:pPr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57068C"/>
                </a:solidFill>
              </a:rPr>
              <a:t>Three Project Options: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Self-watering Flowerpot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Solar-powered Rover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Biomedical Device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B6FCA-996A-80D7-C00F-84036109996B}"/>
              </a:ext>
            </a:extLst>
          </p:cNvPr>
          <p:cNvSpPr/>
          <p:nvPr/>
        </p:nvSpPr>
        <p:spPr>
          <a:xfrm>
            <a:off x="8797462" y="1810933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kinson Hyperlegible" pitchFamily="50" charset="0"/>
              </a:rPr>
              <a:t>7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kinson Hyperlegible" pitchFamily="50" charset="0"/>
              </a:rPr>
              <a:t>Week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9ED5C-F863-63ED-366B-66A85E995089}"/>
              </a:ext>
            </a:extLst>
          </p:cNvPr>
          <p:cNvSpPr/>
          <p:nvPr/>
        </p:nvSpPr>
        <p:spPr>
          <a:xfrm>
            <a:off x="8282830" y="3756700"/>
            <a:ext cx="301410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kinson Hyperlegible" pitchFamily="50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tkinson Hyperlegible" pitchFamily="50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9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1903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57068C"/>
                </a:solidFill>
              </a:rPr>
              <a:t>Benchmarks</a:t>
            </a:r>
          </a:p>
          <a:p>
            <a:r>
              <a:rPr lang="en-US" sz="2800" dirty="0"/>
              <a:t>Two benchmarks</a:t>
            </a:r>
          </a:p>
          <a:p>
            <a:r>
              <a:rPr lang="en-US" sz="2800" dirty="0"/>
              <a:t>Completion of certain portions of project</a:t>
            </a:r>
          </a:p>
          <a:p>
            <a:r>
              <a:rPr lang="en-US" sz="2800" dirty="0"/>
              <a:t>Due dates on schedule on eg.poly.edu</a:t>
            </a:r>
          </a:p>
          <a:p>
            <a:r>
              <a:rPr lang="en-US" sz="2800" dirty="0"/>
              <a:t>Penalties for late completion</a:t>
            </a:r>
          </a:p>
          <a:p>
            <a:r>
              <a:rPr lang="en-US" sz="2800" dirty="0"/>
              <a:t>Extra credit for early completion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3BCA23-18C5-2BA2-15B7-579D8E0F998F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7D414646-A966-8814-063B-DF0466C21C57}"/>
                </a:ext>
              </a:extLst>
            </p:cNvPr>
            <p:cNvGraphicFramePr/>
            <p:nvPr/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D74F1E-A53D-BF1E-E872-9AF04B35B3B4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04A98-B326-E404-618A-80E82C130431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F2E1B2-24A4-51CA-0B97-44FB4CDD41AF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494C3A-4131-BCA1-815A-63ED5055C680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7E94E66-BABB-371C-16B4-B09125358180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Atkinson Hyperlegible" pitchFamily="50" charset="0"/>
              </a:rPr>
              <a:t>Benchmark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2AF63-CD71-379B-380E-5FBAE86769DF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Atkinson Hyperlegible" pitchFamily="50" charset="0"/>
              </a:rPr>
              <a:t>Benchmark B</a:t>
            </a:r>
          </a:p>
        </p:txBody>
      </p:sp>
    </p:spTree>
    <p:extLst>
      <p:ext uri="{BB962C8B-B14F-4D97-AF65-F5344CB8AC3E}">
        <p14:creationId xmlns:p14="http://schemas.microsoft.com/office/powerpoint/2010/main" val="318994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155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7068C"/>
                </a:solidFill>
              </a:rPr>
              <a:t>Commissioning</a:t>
            </a:r>
          </a:p>
          <a:p>
            <a:r>
              <a:rPr lang="en-US" dirty="0"/>
              <a:t>Completion of all tasks</a:t>
            </a:r>
          </a:p>
          <a:p>
            <a:r>
              <a:rPr lang="en-US" dirty="0"/>
              <a:t>Due date on schedule on eg.poly.edu</a:t>
            </a:r>
          </a:p>
          <a:p>
            <a:r>
              <a:rPr lang="en-US" dirty="0"/>
              <a:t>Can partially commission if unable to complete all tasks on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57068C"/>
                </a:solidFill>
              </a:rPr>
              <a:t>Submission</a:t>
            </a:r>
          </a:p>
          <a:p>
            <a:r>
              <a:rPr lang="en-US" dirty="0"/>
              <a:t>Submission of all SLDP material</a:t>
            </a:r>
          </a:p>
          <a:p>
            <a:r>
              <a:rPr lang="en-US" dirty="0"/>
              <a:t>Due on same date as commissioning</a:t>
            </a:r>
          </a:p>
          <a:p>
            <a:r>
              <a:rPr lang="en-US" dirty="0"/>
              <a:t>Can submit early for extra credit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E41111-2893-FB76-CD76-1C51392EA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872112"/>
              </p:ext>
            </p:extLst>
          </p:nvPr>
        </p:nvGraphicFramePr>
        <p:xfrm>
          <a:off x="6311512" y="1797805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05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checkpoints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3BF4-E428-283F-6DA9-EC3731B5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8" y="2457959"/>
            <a:ext cx="3610466" cy="279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D5FE58-7713-4BF0-614B-963E6F479590}"/>
              </a:ext>
            </a:extLst>
          </p:cNvPr>
          <p:cNvSpPr/>
          <p:nvPr/>
        </p:nvSpPr>
        <p:spPr>
          <a:xfrm>
            <a:off x="185969" y="5507779"/>
            <a:ext cx="3901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Milestone 1: Design Thinking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28A7B-363B-DAD5-8949-8E8CCCB5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302" y="2560712"/>
            <a:ext cx="3971826" cy="2598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D090D-2E5E-AA54-BDCF-0B2F95B1E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612" y="2134680"/>
            <a:ext cx="3506194" cy="33854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F3F2B1-41D2-1375-67D8-3131C334DB7C}"/>
              </a:ext>
            </a:extLst>
          </p:cNvPr>
          <p:cNvSpPr/>
          <p:nvPr/>
        </p:nvSpPr>
        <p:spPr>
          <a:xfrm>
            <a:off x="4154633" y="5507779"/>
            <a:ext cx="3901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Milestone 2: Design Canvas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C2C2A-4D6E-7C97-3700-1C931790AB8F}"/>
              </a:ext>
            </a:extLst>
          </p:cNvPr>
          <p:cNvSpPr/>
          <p:nvPr/>
        </p:nvSpPr>
        <p:spPr>
          <a:xfrm>
            <a:off x="8091128" y="5507779"/>
            <a:ext cx="3901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Milestone 3: Design Pitch</a:t>
            </a:r>
          </a:p>
        </p:txBody>
      </p:sp>
    </p:spTree>
    <p:extLst>
      <p:ext uri="{BB962C8B-B14F-4D97-AF65-F5344CB8AC3E}">
        <p14:creationId xmlns:p14="http://schemas.microsoft.com/office/powerpoint/2010/main" val="368706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SLDP Team Google Drive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 numCol="2">
            <a:normAutofit/>
          </a:bodyPr>
          <a:lstStyle/>
          <a:p>
            <a:pPr lvl="1"/>
            <a:r>
              <a:rPr lang="en-US" dirty="0"/>
              <a:t>Engineering notebook</a:t>
            </a:r>
          </a:p>
          <a:p>
            <a:pPr lvl="1"/>
            <a:r>
              <a:rPr lang="en-US" dirty="0"/>
              <a:t>CAD files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Circuit diagrams</a:t>
            </a:r>
          </a:p>
          <a:p>
            <a:pPr lvl="1"/>
            <a:r>
              <a:rPr lang="en-US" dirty="0"/>
              <a:t>Progress pictures</a:t>
            </a:r>
          </a:p>
          <a:p>
            <a:pPr lvl="1"/>
            <a:r>
              <a:rPr lang="en-US" dirty="0"/>
              <a:t>Product videos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Budget spreadsheets</a:t>
            </a:r>
          </a:p>
          <a:p>
            <a:pPr lvl="1"/>
            <a:r>
              <a:rPr lang="en-US" dirty="0"/>
              <a:t>Microsoft Project schedules </a:t>
            </a:r>
          </a:p>
          <a:p>
            <a:pPr lvl="1"/>
            <a:r>
              <a:rPr lang="en-US" dirty="0"/>
              <a:t>Preliminary Design Investigation</a:t>
            </a:r>
          </a:p>
          <a:p>
            <a:pPr lvl="1"/>
            <a:r>
              <a:rPr lang="en-US" dirty="0"/>
              <a:t>Final Design Report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5AA1A16-9A91-7CBF-17A2-260671ED321D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1603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team must create a Drive folder for your team and share it with your professors &amp; TAs!</a:t>
            </a:r>
          </a:p>
          <a:p>
            <a:endParaRPr lang="en-US" dirty="0"/>
          </a:p>
          <a:p>
            <a:r>
              <a:rPr lang="en-US" dirty="0"/>
              <a:t>All files you create for your SLDP must be in this Drive folder:</a:t>
            </a:r>
          </a:p>
        </p:txBody>
      </p:sp>
    </p:spTree>
    <p:extLst>
      <p:ext uri="{BB962C8B-B14F-4D97-AF65-F5344CB8AC3E}">
        <p14:creationId xmlns:p14="http://schemas.microsoft.com/office/powerpoint/2010/main" val="34131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Meetings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845728-43B9-06E7-E5CC-B5E4CCA1A8B8}"/>
              </a:ext>
            </a:extLst>
          </p:cNvPr>
          <p:cNvSpPr txBox="1">
            <a:spLocks/>
          </p:cNvSpPr>
          <p:nvPr/>
        </p:nvSpPr>
        <p:spPr>
          <a:xfrm>
            <a:off x="7851648" y="1822450"/>
            <a:ext cx="3502152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386016E8-4F20-FD7A-674E-CB8FF672C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13" y="1822449"/>
            <a:ext cx="2240821" cy="4351339"/>
          </a:xfrm>
          <a:prstGeom prst="rect">
            <a:avLst/>
          </a:prstGeom>
        </p:spPr>
      </p:pic>
      <p:pic>
        <p:nvPicPr>
          <p:cNvPr id="14" name="Content Placeholder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B0A1E5-5D51-DB7D-77B1-4A4813613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4503"/>
            <a:ext cx="3502025" cy="359358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2B79C20-A295-8835-B8DD-DD1F29DEE3BC}"/>
              </a:ext>
            </a:extLst>
          </p:cNvPr>
          <p:cNvSpPr txBox="1">
            <a:spLocks/>
          </p:cNvSpPr>
          <p:nvPr/>
        </p:nvSpPr>
        <p:spPr>
          <a:xfrm>
            <a:off x="4114800" y="1822450"/>
            <a:ext cx="41148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Steps to use:</a:t>
            </a:r>
          </a:p>
          <a:p>
            <a:r>
              <a:rPr lang="en-US" dirty="0"/>
              <a:t>One person creates the event</a:t>
            </a:r>
          </a:p>
          <a:p>
            <a:r>
              <a:rPr lang="en-US" dirty="0"/>
              <a:t>The link to the when2meet is sent to group members</a:t>
            </a:r>
          </a:p>
          <a:p>
            <a:r>
              <a:rPr lang="en-US" dirty="0"/>
              <a:t>Group members enter their name</a:t>
            </a:r>
          </a:p>
          <a:p>
            <a:r>
              <a:rPr lang="en-US" dirty="0"/>
              <a:t>Click and drag on times you are available</a:t>
            </a:r>
          </a:p>
          <a:p>
            <a:r>
              <a:rPr lang="en-US" dirty="0"/>
              <a:t>The darkest colors indicate where the most people are available</a:t>
            </a:r>
          </a:p>
        </p:txBody>
      </p:sp>
    </p:spTree>
    <p:extLst>
      <p:ext uri="{BB962C8B-B14F-4D97-AF65-F5344CB8AC3E}">
        <p14:creationId xmlns:p14="http://schemas.microsoft.com/office/powerpoint/2010/main" val="76084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SLDP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7068C"/>
                </a:solidFill>
              </a:rPr>
              <a:t>Self-watering Flowerpot</a:t>
            </a:r>
          </a:p>
          <a:p>
            <a:r>
              <a:rPr lang="en-US" dirty="0"/>
              <a:t>Design a flowerpot</a:t>
            </a:r>
          </a:p>
          <a:p>
            <a:r>
              <a:rPr lang="en-US" dirty="0"/>
              <a:t>Use a microcontroller to maintain optimal soil moisture conditions</a:t>
            </a:r>
          </a:p>
          <a:p>
            <a:r>
              <a:rPr lang="en-US" dirty="0"/>
              <a:t>Respond to various environmental stimuli</a:t>
            </a:r>
          </a:p>
          <a:p>
            <a:r>
              <a:rPr lang="en-US" dirty="0"/>
              <a:t>Implement TWO sensors and ONE pump or mist maker</a:t>
            </a:r>
          </a:p>
        </p:txBody>
      </p:sp>
    </p:spTree>
    <p:extLst>
      <p:ext uri="{BB962C8B-B14F-4D97-AF65-F5344CB8AC3E}">
        <p14:creationId xmlns:p14="http://schemas.microsoft.com/office/powerpoint/2010/main" val="122979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lementary General Engineering &amp; Design III.pptx" id="{2DB20150-A71C-4BBB-B49A-8F69E6C71450}" vid="{12BF9C0D-76FF-43A0-9339-094A7718D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 Presentation Template</Template>
  <TotalTime>99</TotalTime>
  <Words>362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Atkinson Hyperlegible</vt:lpstr>
      <vt:lpstr>Proxima Nova Lt</vt:lpstr>
      <vt:lpstr>Proxima Nova Rg</vt:lpstr>
      <vt:lpstr>Calibri</vt:lpstr>
      <vt:lpstr>Arial</vt:lpstr>
      <vt:lpstr>Office Theme</vt:lpstr>
      <vt:lpstr>INTRODUCTION TO THE SEMESTER LONG DESIGN PROJECT (SLDP)</vt:lpstr>
      <vt:lpstr>Agenda</vt:lpstr>
      <vt:lpstr>Project Introduction</vt:lpstr>
      <vt:lpstr>Project Grading</vt:lpstr>
      <vt:lpstr>Project Grading</vt:lpstr>
      <vt:lpstr>Milestone checkpoints</vt:lpstr>
      <vt:lpstr>SLDP Team Google Drive</vt:lpstr>
      <vt:lpstr>Scheduling Meetings</vt:lpstr>
      <vt:lpstr>SLDP Options</vt:lpstr>
      <vt:lpstr>SLDP Options</vt:lpstr>
      <vt:lpstr>SLDP Options</vt:lpstr>
      <vt:lpstr>Additional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SEMESTER LONG DESIGN PROJECT (SLDP)</dc:title>
  <dc:creator>Peter Li</dc:creator>
  <cp:lastModifiedBy>Peter Li</cp:lastModifiedBy>
  <cp:revision>1</cp:revision>
  <dcterms:created xsi:type="dcterms:W3CDTF">2023-02-27T05:07:46Z</dcterms:created>
  <dcterms:modified xsi:type="dcterms:W3CDTF">2023-02-27T06:46:46Z</dcterms:modified>
</cp:coreProperties>
</file>