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6" autoAdjust="0"/>
    <p:restoredTop sz="94660"/>
  </p:normalViewPr>
  <p:slideViewPr>
    <p:cSldViewPr snapToGrid="0">
      <p:cViewPr varScale="1">
        <p:scale>
          <a:sx n="49" d="100"/>
          <a:sy n="49" d="100"/>
        </p:scale>
        <p:origin x="41" y="1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6405563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solidFill>
                <a:prstClr val="white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6" name="Picture 8" descr="C:\Users\Rondell\Desktop\Benchmark A\EG newlogo v4 2048x789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1" t="16377" r="6139" b="16362"/>
          <a:stretch>
            <a:fillRect/>
          </a:stretch>
        </p:blipFill>
        <p:spPr bwMode="auto">
          <a:xfrm>
            <a:off x="11320463" y="6516688"/>
            <a:ext cx="773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6516688"/>
            <a:ext cx="14636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5"/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41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838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solidFill>
                  <a:prstClr val="white"/>
                </a:solidFill>
                <a:latin typeface="+mn-lt"/>
                <a:ea typeface="MS PGothic" pitchFamily="34" charset="-128"/>
              </a:endParaRPr>
            </a:p>
          </p:txBody>
        </p:sp>
        <p:pic>
          <p:nvPicPr>
            <p:cNvPr id="7" name="Picture 9" descr="C:\Users\Rondell\Desktop\Benchmark A\EG newlogo v4 2048x789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1" t="16377" r="6139" b="16362"/>
            <a:stretch>
              <a:fillRect/>
            </a:stretch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6405563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solidFill>
                <a:prstClr val="white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10" name="Picture 12" descr="C:\Users\Rondell\Desktop\Benchmark A\EG newlogo v4 2048x789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1" t="16377" r="6139" b="16362"/>
          <a:stretch>
            <a:fillRect/>
          </a:stretch>
        </p:blipFill>
        <p:spPr bwMode="auto">
          <a:xfrm>
            <a:off x="11320463" y="6516688"/>
            <a:ext cx="773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6516688"/>
            <a:ext cx="14636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5681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9D2406-646A-4F8D-80A0-CAB008DB1E41}" type="datetimeFigureOut">
              <a:rPr lang="en-US"/>
              <a:pPr>
                <a:defRPr/>
              </a:pPr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751F8B-F96C-482C-B15B-45DA95B1D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3195638"/>
          </a:xfrm>
        </p:spPr>
        <p:txBody>
          <a:bodyPr/>
          <a:lstStyle/>
          <a:p>
            <a:r>
              <a:rPr lang="en-US" altLang="en-US" b="1" smtClean="0"/>
              <a:t>Formatting Numbers</a:t>
            </a:r>
          </a:p>
        </p:txBody>
      </p:sp>
      <p:pic>
        <p:nvPicPr>
          <p:cNvPr id="4099" name="Picture 3" descr="CAI197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0" y="3473450"/>
            <a:ext cx="2882900" cy="288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 smtClean="0"/>
              <a:t>Use Digits for Numbers &gt;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396875" y="1049338"/>
            <a:ext cx="11795125" cy="534035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dirty="0" smtClean="0">
                <a:solidFill>
                  <a:srgbClr val="FF6600"/>
                </a:solidFill>
              </a:rPr>
              <a:t>The lab required the use of 16 paperclips and a space heater.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dirty="0">
              <a:solidFill>
                <a:srgbClr val="FF66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dirty="0" smtClean="0"/>
              <a:t>Exception: A sentence cannot begin with a numeral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dirty="0" smtClean="0"/>
              <a:t>Options:</a:t>
            </a:r>
          </a:p>
          <a:p>
            <a:pPr marL="571500" indent="-571500" fontAlgn="auto">
              <a:spcAft>
                <a:spcPts val="0"/>
              </a:spcAft>
              <a:defRPr/>
            </a:pPr>
            <a:r>
              <a:rPr lang="en-US" altLang="en-US" dirty="0" smtClean="0"/>
              <a:t>Spell out number if the first word of the sentence</a:t>
            </a:r>
          </a:p>
          <a:p>
            <a:pPr marL="571500" indent="-571500" fontAlgn="auto">
              <a:spcAft>
                <a:spcPts val="0"/>
              </a:spcAft>
              <a:defRPr/>
            </a:pPr>
            <a:r>
              <a:rPr lang="en-US" altLang="en-US" dirty="0" smtClean="0"/>
              <a:t>Rewrite the sentence so number is not first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 smtClean="0"/>
              <a:t>Other &lt; 11 Exceptions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</p:nvPr>
        </p:nvGraphicFramePr>
        <p:xfrm>
          <a:off x="858838" y="1101725"/>
          <a:ext cx="10474326" cy="4038865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237163">
                  <a:extLst>
                    <a:ext uri="{9D8B030D-6E8A-4147-A177-3AD203B41FA5}"/>
                  </a:extLst>
                </a:gridCol>
                <a:gridCol w="5237163">
                  <a:extLst>
                    <a:ext uri="{9D8B030D-6E8A-4147-A177-3AD203B41FA5}"/>
                  </a:extLst>
                </a:gridCol>
              </a:tblGrid>
              <a:tr h="59075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400" b="0" dirty="0" smtClean="0"/>
                        <a:t>1) Parts of</a:t>
                      </a:r>
                      <a:r>
                        <a:rPr lang="en-US" sz="2400" b="0" baseline="0" dirty="0" smtClean="0"/>
                        <a:t> a report</a:t>
                      </a:r>
                    </a:p>
                  </a:txBody>
                  <a:tcPr marL="91443" marR="91443" marT="45712" marB="45712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6600"/>
                          </a:solidFill>
                        </a:rPr>
                        <a:t>Lab 1, Figure 2</a:t>
                      </a:r>
                      <a:endParaRPr lang="en-US" sz="2400" b="1" dirty="0">
                        <a:solidFill>
                          <a:srgbClr val="FF6600"/>
                        </a:solidFill>
                      </a:endParaRPr>
                    </a:p>
                  </a:txBody>
                  <a:tcPr marL="91443" marR="91443" marT="45712" marB="45712"/>
                </a:tc>
                <a:extLst>
                  <a:ext uri="{0D108BD9-81ED-4DB2-BD59-A6C34878D82A}"/>
                </a:extLst>
              </a:tr>
              <a:tr h="1893648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2) Anything with a symbol:</a:t>
                      </a:r>
                      <a:br>
                        <a:rPr lang="en-US" sz="2400" b="0" dirty="0" smtClean="0"/>
                      </a:br>
                      <a:r>
                        <a:rPr lang="en-US" sz="2400" b="0" dirty="0" smtClean="0"/>
                        <a:t>    Percentages and ratios</a:t>
                      </a:r>
                    </a:p>
                    <a:p>
                      <a:r>
                        <a:rPr lang="en-US" sz="2400" b="0" dirty="0" smtClean="0"/>
                        <a:t>    Measurements</a:t>
                      </a:r>
                      <a:r>
                        <a:rPr lang="en-US" sz="2400" b="0" baseline="0" dirty="0" smtClean="0"/>
                        <a:t> and </a:t>
                      </a:r>
                      <a:r>
                        <a:rPr lang="en-US" sz="2400" b="0" dirty="0" smtClean="0"/>
                        <a:t>currency</a:t>
                      </a:r>
                      <a:br>
                        <a:rPr lang="en-US" sz="2400" b="0" dirty="0" smtClean="0"/>
                      </a:br>
                      <a:r>
                        <a:rPr lang="en-US" sz="2400" b="0" dirty="0" smtClean="0"/>
                        <a:t>    Times and dates</a:t>
                      </a:r>
                      <a:endParaRPr lang="en-US" sz="2400" b="0" dirty="0"/>
                    </a:p>
                  </a:txBody>
                  <a:tcPr marL="91443" marR="91443" marT="45712" marB="45712"/>
                </a:tc>
                <a:tc>
                  <a:txBody>
                    <a:bodyPr/>
                    <a:lstStyle/>
                    <a:p>
                      <a:endParaRPr lang="en-US" sz="2400" b="1" dirty="0" smtClean="0">
                        <a:solidFill>
                          <a:srgbClr val="FF6600"/>
                        </a:solidFill>
                      </a:endParaRPr>
                    </a:p>
                    <a:p>
                      <a:r>
                        <a:rPr lang="en-US" sz="2400" b="1" dirty="0" smtClean="0">
                          <a:solidFill>
                            <a:srgbClr val="FF6600"/>
                          </a:solidFill>
                        </a:rPr>
                        <a:t>12%, 1:4</a:t>
                      </a:r>
                    </a:p>
                    <a:p>
                      <a:r>
                        <a:rPr lang="en-US" sz="2400" b="1" dirty="0" smtClean="0">
                          <a:solidFill>
                            <a:srgbClr val="FF6600"/>
                          </a:solidFill>
                        </a:rPr>
                        <a:t>12 mm, $54</a:t>
                      </a:r>
                    </a:p>
                    <a:p>
                      <a:r>
                        <a:rPr lang="en-US" sz="2400" b="1" dirty="0" smtClean="0">
                          <a:solidFill>
                            <a:srgbClr val="FF6600"/>
                          </a:solidFill>
                        </a:rPr>
                        <a:t>October</a:t>
                      </a:r>
                      <a:r>
                        <a:rPr lang="en-US" sz="2400" b="1" baseline="0" dirty="0" smtClean="0">
                          <a:solidFill>
                            <a:srgbClr val="FF6600"/>
                          </a:solidFill>
                        </a:rPr>
                        <a:t> 12</a:t>
                      </a:r>
                      <a:endParaRPr lang="en-US" sz="2400" b="1" dirty="0">
                        <a:solidFill>
                          <a:srgbClr val="FF6600"/>
                        </a:solidFill>
                      </a:endParaRPr>
                    </a:p>
                  </a:txBody>
                  <a:tcPr marL="91443" marR="91443" marT="45712" marB="45712"/>
                </a:tc>
                <a:extLst>
                  <a:ext uri="{0D108BD9-81ED-4DB2-BD59-A6C34878D82A}"/>
                </a:extLst>
              </a:tr>
              <a:tr h="1554199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3) Figures</a:t>
                      </a:r>
                      <a:r>
                        <a:rPr lang="en-US" sz="2400" b="0" baseline="0" dirty="0" smtClean="0"/>
                        <a:t> (numbers in tables, equations or diagram)</a:t>
                      </a:r>
                    </a:p>
                    <a:p>
                      <a:endParaRPr lang="en-US" sz="2400" b="0" baseline="0" dirty="0" smtClean="0"/>
                    </a:p>
                    <a:p>
                      <a:endParaRPr lang="en-US" sz="2400" b="0" dirty="0"/>
                    </a:p>
                  </a:txBody>
                  <a:tcPr marL="91443" marR="91443" marT="45712" marB="45712"/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6600"/>
                        </a:solidFill>
                      </a:endParaRPr>
                    </a:p>
                  </a:txBody>
                  <a:tcPr marL="91443" marR="91443" marT="45712" marB="45712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232525" y="3822700"/>
          <a:ext cx="3551238" cy="73501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83746">
                  <a:extLst>
                    <a:ext uri="{9D8B030D-6E8A-4147-A177-3AD203B41FA5}"/>
                  </a:extLst>
                </a:gridCol>
                <a:gridCol w="1183746">
                  <a:extLst>
                    <a:ext uri="{9D8B030D-6E8A-4147-A177-3AD203B41FA5}"/>
                  </a:extLst>
                </a:gridCol>
                <a:gridCol w="1183746">
                  <a:extLst>
                    <a:ext uri="{9D8B030D-6E8A-4147-A177-3AD203B41FA5}"/>
                  </a:extLst>
                </a:gridCol>
              </a:tblGrid>
              <a:tr h="3675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1995</a:t>
                      </a:r>
                      <a:endParaRPr lang="en-US" sz="1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2005</a:t>
                      </a:r>
                      <a:endParaRPr lang="en-US" sz="1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2015</a:t>
                      </a:r>
                      <a:endParaRPr lang="en-US" sz="1800" dirty="0"/>
                    </a:p>
                  </a:txBody>
                  <a:tcPr marL="91436" marR="91436" marT="45717" marB="45717"/>
                </a:tc>
                <a:extLst>
                  <a:ext uri="{0D108BD9-81ED-4DB2-BD59-A6C34878D82A}"/>
                </a:extLst>
              </a:tr>
              <a:tr h="3675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L="91436" marR="91436" marT="45717" marB="45717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 smtClean="0"/>
              <a:t>Usually Spell Out Ten or Fewer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400"/>
            <a:ext cx="12192000" cy="53403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 The team ran </a:t>
            </a:r>
            <a:r>
              <a:rPr lang="en-US" b="1" dirty="0" smtClean="0">
                <a:solidFill>
                  <a:srgbClr val="FF6600"/>
                </a:solidFill>
              </a:rPr>
              <a:t>25</a:t>
            </a:r>
            <a:r>
              <a:rPr lang="en-US" dirty="0" smtClean="0"/>
              <a:t> trials.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 There were </a:t>
            </a:r>
            <a:r>
              <a:rPr lang="en-US" b="1" dirty="0" smtClean="0">
                <a:solidFill>
                  <a:srgbClr val="FF6600"/>
                </a:solidFill>
              </a:rPr>
              <a:t>eight</a:t>
            </a:r>
            <a:r>
              <a:rPr lang="en-US" dirty="0" smtClean="0"/>
              <a:t> teeth on the gear. </a:t>
            </a:r>
            <a:endParaRPr lang="en-US" dirty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 The diameter was </a:t>
            </a:r>
            <a:r>
              <a:rPr lang="en-US" b="1" dirty="0" smtClean="0">
                <a:solidFill>
                  <a:srgbClr val="FF6600"/>
                </a:solidFill>
              </a:rPr>
              <a:t>3 cm</a:t>
            </a:r>
            <a:r>
              <a:rPr lang="en-US" dirty="0" smtClean="0"/>
              <a:t> and materials cost </a:t>
            </a:r>
            <a:r>
              <a:rPr lang="en-US" b="1" dirty="0" smtClean="0">
                <a:solidFill>
                  <a:srgbClr val="FF6600"/>
                </a:solidFill>
              </a:rPr>
              <a:t>$7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 The due date is November </a:t>
            </a:r>
            <a:r>
              <a:rPr lang="en-US" dirty="0" smtClean="0">
                <a:solidFill>
                  <a:srgbClr val="FF6600"/>
                </a:solidFill>
              </a:rPr>
              <a:t>4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6600"/>
                </a:solidFill>
              </a:rPr>
              <a:t>Thirty-five </a:t>
            </a:r>
            <a:r>
              <a:rPr lang="en-US" dirty="0" smtClean="0"/>
              <a:t>bricks were used.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 In the design, </a:t>
            </a:r>
            <a:r>
              <a:rPr lang="en-US" b="1" dirty="0" smtClean="0">
                <a:solidFill>
                  <a:srgbClr val="FF6600"/>
                </a:solidFill>
              </a:rPr>
              <a:t>35</a:t>
            </a:r>
            <a:r>
              <a:rPr lang="en-US" dirty="0" smtClean="0"/>
              <a:t> bricks were used.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 The gear ratio was calculated as </a:t>
            </a:r>
            <a:r>
              <a:rPr lang="en-US" b="1" dirty="0" smtClean="0">
                <a:solidFill>
                  <a:srgbClr val="FF6600"/>
                </a:solidFill>
              </a:rPr>
              <a:t>3:1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 Lab </a:t>
            </a:r>
            <a:r>
              <a:rPr lang="en-US" b="1" dirty="0" smtClean="0">
                <a:solidFill>
                  <a:srgbClr val="FF6600"/>
                </a:solidFill>
              </a:rPr>
              <a:t>7</a:t>
            </a:r>
            <a:r>
              <a:rPr lang="en-US" dirty="0" smtClean="0"/>
              <a:t> will be presented today.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 The front view is shown in Figure </a:t>
            </a:r>
            <a:r>
              <a:rPr lang="en-US" b="1" dirty="0" smtClean="0">
                <a:solidFill>
                  <a:srgbClr val="FF6600"/>
                </a:solidFill>
              </a:rPr>
              <a:t>2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 smtClean="0"/>
              <a:t>Round Off to Two Decimal Places</a:t>
            </a: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400"/>
            <a:ext cx="12192000" cy="5340350"/>
          </a:xfrm>
        </p:spPr>
        <p:txBody>
          <a:bodyPr/>
          <a:lstStyle/>
          <a:p>
            <a:pPr>
              <a:lnSpc>
                <a:spcPct val="150000"/>
              </a:lnSpc>
              <a:buSzTx/>
            </a:pPr>
            <a:r>
              <a:rPr lang="en-US" altLang="en-US" smtClean="0"/>
              <a:t>Engineers are more practical than mathematicians</a:t>
            </a:r>
          </a:p>
          <a:p>
            <a:pPr>
              <a:lnSpc>
                <a:spcPct val="150000"/>
              </a:lnSpc>
              <a:buSzTx/>
            </a:pPr>
            <a:r>
              <a:rPr lang="en-US" altLang="en-US" smtClean="0"/>
              <a:t>Real-world measures are useful to the 100s, at best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6050" y="3452813"/>
          <a:ext cx="6819900" cy="191983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409950">
                  <a:extLst>
                    <a:ext uri="{9D8B030D-6E8A-4147-A177-3AD203B41FA5}"/>
                  </a:extLst>
                </a:gridCol>
                <a:gridCol w="3409950">
                  <a:extLst>
                    <a:ext uri="{9D8B030D-6E8A-4147-A177-3AD203B41FA5}"/>
                  </a:extLst>
                </a:gridCol>
              </a:tblGrid>
              <a:tr h="639762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/>
                        <a:t>10.33333333</a:t>
                      </a:r>
                      <a:endParaRPr lang="en-US" sz="2400" b="0" dirty="0"/>
                    </a:p>
                  </a:txBody>
                  <a:tcPr marL="137137" marR="137137" marT="137092" marB="137092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/>
                        <a:t>10.33</a:t>
                      </a:r>
                      <a:endParaRPr lang="en-US" sz="2400" b="0" dirty="0"/>
                    </a:p>
                  </a:txBody>
                  <a:tcPr marL="137137" marR="137137" marT="137092" marB="137092"/>
                </a:tc>
                <a:extLst>
                  <a:ext uri="{0D108BD9-81ED-4DB2-BD59-A6C34878D82A}"/>
                </a:extLst>
              </a:tr>
              <a:tr h="639762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10.14285714</a:t>
                      </a:r>
                      <a:endParaRPr lang="en-US" sz="2400" dirty="0"/>
                    </a:p>
                  </a:txBody>
                  <a:tcPr marL="137137" marR="137137" marT="137092" marB="137092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10.14</a:t>
                      </a:r>
                      <a:endParaRPr lang="en-US" sz="2400" dirty="0"/>
                    </a:p>
                  </a:txBody>
                  <a:tcPr marL="137137" marR="137137" marT="137092" marB="137092"/>
                </a:tc>
                <a:extLst>
                  <a:ext uri="{0D108BD9-81ED-4DB2-BD59-A6C34878D82A}"/>
                </a:extLst>
              </a:tr>
              <a:tr h="639762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3.16227766</a:t>
                      </a:r>
                      <a:endParaRPr lang="en-US" sz="2400" dirty="0"/>
                    </a:p>
                  </a:txBody>
                  <a:tcPr marL="137137" marR="137137" marT="137092" marB="137092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3.16</a:t>
                      </a:r>
                      <a:endParaRPr lang="en-US" sz="2400" dirty="0"/>
                    </a:p>
                  </a:txBody>
                  <a:tcPr marL="137137" marR="137137" marT="137092" marB="137092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 smtClean="0"/>
              <a:t>Use Leading &amp; Trailing Zeroes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400"/>
            <a:ext cx="12192000" cy="5340350"/>
          </a:xfrm>
        </p:spPr>
        <p:txBody>
          <a:bodyPr/>
          <a:lstStyle/>
          <a:p>
            <a:pPr>
              <a:lnSpc>
                <a:spcPct val="150000"/>
              </a:lnSpc>
              <a:buSzTx/>
            </a:pPr>
            <a:r>
              <a:rPr lang="en-US" altLang="en-US" smtClean="0"/>
              <a:t>Use a zero before any decimal</a:t>
            </a:r>
          </a:p>
          <a:p>
            <a:pPr>
              <a:lnSpc>
                <a:spcPct val="150000"/>
              </a:lnSpc>
              <a:buSzTx/>
            </a:pPr>
            <a:r>
              <a:rPr lang="en-US" altLang="en-US" smtClean="0"/>
              <a:t>If some numbers have a decimal, all should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6050" y="3297238"/>
          <a:ext cx="6819900" cy="191983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409950">
                  <a:extLst>
                    <a:ext uri="{9D8B030D-6E8A-4147-A177-3AD203B41FA5}"/>
                  </a:extLst>
                </a:gridCol>
                <a:gridCol w="3409950">
                  <a:extLst>
                    <a:ext uri="{9D8B030D-6E8A-4147-A177-3AD203B41FA5}"/>
                  </a:extLst>
                </a:gridCol>
              </a:tblGrid>
              <a:tr h="639762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/>
                        <a:t>.8</a:t>
                      </a:r>
                      <a:endParaRPr lang="en-US" sz="2400" b="0" dirty="0"/>
                    </a:p>
                  </a:txBody>
                  <a:tcPr marL="137137" marR="137137" marT="137092" marB="137092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/>
                        <a:t>0.80</a:t>
                      </a:r>
                      <a:endParaRPr lang="en-US" sz="2400" b="0" dirty="0"/>
                    </a:p>
                  </a:txBody>
                  <a:tcPr marL="137137" marR="137137" marT="137092" marB="137092"/>
                </a:tc>
                <a:extLst>
                  <a:ext uri="{0D108BD9-81ED-4DB2-BD59-A6C34878D82A}"/>
                </a:extLst>
              </a:tr>
              <a:tr h="639762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marL="137137" marR="137137" marT="137092" marB="137092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1.00</a:t>
                      </a:r>
                      <a:endParaRPr lang="en-US" sz="2400" dirty="0"/>
                    </a:p>
                  </a:txBody>
                  <a:tcPr marL="137137" marR="137137" marT="137092" marB="137092"/>
                </a:tc>
                <a:extLst>
                  <a:ext uri="{0D108BD9-81ED-4DB2-BD59-A6C34878D82A}"/>
                </a:extLst>
              </a:tr>
              <a:tr h="639762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.92</a:t>
                      </a:r>
                      <a:endParaRPr lang="en-US" sz="2400" dirty="0"/>
                    </a:p>
                  </a:txBody>
                  <a:tcPr marL="137137" marR="137137" marT="137092" marB="137092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0.92</a:t>
                      </a:r>
                      <a:endParaRPr lang="en-US" sz="2400" dirty="0"/>
                    </a:p>
                  </a:txBody>
                  <a:tcPr marL="137137" marR="137137" marT="137092" marB="137092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 smtClean="0"/>
              <a:t>Software Will Line Up Decimals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400"/>
            <a:ext cx="12192000" cy="5340350"/>
          </a:xfrm>
        </p:spPr>
        <p:txBody>
          <a:bodyPr/>
          <a:lstStyle/>
          <a:p>
            <a:pPr>
              <a:buSzTx/>
            </a:pPr>
            <a:r>
              <a:rPr lang="en-US" altLang="en-US" smtClean="0"/>
              <a:t>Try “decimal tab” to line up numbers (Mac only):</a:t>
            </a:r>
          </a:p>
          <a:p>
            <a:pPr>
              <a:buSzTx/>
            </a:pPr>
            <a:endParaRPr lang="en-US" altLang="en-US" smtClean="0"/>
          </a:p>
          <a:p>
            <a:pPr>
              <a:buSzTx/>
            </a:pPr>
            <a:endParaRPr lang="en-US" altLang="en-US" smtClean="0"/>
          </a:p>
          <a:p>
            <a:pPr>
              <a:buSzTx/>
            </a:pPr>
            <a:r>
              <a:rPr lang="en-US" altLang="en-US" smtClean="0"/>
              <a:t>Use automatic rounding in Excel: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V="1">
            <a:off x="3525838" y="1652588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487738" y="2368550"/>
            <a:ext cx="76200" cy="76200"/>
          </a:xfrm>
          <a:prstGeom prst="rect">
            <a:avLst/>
          </a:prstGeom>
          <a:solidFill>
            <a:srgbClr val="006600"/>
          </a:solidFill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Candara" panose="020E0502030303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V="1">
            <a:off x="4233863" y="1652588"/>
            <a:ext cx="0" cy="3048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195763" y="2079625"/>
            <a:ext cx="76200" cy="76200"/>
          </a:xfrm>
          <a:prstGeom prst="rect">
            <a:avLst/>
          </a:prstGeom>
          <a:solidFill>
            <a:srgbClr val="006600"/>
          </a:solidFill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Candara" panose="020E0502030303020204" pitchFamily="34" charset="0"/>
              <a:ea typeface="MS PGothic" panose="020B0600070205080204" pitchFamily="34" charset="-128"/>
            </a:endParaRPr>
          </a:p>
        </p:txBody>
      </p:sp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738" y="3811588"/>
            <a:ext cx="2286000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086" b="68498"/>
          <a:stretch>
            <a:fillRect/>
          </a:stretch>
        </p:blipFill>
        <p:spPr bwMode="auto">
          <a:xfrm>
            <a:off x="4271963" y="3584575"/>
            <a:ext cx="41148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 smtClean="0"/>
              <a:t>Formatting Numbers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400"/>
            <a:ext cx="12192000" cy="5340350"/>
          </a:xfrm>
        </p:spPr>
        <p:txBody>
          <a:bodyPr/>
          <a:lstStyle/>
          <a:p>
            <a:pPr>
              <a:lnSpc>
                <a:spcPct val="150000"/>
              </a:lnSpc>
              <a:buSzTx/>
            </a:pPr>
            <a:r>
              <a:rPr lang="en-US" altLang="en-US" smtClean="0"/>
              <a:t>Spell out numbers ten or fewer</a:t>
            </a:r>
          </a:p>
          <a:p>
            <a:pPr>
              <a:lnSpc>
                <a:spcPct val="150000"/>
              </a:lnSpc>
              <a:buSzTx/>
            </a:pPr>
            <a:r>
              <a:rPr lang="en-US" altLang="en-US" smtClean="0"/>
              <a:t>Usually use digits when 11 or greater</a:t>
            </a:r>
          </a:p>
          <a:p>
            <a:pPr>
              <a:lnSpc>
                <a:spcPct val="150000"/>
              </a:lnSpc>
              <a:buSzTx/>
            </a:pPr>
            <a:r>
              <a:rPr lang="en-US" altLang="en-US" smtClean="0"/>
              <a:t>Only two decimal places with leading and trailing zeroes</a:t>
            </a:r>
          </a:p>
          <a:p>
            <a:pPr>
              <a:lnSpc>
                <a:spcPct val="150000"/>
              </a:lnSpc>
              <a:buSzTx/>
            </a:pPr>
            <a:r>
              <a:rPr lang="en-US" altLang="en-US" smtClean="0"/>
              <a:t>Exploit software features</a:t>
            </a:r>
          </a:p>
        </p:txBody>
      </p:sp>
      <p:pic>
        <p:nvPicPr>
          <p:cNvPr id="11268" name="Picture 9" descr="CAI152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900" y="3890963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smtClean="0"/>
              <a:t>Formatting Numbers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400"/>
            <a:ext cx="12192000" cy="5340350"/>
          </a:xfrm>
        </p:spPr>
        <p:txBody>
          <a:bodyPr/>
          <a:lstStyle/>
          <a:p>
            <a:pPr marL="457200" indent="0" algn="ctr">
              <a:buSzTx/>
              <a:buFont typeface="Arial" panose="020B0604020202020204" pitchFamily="34" charset="0"/>
              <a:buNone/>
            </a:pPr>
            <a:endParaRPr lang="en-US" altLang="en-US" smtClean="0"/>
          </a:p>
          <a:p>
            <a:pPr marL="457200" indent="0" algn="ctr">
              <a:buSzTx/>
              <a:buFont typeface="Arial" panose="020B0604020202020204" pitchFamily="34" charset="0"/>
              <a:buNone/>
            </a:pPr>
            <a:endParaRPr lang="en-US" altLang="en-US" sz="4000" smtClean="0"/>
          </a:p>
          <a:p>
            <a:pPr marL="457200" indent="0" algn="ctr">
              <a:buSzTx/>
              <a:buFont typeface="Arial" panose="020B0604020202020204" pitchFamily="34" charset="0"/>
              <a:buNone/>
            </a:pPr>
            <a:r>
              <a:rPr lang="en-US" altLang="en-US" sz="4000" smtClean="0"/>
              <a:t>QUESTIONS?</a:t>
            </a:r>
          </a:p>
        </p:txBody>
      </p:sp>
      <p:pic>
        <p:nvPicPr>
          <p:cNvPr id="12292" name="Picture 4" descr="CAI197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313" y="3584575"/>
            <a:ext cx="2424112" cy="242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4" descr="CAI197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3584575"/>
            <a:ext cx="2424113" cy="242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96</TotalTime>
  <Words>296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MS PGothic</vt:lpstr>
      <vt:lpstr>Candara</vt:lpstr>
      <vt:lpstr>EG template</vt:lpstr>
      <vt:lpstr>Formatting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EG</cp:lastModifiedBy>
  <cp:revision>117</cp:revision>
  <dcterms:created xsi:type="dcterms:W3CDTF">2016-01-08T20:46:43Z</dcterms:created>
  <dcterms:modified xsi:type="dcterms:W3CDTF">2018-06-30T01:30:42Z</dcterms:modified>
</cp:coreProperties>
</file>