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66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1230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ghlandspringgroup.com/press-and-media/group-news/article/34-minutes-the-amount-of-time-the-average-family-gets-to-spend-together-each-day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964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5558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50">
                <a:solidFill>
                  <a:srgbClr val="3E3E3E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 study into the daily life and routines of 2,000 British families, showed </a:t>
            </a:r>
            <a:r>
              <a:rPr lang="en" sz="1050" b="1">
                <a:solidFill>
                  <a:srgbClr val="3E3E3E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long working hours, lengthy commutes</a:t>
            </a:r>
            <a:r>
              <a:rPr lang="en" sz="1050">
                <a:solidFill>
                  <a:srgbClr val="3E3E3E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n" sz="1050" b="1">
                <a:solidFill>
                  <a:srgbClr val="3E3E3E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getting in from work exhausted</a:t>
            </a:r>
            <a:r>
              <a:rPr lang="en" sz="1050">
                <a:solidFill>
                  <a:srgbClr val="3E3E3E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has led to more than a quarter of mums and dads constantly feeling they don't get enough time to spend with their children.</a:t>
            </a:r>
            <a:endParaRPr sz="1050">
              <a:solidFill>
                <a:srgbClr val="3E3E3E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50">
                <a:solidFill>
                  <a:srgbClr val="3E3E3E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 fact, the average family gets just </a:t>
            </a:r>
            <a:r>
              <a:rPr lang="en" sz="1050" b="1">
                <a:solidFill>
                  <a:srgbClr val="3E3E3E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34 minutes</a:t>
            </a:r>
            <a:r>
              <a:rPr lang="en" sz="1050">
                <a:solidFill>
                  <a:srgbClr val="3E3E3E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a day together ‘undistracted’ – time where they feel they actually bond together and catch up without gadgets or routines getting in the way.</a:t>
            </a:r>
            <a:endParaRPr sz="1050">
              <a:solidFill>
                <a:srgbClr val="3E3E3E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50" u="sng">
                <a:solidFill>
                  <a:schemeClr val="hlink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http://www.highlandspringgroup.com/press-and-media/group-news/article/34-minutes-the-amount-of-time-the-average-family-gets-to-spend-together-each-day/</a:t>
            </a:r>
            <a:endParaRPr sz="1050">
              <a:solidFill>
                <a:srgbClr val="3E3E3E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50">
              <a:solidFill>
                <a:srgbClr val="3E3E3E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833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 2018, the number of smart speakers in the United States has risen to 57.8 million. 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000">
                <a:solidFill>
                  <a:schemeClr val="dk1"/>
                </a:solidFill>
              </a:rPr>
              <a:t>When Tamagotchi first exploded in popularity in 1996, Bandai sold more the 40 million units worldwide and 12 million units in the United States and Canada.</a:t>
            </a:r>
            <a:endParaRPr sz="100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000">
                <a:solidFill>
                  <a:schemeClr val="dk1"/>
                </a:solidFill>
              </a:rPr>
              <a:t>During its peak, 15 Tamagotchi units were sold every minute in the U.S. and Canada.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673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7629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6854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224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514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25" y="-58050"/>
            <a:ext cx="9144000" cy="5201400"/>
          </a:xfrm>
          <a:prstGeom prst="rect">
            <a:avLst/>
          </a:prstGeom>
          <a:solidFill>
            <a:srgbClr val="FFFD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637" y="706949"/>
            <a:ext cx="2005945" cy="208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1599" y="1122433"/>
            <a:ext cx="4937775" cy="12522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52450" y="2978225"/>
            <a:ext cx="80391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The First Holographic Digital Pet</a:t>
            </a:r>
            <a:endParaRPr sz="2400" b="1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Belinda Che</a:t>
            </a:r>
            <a:r>
              <a:rPr lang="en" sz="1800" b="0" i="1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 (Chief Hardware Engineer)</a:t>
            </a:r>
            <a:endParaRPr sz="1800" b="0" i="1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Tengku Hana Shafikah</a:t>
            </a:r>
            <a:r>
              <a:rPr lang="en" sz="1800" b="0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800" b="0" i="1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(Project Manager, Chief Programmer, Designer)</a:t>
            </a:r>
            <a:endParaRPr sz="1800" b="0" i="1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Neha Vasudevan</a:t>
            </a:r>
            <a:r>
              <a:rPr lang="en" sz="1800" b="0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800" b="0" i="1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(Sales/Marketing Manager)</a:t>
            </a:r>
            <a:endParaRPr sz="1800" b="0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-25" y="-58050"/>
            <a:ext cx="9144000" cy="5201400"/>
          </a:xfrm>
          <a:prstGeom prst="rect">
            <a:avLst/>
          </a:prstGeom>
          <a:solidFill>
            <a:srgbClr val="FFFD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42150" y="877225"/>
            <a:ext cx="3707400" cy="8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" sz="4200" b="1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The Team</a:t>
            </a:r>
            <a:endParaRPr sz="4200" b="1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94975" y="3685825"/>
            <a:ext cx="2344500" cy="8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Tengku Hana Shafikah</a:t>
            </a:r>
            <a:endParaRPr sz="1400" b="1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0" i="1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Project Manager</a:t>
            </a:r>
            <a:endParaRPr sz="1400" b="0" i="1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1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Chief Programmer</a:t>
            </a:r>
            <a:endParaRPr sz="1400" b="0" i="1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0" i="1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Designer</a:t>
            </a:r>
            <a:endParaRPr sz="1400" b="0" i="1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437913" y="3685925"/>
            <a:ext cx="2344500" cy="8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Huanhui (Belinda) Che</a:t>
            </a:r>
            <a:endParaRPr sz="1400" b="1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0" i="1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Chief Hardware Engineer</a:t>
            </a:r>
            <a:endParaRPr sz="1400" b="0" i="1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0" i="0" u="none" strike="noStrike" cap="none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42424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280875" y="3685925"/>
            <a:ext cx="2344500" cy="8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Neha Vasudevan</a:t>
            </a:r>
            <a:endParaRPr sz="1500" b="1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Sales/Marketing Manager</a:t>
            </a:r>
            <a:endParaRPr sz="15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8068" r="8060" b="16128"/>
          <a:stretch/>
        </p:blipFill>
        <p:spPr>
          <a:xfrm>
            <a:off x="3706791" y="1851831"/>
            <a:ext cx="1730400" cy="173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2013" y="1851775"/>
            <a:ext cx="1730400" cy="173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5">
            <a:alphaModFix/>
          </a:blip>
          <a:srcRect l="15572" t="11258" r="10619" b="17025"/>
          <a:stretch/>
        </p:blipFill>
        <p:spPr>
          <a:xfrm>
            <a:off x="6511575" y="1851775"/>
            <a:ext cx="1730400" cy="1730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/>
          <p:nvPr/>
        </p:nvSpPr>
        <p:spPr>
          <a:xfrm>
            <a:off x="-25" y="-58050"/>
            <a:ext cx="9144000" cy="5201400"/>
          </a:xfrm>
          <a:prstGeom prst="rect">
            <a:avLst/>
          </a:prstGeom>
          <a:solidFill>
            <a:srgbClr val="FFFD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442150" y="772713"/>
            <a:ext cx="3707400" cy="8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" sz="4200" b="1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Problem</a:t>
            </a:r>
            <a:endParaRPr sz="4200" b="1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3">
            <a:alphaModFix/>
          </a:blip>
          <a:srcRect r="5507"/>
          <a:stretch/>
        </p:blipFill>
        <p:spPr>
          <a:xfrm>
            <a:off x="4149538" y="-28950"/>
            <a:ext cx="4914990" cy="52014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442150" y="1701700"/>
            <a:ext cx="4062900" cy="28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0" i="0" u="none" strike="noStrike" cap="non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Children need to talk to someone about their day, silly stories, and concerns.</a:t>
            </a:r>
            <a:endParaRPr sz="2200" b="0" i="0" u="none" strike="noStrike" cap="none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0" i="0" u="none" strike="noStrike" cap="non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But it’s hard when they are </a:t>
            </a:r>
            <a:r>
              <a:rPr lang="en" sz="2200" b="1" i="0" u="none" strike="noStrike" cap="non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lonely</a:t>
            </a:r>
            <a:r>
              <a:rPr lang="en" sz="2200" b="0" i="0" u="none" strike="noStrike" cap="non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and their </a:t>
            </a:r>
            <a:r>
              <a:rPr lang="en" sz="2200" b="1" i="0" u="none" strike="noStrike" cap="non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loved ones aren’t around</a:t>
            </a:r>
            <a:r>
              <a:rPr lang="en" sz="2200" b="0" i="0" u="none" strike="noStrike" cap="non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to hear them out.</a:t>
            </a:r>
            <a:endParaRPr sz="2200" b="0" i="0" u="none" strike="noStrike" cap="none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-25" y="-58050"/>
            <a:ext cx="9144000" cy="5201400"/>
          </a:xfrm>
          <a:prstGeom prst="rect">
            <a:avLst/>
          </a:prstGeom>
          <a:solidFill>
            <a:srgbClr val="FFFD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442150" y="772713"/>
            <a:ext cx="3707400" cy="8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" sz="4200" b="1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Solution</a:t>
            </a:r>
            <a:endParaRPr sz="4200" b="1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9550" y="180975"/>
            <a:ext cx="4962375" cy="49623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442150" y="1701700"/>
            <a:ext cx="3825000" cy="26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0" i="0" u="none" strike="noStrike" cap="non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An interactive, holographic digital pet as a talking </a:t>
            </a:r>
            <a:r>
              <a:rPr lang="en" sz="2200" b="1" i="0" u="none" strike="noStrike" cap="non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companion</a:t>
            </a:r>
            <a:r>
              <a:rPr lang="en" sz="2200" b="0" i="0" u="none" strike="noStrike" cap="non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!</a:t>
            </a:r>
            <a:endParaRPr sz="2200" b="0" i="0" u="none" strike="noStrike" cap="none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0" i="0" u="none" strike="noStrike" cap="non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Kids </a:t>
            </a:r>
            <a:r>
              <a:rPr lang="en" sz="2200" b="1" i="0" u="none" strike="noStrike" cap="non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interact with their pets</a:t>
            </a:r>
            <a:r>
              <a:rPr lang="en" sz="2200" b="0" i="0" u="none" strike="noStrike" cap="non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and they </a:t>
            </a:r>
            <a:r>
              <a:rPr lang="en" sz="2200" b="1" i="0" u="none" strike="noStrike" cap="non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will respond accordingly</a:t>
            </a:r>
            <a:r>
              <a:rPr lang="en" sz="2200" b="0" i="0" u="none" strike="noStrike" cap="non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2200" b="0" i="0" u="none" strike="noStrike" cap="none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>
            <a:off x="-25" y="-58050"/>
            <a:ext cx="9144000" cy="5201400"/>
          </a:xfrm>
          <a:prstGeom prst="rect">
            <a:avLst/>
          </a:prstGeom>
          <a:solidFill>
            <a:srgbClr val="FFFD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1104925"/>
            <a:ext cx="4038577" cy="403857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442150" y="772725"/>
            <a:ext cx="7185900" cy="8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" sz="4200" b="1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Competitive Advantage</a:t>
            </a:r>
            <a:endParaRPr sz="4200" b="1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335900" y="1701700"/>
            <a:ext cx="4769400" cy="26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2200"/>
              <a:buFont typeface="Nunito"/>
              <a:buChar char="●"/>
            </a:pPr>
            <a:r>
              <a:rPr lang="en" sz="2200" b="0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Animated hologram technology</a:t>
            </a:r>
            <a:endParaRPr sz="2200" b="0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Pts val="2200"/>
              <a:buFont typeface="Nunito"/>
              <a:buChar char="●"/>
            </a:pPr>
            <a:r>
              <a:rPr lang="en" sz="2200" b="0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Portable</a:t>
            </a:r>
            <a:endParaRPr sz="2200" b="0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Pts val="2200"/>
              <a:buFont typeface="Nunito"/>
              <a:buChar char="●"/>
            </a:pPr>
            <a:r>
              <a:rPr lang="en" sz="2200" b="0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Multitude of interactions &amp; characters</a:t>
            </a:r>
            <a:endParaRPr sz="2200" b="0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20</a:t>
            </a:r>
            <a:r>
              <a:rPr lang="en" sz="2200" b="0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 x </a:t>
            </a:r>
            <a:r>
              <a:rPr lang="en" sz="2200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20</a:t>
            </a:r>
            <a:r>
              <a:rPr lang="en" sz="2200" b="0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cm box</a:t>
            </a:r>
            <a:endParaRPr sz="2200" b="0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53535"/>
              </a:buClr>
              <a:buSzPts val="2200"/>
              <a:buFont typeface="Nunito"/>
              <a:buChar char="●"/>
            </a:pPr>
            <a:r>
              <a:rPr lang="en" sz="2200" b="0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MSRP: $</a:t>
            </a:r>
            <a:r>
              <a:rPr lang="en" sz="2200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225</a:t>
            </a:r>
            <a:endParaRPr sz="2200" b="0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/>
          <p:nvPr/>
        </p:nvSpPr>
        <p:spPr>
          <a:xfrm>
            <a:off x="-25" y="-58050"/>
            <a:ext cx="9144000" cy="5201400"/>
          </a:xfrm>
          <a:prstGeom prst="rect">
            <a:avLst/>
          </a:prstGeom>
          <a:solidFill>
            <a:srgbClr val="FFFD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442150" y="772713"/>
            <a:ext cx="3707400" cy="8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" sz="4200" b="1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Future Goals</a:t>
            </a:r>
            <a:endParaRPr sz="4200" b="1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8625" y="219075"/>
            <a:ext cx="470535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442150" y="1701700"/>
            <a:ext cx="4606200" cy="26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2200"/>
              <a:buFont typeface="Nunito"/>
              <a:buChar char="●"/>
            </a:pPr>
            <a:r>
              <a:rPr lang="en" sz="2200" b="1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AI</a:t>
            </a:r>
            <a:r>
              <a:rPr lang="en" sz="2200" b="0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 smart speaker software</a:t>
            </a:r>
            <a:endParaRPr sz="2200" b="0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68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2200"/>
              <a:buFont typeface="Nunito"/>
              <a:buChar char="●"/>
            </a:pPr>
            <a:r>
              <a:rPr lang="en" sz="2200" b="0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Clearer hologram</a:t>
            </a:r>
            <a:endParaRPr sz="2200" b="0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68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2200"/>
              <a:buFont typeface="Nunito"/>
              <a:buChar char="●"/>
            </a:pPr>
            <a:r>
              <a:rPr lang="en" sz="2200" b="0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Rewards: characters &amp; costumes</a:t>
            </a:r>
            <a:endParaRPr sz="2200" b="0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68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2200"/>
              <a:buFont typeface="Nunito"/>
              <a:buChar char="●"/>
            </a:pPr>
            <a:r>
              <a:rPr lang="en" sz="2200" b="0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Lighter model</a:t>
            </a:r>
            <a:endParaRPr sz="2200" b="0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68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2200"/>
              <a:buFont typeface="Nunito"/>
              <a:buChar char="●"/>
            </a:pPr>
            <a:r>
              <a:rPr lang="en" sz="2200" b="0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Monthly content updates</a:t>
            </a:r>
            <a:endParaRPr sz="2200" b="0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/>
          <p:nvPr/>
        </p:nvSpPr>
        <p:spPr>
          <a:xfrm>
            <a:off x="-25" y="-58050"/>
            <a:ext cx="9144000" cy="5201400"/>
          </a:xfrm>
          <a:prstGeom prst="rect">
            <a:avLst/>
          </a:prstGeom>
          <a:solidFill>
            <a:srgbClr val="FFFD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600900" y="2136300"/>
            <a:ext cx="7198800" cy="8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" sz="4200" b="1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Enjoy The Video!</a:t>
            </a:r>
            <a:endParaRPr sz="4200" b="1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pperPet - Final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/>
          <p:nvPr/>
        </p:nvSpPr>
        <p:spPr>
          <a:xfrm>
            <a:off x="-25" y="-58050"/>
            <a:ext cx="9144000" cy="5201400"/>
          </a:xfrm>
          <a:prstGeom prst="rect">
            <a:avLst/>
          </a:prstGeom>
          <a:solidFill>
            <a:srgbClr val="FFFD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 txBox="1"/>
          <p:nvPr/>
        </p:nvSpPr>
        <p:spPr>
          <a:xfrm>
            <a:off x="647350" y="2136300"/>
            <a:ext cx="7198800" cy="8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" sz="4200" b="1" i="0" u="none" strike="noStrike" cap="none">
                <a:solidFill>
                  <a:srgbClr val="353535"/>
                </a:solidFill>
                <a:latin typeface="Nunito"/>
                <a:ea typeface="Nunito"/>
                <a:cs typeface="Nunito"/>
                <a:sym typeface="Nunito"/>
              </a:rPr>
              <a:t>Thank you!</a:t>
            </a:r>
            <a:endParaRPr sz="4200" b="1" i="0" u="none" strike="noStrike" cap="none">
              <a:solidFill>
                <a:srgbClr val="35353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309</Words>
  <Application>Microsoft Office PowerPoint</Application>
  <PresentationFormat>On-screen Show (16:9)</PresentationFormat>
  <Paragraphs>41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Nunito</vt:lpstr>
      <vt:lpstr>Proxima Nova</vt:lpstr>
      <vt:lpstr>Arial</vt:lpstr>
      <vt:lpstr>Times New Roman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Hana</cp:lastModifiedBy>
  <cp:revision>2</cp:revision>
  <dcterms:modified xsi:type="dcterms:W3CDTF">2018-12-06T05:33:53Z</dcterms:modified>
</cp:coreProperties>
</file>