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1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50" r:id="rId26"/>
    <p:sldId id="351" r:id="rId27"/>
    <p:sldId id="327" r:id="rId28"/>
    <p:sldId id="328" r:id="rId29"/>
    <p:sldId id="329" r:id="rId30"/>
    <p:sldId id="297" r:id="rId31"/>
    <p:sldId id="341" r:id="rId32"/>
    <p:sldId id="345" r:id="rId33"/>
    <p:sldId id="266" r:id="rId34"/>
    <p:sldId id="352" r:id="rId35"/>
    <p:sldId id="267" r:id="rId36"/>
    <p:sldId id="268" r:id="rId37"/>
    <p:sldId id="269" r:id="rId38"/>
    <p:sldId id="270" r:id="rId39"/>
    <p:sldId id="3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266"/>
            <p14:sldId id="352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7" autoAdjust="0"/>
    <p:restoredTop sz="85749" autoAdjust="0"/>
  </p:normalViewPr>
  <p:slideViewPr>
    <p:cSldViewPr snapToGrid="0">
      <p:cViewPr varScale="1">
        <p:scale>
          <a:sx n="78" d="100"/>
          <a:sy n="78" d="100"/>
        </p:scale>
        <p:origin x="101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Robot must be able to autonomously </a:t>
            </a:r>
            <a:br>
              <a:rPr lang="en-US" sz="2800" dirty="0"/>
            </a:br>
            <a:r>
              <a:rPr lang="en-US" sz="2800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Maximum height is 20cm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365" b="5892"/>
          <a:stretch/>
        </p:blipFill>
        <p:spPr>
          <a:xfrm>
            <a:off x="7714594" y="1601770"/>
            <a:ext cx="4141076" cy="23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42420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66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53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Jumping off</a:t>
            </a:r>
            <a:br>
              <a:rPr lang="en-US" sz="2800" dirty="0"/>
            </a:br>
            <a:r>
              <a:rPr lang="en-US" sz="28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Climbing walls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4974422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24" y="2206201"/>
            <a:ext cx="4457044" cy="25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27622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570" y="2921159"/>
            <a:ext cx="6186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Disarm bomb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Logo Design Approval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570" y="4306154"/>
            <a:ext cx="6281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Commission</a:t>
            </a:r>
            <a:r>
              <a:rPr lang="en-US" sz="2800" b="1" dirty="0" smtClean="0">
                <a:solidFill>
                  <a:srgbClr val="FF6600"/>
                </a:solidFill>
              </a:rPr>
              <a:t>: 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Return </a:t>
            </a:r>
            <a:r>
              <a:rPr lang="en-US" sz="2800" dirty="0">
                <a:solidFill>
                  <a:srgbClr val="FF6600"/>
                </a:solidFill>
              </a:rPr>
              <a:t>to </a:t>
            </a:r>
            <a:r>
              <a:rPr lang="en-US" sz="2800" dirty="0" smtClean="0">
                <a:solidFill>
                  <a:srgbClr val="FF6600"/>
                </a:solidFill>
              </a:rPr>
              <a:t>start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Printed Logo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946" y="1536164"/>
            <a:ext cx="6281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Pass </a:t>
            </a:r>
            <a:r>
              <a:rPr lang="en-US" sz="2800" dirty="0">
                <a:solidFill>
                  <a:srgbClr val="FF6600"/>
                </a:solidFill>
              </a:rPr>
              <a:t>two </a:t>
            </a:r>
            <a:r>
              <a:rPr lang="en-US" sz="2800" dirty="0" smtClean="0">
                <a:solidFill>
                  <a:srgbClr val="FF6600"/>
                </a:solidFill>
              </a:rPr>
              <a:t>hills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Logo Design Submission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5518212" y="1536164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64" y="2529994"/>
            <a:ext cx="5216938" cy="36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9" y="1041536"/>
            <a:ext cx="7006867" cy="52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Hospitals consume power at different </a:t>
            </a:r>
            <a:br>
              <a:rPr lang="en-US" sz="2800" dirty="0"/>
            </a:br>
            <a:r>
              <a:rPr lang="en-US" sz="2800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17905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508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Center of tile = 25 </a:t>
            </a:r>
            <a:r>
              <a:rPr lang="en-US" sz="2800" dirty="0" err="1"/>
              <a:t>hrs</a:t>
            </a:r>
            <a:endParaRPr lang="en-US" sz="28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Edge of tile = 30 </a:t>
            </a:r>
            <a:r>
              <a:rPr lang="en-US" sz="2800" dirty="0" err="1"/>
              <a:t>hrs</a:t>
            </a:r>
            <a:endParaRPr lang="en-US" sz="28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Corner of tile = 35 </a:t>
            </a:r>
            <a:r>
              <a:rPr lang="en-US" sz="2800" dirty="0" err="1"/>
              <a:t>hrs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508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5340" y="4725509"/>
            <a:ext cx="88888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Depends on </a:t>
            </a:r>
            <a:r>
              <a:rPr lang="en-US" sz="2800" b="1" dirty="0">
                <a:solidFill>
                  <a:srgbClr val="FF6600"/>
                </a:solidFill>
              </a:rPr>
              <a:t>extra number of cells</a:t>
            </a:r>
            <a:r>
              <a:rPr lang="en-US" sz="2800" dirty="0">
                <a:solidFill>
                  <a:srgbClr val="FF6600"/>
                </a:solidFill>
              </a:rPr>
              <a:t>, not hours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78" y="1637691"/>
            <a:ext cx="6676195" cy="46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Ten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Five types of Robot Projects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8658" y="615246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658" y="2945793"/>
            <a:ext cx="763467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Deliver </a:t>
            </a:r>
            <a:r>
              <a:rPr lang="en-US" sz="2800" dirty="0">
                <a:solidFill>
                  <a:srgbClr val="FF6600"/>
                </a:solidFill>
              </a:rPr>
              <a:t>125 </a:t>
            </a:r>
            <a:r>
              <a:rPr lang="en-US" sz="2800" dirty="0" err="1">
                <a:solidFill>
                  <a:srgbClr val="FF6600"/>
                </a:solidFill>
              </a:rPr>
              <a:t>hrs</a:t>
            </a:r>
            <a:r>
              <a:rPr lang="en-US" sz="2800" dirty="0">
                <a:solidFill>
                  <a:srgbClr val="FF6600"/>
                </a:solidFill>
              </a:rPr>
              <a:t> </a:t>
            </a:r>
            <a:r>
              <a:rPr lang="en-US" sz="2800" dirty="0" smtClean="0">
                <a:solidFill>
                  <a:srgbClr val="FF6600"/>
                </a:solidFill>
              </a:rPr>
              <a:t>total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Logo Design Approval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58" y="4484676"/>
            <a:ext cx="7342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Commission</a:t>
            </a:r>
            <a:r>
              <a:rPr lang="en-US" sz="2800" b="1" dirty="0" smtClean="0">
                <a:solidFill>
                  <a:srgbClr val="FF6600"/>
                </a:solidFill>
              </a:rPr>
              <a:t>: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Deliver </a:t>
            </a:r>
            <a:r>
              <a:rPr lang="en-US" sz="2800" dirty="0">
                <a:solidFill>
                  <a:srgbClr val="FF6600"/>
                </a:solidFill>
              </a:rPr>
              <a:t>200 </a:t>
            </a:r>
            <a:r>
              <a:rPr lang="en-US" sz="2800" dirty="0" err="1">
                <a:solidFill>
                  <a:srgbClr val="FF6600"/>
                </a:solidFill>
              </a:rPr>
              <a:t>hrs</a:t>
            </a:r>
            <a:r>
              <a:rPr lang="en-US" sz="2800" dirty="0">
                <a:solidFill>
                  <a:srgbClr val="FF6600"/>
                </a:solidFill>
              </a:rPr>
              <a:t> </a:t>
            </a:r>
            <a:r>
              <a:rPr lang="en-US" sz="2800" dirty="0" smtClean="0">
                <a:solidFill>
                  <a:srgbClr val="FF6600"/>
                </a:solidFill>
              </a:rPr>
              <a:t>total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Printed Logo</a:t>
            </a:r>
            <a:endParaRPr lang="en-US" sz="2800" dirty="0" smtClean="0">
              <a:solidFill>
                <a:srgbClr val="FF6600"/>
              </a:solidFill>
            </a:endParaRPr>
          </a:p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58" y="1359055"/>
            <a:ext cx="624246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Deliver </a:t>
            </a:r>
            <a:r>
              <a:rPr lang="en-US" sz="2800" dirty="0">
                <a:solidFill>
                  <a:srgbClr val="FF6600"/>
                </a:solidFill>
              </a:rPr>
              <a:t>50 </a:t>
            </a:r>
            <a:r>
              <a:rPr lang="en-US" sz="2800" dirty="0" err="1" smtClean="0">
                <a:solidFill>
                  <a:srgbClr val="FF6600"/>
                </a:solidFill>
              </a:rPr>
              <a:t>hrs</a:t>
            </a:r>
            <a:endParaRPr lang="en-US" sz="2800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Logo Design Submission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618" y="1719154"/>
            <a:ext cx="5944924" cy="44586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4592099" y="1359055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FF6600"/>
                </a:solidFill>
              </a:rPr>
              <a:t>Extra Credit: </a:t>
            </a:r>
            <a:r>
              <a:rPr lang="en-US" sz="2700" dirty="0">
                <a:solidFill>
                  <a:srgbClr val="FF6600"/>
                </a:solidFill>
              </a:rPr>
              <a:t>Additional fuel </a:t>
            </a:r>
            <a:r>
              <a:rPr lang="en-US" sz="2700" dirty="0" smtClean="0">
                <a:solidFill>
                  <a:srgbClr val="FF6600"/>
                </a:solidFill>
              </a:rPr>
              <a:t>cells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dirty="0" smtClean="0">
                <a:solidFill>
                  <a:srgbClr val="FF6600"/>
                </a:solidFill>
              </a:rPr>
              <a:t>Depends </a:t>
            </a:r>
            <a:r>
              <a:rPr lang="en-US" sz="2700" dirty="0">
                <a:solidFill>
                  <a:srgbClr val="FF6600"/>
                </a:solidFill>
              </a:rPr>
              <a:t>on </a:t>
            </a:r>
            <a:r>
              <a:rPr lang="en-US" sz="2700" b="1" dirty="0">
                <a:solidFill>
                  <a:srgbClr val="FF6600"/>
                </a:solidFill>
              </a:rPr>
              <a:t>extra number of cells</a:t>
            </a:r>
            <a:r>
              <a:rPr lang="en-US" sz="2700" dirty="0">
                <a:solidFill>
                  <a:srgbClr val="FF6600"/>
                </a:solidFill>
              </a:rPr>
              <a:t>, not hours</a:t>
            </a:r>
            <a:endParaRPr lang="en-US" sz="27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Retrieve lost space module </a:t>
            </a:r>
            <a:r>
              <a:rPr lang="en-US" sz="2800" dirty="0" err="1"/>
              <a:t>Zarya</a:t>
            </a:r>
            <a:r>
              <a:rPr lang="en-US" sz="28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98"/>
          <a:stretch/>
        </p:blipFill>
        <p:spPr>
          <a:xfrm>
            <a:off x="4364655" y="1575543"/>
            <a:ext cx="3770351" cy="48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 smtClean="0"/>
              <a:t>Modules:</a:t>
            </a:r>
            <a:endParaRPr lang="en-US" sz="33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58" y="2509673"/>
            <a:ext cx="7715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76200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761" y="3026325"/>
            <a:ext cx="66581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FF6600"/>
                </a:solidFill>
              </a:rPr>
              <a:t>Retrieve </a:t>
            </a:r>
            <a:r>
              <a:rPr lang="en-US" sz="2700" dirty="0" err="1" smtClean="0">
                <a:solidFill>
                  <a:srgbClr val="FF6600"/>
                </a:solidFill>
              </a:rPr>
              <a:t>Zarya</a:t>
            </a:r>
            <a:endParaRPr lang="en-US" sz="2700" dirty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FF6600"/>
                </a:solidFill>
              </a:rPr>
              <a:t>Logo Design Approval</a:t>
            </a:r>
            <a:endParaRPr lang="en-US" sz="2700" dirty="0" smtClean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761" y="4565208"/>
            <a:ext cx="717854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600"/>
              </a:spcAft>
              <a:buSzPct val="100000"/>
            </a:pPr>
            <a:r>
              <a:rPr lang="en-US" sz="2800" b="1" dirty="0">
                <a:solidFill>
                  <a:srgbClr val="FF6600"/>
                </a:solidFill>
              </a:rPr>
              <a:t>Commission: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FF6600"/>
                </a:solidFill>
              </a:rPr>
              <a:t>Return </a:t>
            </a:r>
            <a:r>
              <a:rPr lang="en-US" sz="2700" dirty="0">
                <a:solidFill>
                  <a:srgbClr val="FF6600"/>
                </a:solidFill>
              </a:rPr>
              <a:t>to start </a:t>
            </a:r>
            <a:r>
              <a:rPr lang="en-US" sz="2700" dirty="0" smtClean="0">
                <a:solidFill>
                  <a:srgbClr val="FF6600"/>
                </a:solidFill>
              </a:rPr>
              <a:t>with </a:t>
            </a:r>
            <a:r>
              <a:rPr lang="en-US" sz="2700" dirty="0" err="1" smtClean="0">
                <a:solidFill>
                  <a:srgbClr val="FF6600"/>
                </a:solidFill>
              </a:rPr>
              <a:t>Zarya</a:t>
            </a:r>
            <a:endParaRPr lang="en-US" sz="2700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FF6600"/>
                </a:solidFill>
              </a:rPr>
              <a:t>Printed Logo</a:t>
            </a:r>
            <a:endParaRPr lang="en-US" sz="27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761" y="1552396"/>
            <a:ext cx="1106826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A: </a:t>
            </a:r>
            <a:endParaRPr lang="en-US" sz="2800" b="1" dirty="0" smtClean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FF6600"/>
                </a:solidFill>
              </a:rPr>
              <a:t>Traverse </a:t>
            </a:r>
            <a:r>
              <a:rPr lang="en-US" sz="2700" dirty="0">
                <a:solidFill>
                  <a:srgbClr val="FF6600"/>
                </a:solidFill>
              </a:rPr>
              <a:t>the Solar Panel </a:t>
            </a:r>
            <a:r>
              <a:rPr lang="en-US" sz="2700" dirty="0" smtClean="0">
                <a:solidFill>
                  <a:srgbClr val="FF6600"/>
                </a:solidFill>
              </a:rPr>
              <a:t>Hill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FF6600"/>
                </a:solidFill>
              </a:rPr>
              <a:t>Logo Design Submission</a:t>
            </a:r>
            <a:endParaRPr lang="en-US" sz="27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7" y="2321837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5332858" y="1487442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 smtClean="0">
                <a:solidFill>
                  <a:srgbClr val="FF6600"/>
                </a:solidFill>
              </a:rPr>
              <a:t>Retrieve </a:t>
            </a:r>
            <a:r>
              <a:rPr lang="en-US" sz="2800" dirty="0">
                <a:solidFill>
                  <a:srgbClr val="FF6600"/>
                </a:solidFill>
              </a:rPr>
              <a:t>other modules; </a:t>
            </a:r>
            <a:r>
              <a:rPr lang="en-US" sz="2800" dirty="0" smtClean="0">
                <a:solidFill>
                  <a:srgbClr val="FF6600"/>
                </a:solidFill>
              </a:rPr>
              <a:t>Traverse </a:t>
            </a:r>
            <a:r>
              <a:rPr lang="en-US" sz="2800" dirty="0">
                <a:solidFill>
                  <a:srgbClr val="FF6600"/>
                </a:solidFill>
              </a:rPr>
              <a:t>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47484" y="731520"/>
            <a:ext cx="6653049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33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Solve </a:t>
            </a:r>
            <a:r>
              <a:rPr lang="en-US" sz="2800" dirty="0"/>
              <a:t>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robot must fit in a start area that is 12 in. by 12 in. by 11 in.</a:t>
            </a:r>
            <a:r>
              <a:rPr lang="en-US" sz="3200" dirty="0"/>
              <a:t> </a:t>
            </a:r>
          </a:p>
          <a:p>
            <a:pPr marL="457200" indent="0">
              <a:buNone/>
            </a:pPr>
            <a:endParaRPr lang="en-US" sz="3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639613"/>
            <a:ext cx="5430345" cy="4072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313" y="887585"/>
            <a:ext cx="1047135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</a:t>
            </a:r>
            <a:r>
              <a:rPr lang="en-US" sz="3300" b="1" dirty="0" smtClean="0"/>
              <a:t>SIFR)</a:t>
            </a:r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6600"/>
                </a:solidFill>
              </a:rPr>
              <a:t>Using ramp 3/reed switch 4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9058185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dk1"/>
                </a:solidFill>
              </a:rPr>
              <a:t>Create a 3D Revit model of a </a:t>
            </a:r>
            <a:br>
              <a:rPr lang="en-US" sz="3000" dirty="0">
                <a:solidFill>
                  <a:schemeClr val="dk1"/>
                </a:solidFill>
              </a:rPr>
            </a:br>
            <a:r>
              <a:rPr lang="en-US" sz="3000" dirty="0">
                <a:solidFill>
                  <a:schemeClr val="dk1"/>
                </a:solidFill>
              </a:rPr>
              <a:t>college campus extension to </a:t>
            </a:r>
            <a:br>
              <a:rPr lang="en-US" sz="3000" dirty="0">
                <a:solidFill>
                  <a:schemeClr val="dk1"/>
                </a:solidFill>
              </a:rPr>
            </a:br>
            <a:r>
              <a:rPr lang="en-US" sz="30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0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000" dirty="0">
                <a:solidFill>
                  <a:schemeClr val="dk1"/>
                </a:solidFill>
              </a:rPr>
              <a:t>Plumbing system</a:t>
            </a:r>
          </a:p>
          <a:p>
            <a:pPr marL="723900" lvl="2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3D-printed exterior frame</a:t>
            </a:r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Electrical and plumbing for one </a:t>
            </a:r>
            <a:r>
              <a:rPr lang="en-US" sz="2800" dirty="0" smtClean="0">
                <a:solidFill>
                  <a:srgbClr val="FF6600"/>
                </a:solidFill>
              </a:rPr>
              <a:t>dorm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Logo Design Approval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9" y="1656652"/>
            <a:ext cx="5837860" cy="360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40-student classroom </a:t>
            </a:r>
            <a:r>
              <a:rPr lang="en-US" sz="2800" dirty="0" smtClean="0">
                <a:solidFill>
                  <a:srgbClr val="FF6600"/>
                </a:solidFill>
              </a:rPr>
              <a:t>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Logo Design Submission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1243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568254"/>
            <a:ext cx="11754679" cy="7417415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</a:rPr>
              <a:t>Commission</a:t>
            </a:r>
            <a:r>
              <a:rPr lang="en-US" sz="2800" b="1" dirty="0" smtClean="0">
                <a:solidFill>
                  <a:srgbClr val="FF6600"/>
                </a:solidFill>
              </a:rPr>
              <a:t>:                                   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Revit drawings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Floor plans for </a:t>
            </a:r>
            <a:r>
              <a:rPr lang="en-US" sz="2800" dirty="0" smtClean="0">
                <a:solidFill>
                  <a:srgbClr val="FF6600"/>
                </a:solidFill>
              </a:rPr>
              <a:t>all floors</a:t>
            </a:r>
          </a:p>
          <a:p>
            <a:pPr lvl="1" fontAlgn="base"/>
            <a:r>
              <a:rPr lang="en-US" sz="2800" dirty="0">
                <a:solidFill>
                  <a:srgbClr val="FF6600"/>
                </a:solidFill>
              </a:rPr>
              <a:t> </a:t>
            </a:r>
            <a:r>
              <a:rPr lang="en-US" sz="2800" dirty="0" smtClean="0">
                <a:solidFill>
                  <a:srgbClr val="FF6600"/>
                </a:solidFill>
              </a:rPr>
              <a:t>    (minimum 6</a:t>
            </a:r>
            <a:r>
              <a:rPr lang="en-US" sz="2800" dirty="0">
                <a:solidFill>
                  <a:srgbClr val="FF6600"/>
                </a:solidFill>
              </a:rPr>
              <a:t>)                   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Electrical </a:t>
            </a:r>
            <a:r>
              <a:rPr lang="en-US" sz="2800" dirty="0">
                <a:solidFill>
                  <a:srgbClr val="FF6600"/>
                </a:solidFill>
              </a:rPr>
              <a:t>system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Most detailed side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Gold LEED certification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LEED </a:t>
            </a:r>
            <a:r>
              <a:rPr lang="en-US" sz="2800" dirty="0" smtClean="0">
                <a:solidFill>
                  <a:srgbClr val="FF6600"/>
                </a:solidFill>
              </a:rPr>
              <a:t>Implementation Report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endParaRPr lang="en-US" sz="2800" b="1" dirty="0" smtClean="0">
              <a:solidFill>
                <a:srgbClr val="FF6600"/>
              </a:solidFill>
            </a:endParaRPr>
          </a:p>
          <a:p>
            <a:endParaRPr lang="en-US" sz="2800" b="1" dirty="0">
              <a:solidFill>
                <a:srgbClr val="FF6600"/>
              </a:solidFill>
            </a:endParaRPr>
          </a:p>
          <a:p>
            <a:endParaRPr lang="en-US" sz="2800" b="1" dirty="0" smtClean="0">
              <a:solidFill>
                <a:srgbClr val="FF6600"/>
              </a:solidFill>
            </a:endParaRPr>
          </a:p>
          <a:p>
            <a:r>
              <a:rPr lang="en-US" sz="2800" b="1" dirty="0" smtClean="0">
                <a:solidFill>
                  <a:srgbClr val="FF6600"/>
                </a:solidFill>
              </a:rPr>
              <a:t>Model </a:t>
            </a:r>
            <a:r>
              <a:rPr lang="en-US" sz="2800" b="1" dirty="0">
                <a:solidFill>
                  <a:srgbClr val="FF6600"/>
                </a:solidFill>
              </a:rPr>
              <a:t>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3-D Revit model (in software</a:t>
            </a:r>
            <a:r>
              <a:rPr lang="en-US" sz="2800" dirty="0" smtClean="0">
                <a:solidFill>
                  <a:srgbClr val="FF6600"/>
                </a:solidFill>
              </a:rPr>
              <a:t>)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Walk through video</a:t>
            </a:r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b="1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2800" b="1" dirty="0" smtClean="0">
                <a:solidFill>
                  <a:srgbClr val="FF6600"/>
                </a:solidFill>
              </a:rPr>
              <a:t>Printed Logo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Autofit/>
          </a:bodyPr>
          <a:lstStyle/>
          <a:p>
            <a:pPr marL="457200" indent="0">
              <a:lnSpc>
                <a:spcPct val="100000"/>
              </a:lnSpc>
              <a:buNone/>
            </a:pPr>
            <a:r>
              <a:rPr lang="en-US" sz="3300" b="1" dirty="0"/>
              <a:t>Housing and Innovation in Revit (HIR)</a:t>
            </a:r>
          </a:p>
          <a:p>
            <a:pPr marL="457200" indent="0">
              <a:lnSpc>
                <a:spcPct val="100000"/>
              </a:lnSpc>
              <a:buNone/>
            </a:pPr>
            <a:r>
              <a:rPr lang="en-US" sz="2800" dirty="0" smtClean="0"/>
              <a:t>LEED </a:t>
            </a:r>
            <a:r>
              <a:rPr lang="en-US" sz="2800" dirty="0"/>
              <a:t>Description: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Leadership in Energy &amp; Environmental Design (LEED) is a green building certification program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Different levels of certification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LEED Silver (2 categories)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LEED Gold (4 categories) - </a:t>
            </a:r>
            <a:r>
              <a:rPr lang="en-US" sz="2800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LEED Platinum (All 6 categories) – </a:t>
            </a:r>
            <a:r>
              <a:rPr lang="en-US" sz="2800" b="1" dirty="0"/>
              <a:t>Extra Credit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Teams choose the ones that best fit their </a:t>
            </a:r>
            <a:r>
              <a:rPr lang="en-US" sz="2800" dirty="0" smtClean="0"/>
              <a:t>design</a:t>
            </a:r>
            <a:endParaRPr lang="en-US" sz="2800" dirty="0"/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68" y="2521449"/>
            <a:ext cx="4466691" cy="1675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2800" dirty="0"/>
              <a:t>LEED Categories:</a:t>
            </a:r>
          </a:p>
          <a:p>
            <a:pPr fontAlgn="base"/>
            <a:r>
              <a:rPr lang="en-US" sz="2800" dirty="0"/>
              <a:t>Location &amp; Transportation</a:t>
            </a:r>
          </a:p>
          <a:p>
            <a:pPr fontAlgn="base"/>
            <a:r>
              <a:rPr lang="en-US" sz="2800" dirty="0"/>
              <a:t>Sustainable Sites</a:t>
            </a:r>
          </a:p>
          <a:p>
            <a:pPr fontAlgn="base"/>
            <a:r>
              <a:rPr lang="en-US" sz="2800" dirty="0"/>
              <a:t>Water Efficiency</a:t>
            </a:r>
          </a:p>
          <a:p>
            <a:pPr fontAlgn="base"/>
            <a:r>
              <a:rPr lang="en-US" sz="2800" dirty="0"/>
              <a:t>Energy &amp; Atmosphere</a:t>
            </a:r>
          </a:p>
          <a:p>
            <a:pPr fontAlgn="base"/>
            <a:r>
              <a:rPr lang="en-US" sz="2800" dirty="0"/>
              <a:t>Indoor Environmental Quality</a:t>
            </a:r>
          </a:p>
          <a:p>
            <a:pPr fontAlgn="base"/>
            <a:r>
              <a:rPr lang="en-US" sz="2800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200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sz="3200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Mandatory 3D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22910" fontAlgn="base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All SLDP groups must design a one-color logo</a:t>
            </a:r>
          </a:p>
          <a:p>
            <a:pPr marL="422910" fontAlgn="base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Be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creative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with your design</a:t>
            </a:r>
          </a:p>
          <a:p>
            <a:pPr marL="742950" lvl="1" indent="-285750" fontAlgn="base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Design must be approved by a Prototyping Lab TA</a:t>
            </a:r>
          </a:p>
          <a:p>
            <a:pPr marL="742950" lvl="1" indent="-285750" fontAlgn="base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Cannot be only text like Lab 1</a:t>
            </a:r>
          </a:p>
          <a:p>
            <a:pPr marL="742950" lvl="1" indent="-285750" fontAlgn="base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Multiple colors are available: purple, black, white, 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yellow, red, green, pink, light blue, blue, clear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More info on </a:t>
            </a:r>
            <a:r>
              <a:rPr lang="en-US" sz="2800" u="sng" dirty="0">
                <a:solidFill>
                  <a:srgbClr val="0563C1"/>
                </a:solidFill>
                <a:latin typeface="Arial" panose="020B0604020202020204" pitchFamily="34" charset="0"/>
              </a:rPr>
              <a:t>3D Printing </a:t>
            </a:r>
            <a:r>
              <a:rPr lang="en-US" sz="2800" u="sng" dirty="0" smtClean="0">
                <a:solidFill>
                  <a:srgbClr val="0563C1"/>
                </a:solidFill>
                <a:latin typeface="Arial" panose="020B0604020202020204" pitchFamily="34" charset="0"/>
              </a:rPr>
              <a:t>Guide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page on lab manual </a:t>
            </a:r>
            <a:endParaRPr lang="en-US" altLang="en-US" sz="2800" dirty="0"/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73452"/>
            <a:ext cx="12192000" cy="731520"/>
          </a:xfrm>
        </p:spPr>
        <p:txBody>
          <a:bodyPr>
            <a:normAutofit fontScale="25000" lnSpcReduction="20000"/>
          </a:bodyPr>
          <a:lstStyle/>
          <a:p>
            <a:r>
              <a:rPr lang="en-US" sz="13500" dirty="0"/>
              <a:t>Mandatory 3D Printing Submission</a:t>
            </a:r>
            <a:endParaRPr lang="en-US" sz="13500" b="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5339751"/>
          </a:xfrm>
        </p:spPr>
        <p:txBody>
          <a:bodyPr>
            <a:normAutofit fontScale="92500"/>
          </a:bodyPr>
          <a:lstStyle/>
          <a:p>
            <a:pPr fontAlgn="base">
              <a:lnSpc>
                <a:spcPct val="110000"/>
              </a:lnSpc>
            </a:pPr>
            <a:r>
              <a:rPr lang="en-US" sz="3200" b="1" dirty="0">
                <a:solidFill>
                  <a:srgbClr val="FF6600"/>
                </a:solidFill>
              </a:rPr>
              <a:t>Applies to one-color logo, mandatory HIR prints (single-floor plan), and extra credit prints being used to fulfill the mandatory print requirements </a:t>
            </a:r>
          </a:p>
          <a:p>
            <a:pPr fontAlgn="base">
              <a:lnSpc>
                <a:spcPct val="110000"/>
              </a:lnSpc>
            </a:pPr>
            <a:r>
              <a:rPr lang="en-US" sz="3200" dirty="0"/>
              <a:t>Benchmark A</a:t>
            </a:r>
          </a:p>
          <a:p>
            <a:pPr lvl="1" fontAlgn="base">
              <a:lnSpc>
                <a:spcPct val="110000"/>
              </a:lnSpc>
            </a:pPr>
            <a:r>
              <a:rPr lang="en-US" dirty="0"/>
              <a:t>Initial submission of .STL file to 3D Printing Submission Portal</a:t>
            </a:r>
          </a:p>
          <a:p>
            <a:pPr fontAlgn="base">
              <a:lnSpc>
                <a:spcPct val="110000"/>
              </a:lnSpc>
            </a:pPr>
            <a:r>
              <a:rPr lang="en-US" sz="3200" dirty="0"/>
              <a:t>Benchmark B</a:t>
            </a:r>
          </a:p>
          <a:p>
            <a:pPr lvl="1" fontAlgn="base">
              <a:lnSpc>
                <a:spcPct val="110000"/>
              </a:lnSpc>
            </a:pPr>
            <a:r>
              <a:rPr lang="en-US" dirty="0"/>
              <a:t>Approval of design by </a:t>
            </a:r>
            <a:r>
              <a:rPr lang="en-US" dirty="0" err="1"/>
              <a:t>Protolab</a:t>
            </a:r>
            <a:r>
              <a:rPr lang="en-US" dirty="0"/>
              <a:t> TA</a:t>
            </a:r>
          </a:p>
          <a:p>
            <a:pPr fontAlgn="base">
              <a:lnSpc>
                <a:spcPct val="110000"/>
              </a:lnSpc>
            </a:pPr>
            <a:r>
              <a:rPr lang="en-US" sz="3200" dirty="0"/>
              <a:t>Commissioning</a:t>
            </a:r>
          </a:p>
          <a:p>
            <a:pPr lvl="1" fontAlgn="base">
              <a:lnSpc>
                <a:spcPct val="110000"/>
              </a:lnSpc>
            </a:pPr>
            <a:r>
              <a:rPr lang="en-US" dirty="0"/>
              <a:t>Completed Print 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78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rgbClr val="FF6600"/>
                </a:solidFill>
              </a:rPr>
              <a:t>Must be attached to robot or worn </a:t>
            </a:r>
            <a:br>
              <a:rPr lang="en-US" b="1" dirty="0">
                <a:solidFill>
                  <a:srgbClr val="FF6600"/>
                </a:solidFill>
              </a:rPr>
            </a:br>
            <a:r>
              <a:rPr lang="en-US" b="1" dirty="0">
                <a:solidFill>
                  <a:srgbClr val="FF6600"/>
                </a:solidFill>
              </a:rPr>
              <a:t>as pin during Final Presentation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(robots)</a:t>
            </a:r>
          </a:p>
          <a:p>
            <a:pPr lvl="1" fontAlgn="base">
              <a:lnSpc>
                <a:spcPct val="100000"/>
              </a:lnSpc>
            </a:pPr>
            <a:r>
              <a:rPr lang="en-US" sz="2800" dirty="0"/>
              <a:t>Can also be used to fulfill mandatory print requirements </a:t>
            </a:r>
          </a:p>
          <a:p>
            <a:pPr fontAlgn="base"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 fontAlgn="base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 fontAlgn="base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  <a:endParaRPr lang="en-US" sz="2800" b="1" dirty="0"/>
          </a:p>
          <a:p>
            <a:pPr lvl="1" fontAlgn="base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sz="2800" u="sng" dirty="0">
                <a:hlinkClick r:id="rId2"/>
              </a:rPr>
              <a:t>3D Printing </a:t>
            </a:r>
            <a:r>
              <a:rPr lang="en-US" sz="2800" u="sng" dirty="0" smtClean="0">
                <a:hlinkClick r:id="rId2"/>
              </a:rPr>
              <a:t>Guide </a:t>
            </a:r>
            <a:r>
              <a:rPr lang="en-US" sz="2800" dirty="0"/>
              <a:t>page on lab manual </a:t>
            </a:r>
          </a:p>
          <a:p>
            <a:pPr fontAlgn="base"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fontAlgn="base"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u="sng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 fontAlgn="base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 fontAlgn="base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 fontAlgn="base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47484" y="106863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>
                <a:solidFill>
                  <a:srgbClr val="FF6600"/>
                </a:solidFill>
              </a:rPr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6494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Cumulative 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Penalties for not completing on 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11856"/>
            <a:ext cx="1219200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51184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Benchmark A = 30%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higher percentage achieved beyond your benchmark is decided by </a:t>
            </a:r>
            <a:r>
              <a:rPr lang="en-US" sz="3300" b="1" u="sng" dirty="0">
                <a:solidFill>
                  <a:srgbClr val="FF6600"/>
                </a:solidFill>
              </a:rPr>
              <a:t>two</a:t>
            </a:r>
            <a:r>
              <a:rPr lang="en-US" sz="3300" dirty="0">
                <a:solidFill>
                  <a:srgbClr val="FF6600"/>
                </a:solidFill>
              </a:rPr>
              <a:t> </a:t>
            </a:r>
            <a:r>
              <a:rPr lang="en-US" sz="3300" dirty="0"/>
              <a:t>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EG website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Google Form must be submitted for SLDP 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63414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Five Robot Variants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Housing and Innovation </a:t>
            </a:r>
            <a:br>
              <a:rPr lang="en-US" sz="3300" dirty="0"/>
            </a:br>
            <a:r>
              <a:rPr lang="en-US" sz="3300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Rapid Assembly &amp; Design Challenge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Example 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1274</TotalTime>
  <Words>1065</Words>
  <Application>Microsoft Office PowerPoint</Application>
  <PresentationFormat>Widescreen</PresentationFormat>
  <Paragraphs>282</Paragraphs>
  <Slides>39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415</cp:revision>
  <dcterms:created xsi:type="dcterms:W3CDTF">2016-01-21T00:46:48Z</dcterms:created>
  <dcterms:modified xsi:type="dcterms:W3CDTF">2019-07-12T03:24:52Z</dcterms:modified>
</cp:coreProperties>
</file>