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67" r:id="rId4"/>
    <p:sldId id="268" r:id="rId5"/>
    <p:sldId id="264" r:id="rId6"/>
  </p:sldIdLst>
  <p:sldSz cx="12192000" cy="6858000"/>
  <p:notesSz cx="6858000" cy="9144000"/>
  <p:embeddedFontLst>
    <p:embeddedFont>
      <p:font typeface="Atkinson Hyperlegible" pitchFamily="50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9C1F-D2C3-4A89-B53D-A957F95C0AF5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403-636F-4A4D-9DD3-A3FD2DA0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normalizeH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 userDrawn="1"/>
        </p:nvCxnSpPr>
        <p:spPr>
          <a:xfrm>
            <a:off x="3810000" y="3688905"/>
            <a:ext cx="4572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888CB1-CB76-9C8D-69A2-4337CB2716A2}"/>
              </a:ext>
            </a:extLst>
          </p:cNvPr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solidFill>
                  <a:schemeClr val="bg1"/>
                </a:solidFill>
                <a:latin typeface="Atkinson Hyperlegible" pitchFamily="50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latin typeface="Atkinson Hyperlegibl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400">
                <a:latin typeface="Atkinson Hyperlegible" pitchFamily="50" charset="0"/>
              </a:defRPr>
            </a:lvl1pPr>
            <a:lvl2pPr>
              <a:defRPr sz="2400">
                <a:latin typeface="Atkinson Hyperlegible" pitchFamily="50" charset="0"/>
              </a:defRPr>
            </a:lvl2pPr>
            <a:lvl3pPr>
              <a:defRPr sz="2400">
                <a:latin typeface="Atkinson Hyperlegible" pitchFamily="50" charset="0"/>
              </a:defRPr>
            </a:lvl3pPr>
            <a:lvl4pPr>
              <a:defRPr sz="2400">
                <a:latin typeface="Atkinson Hyperlegible" pitchFamily="50" charset="0"/>
              </a:defRPr>
            </a:lvl4pPr>
            <a:lvl5pPr>
              <a:defRPr sz="2400">
                <a:latin typeface="Atkinson Hyperlegible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 userDrawn="1"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 userDrawn="1"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latin typeface="Atkinson Hyperlegible" pitchFamily="50" charset="0"/>
              </a:rPr>
              <a:pPr/>
              <a:t>‹#›</a:t>
            </a:fld>
            <a:endParaRPr lang="en-US" sz="1600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ELEMENTARY GENERAL ENGINEERING &amp; DESIGN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ENGR-NY 9  |  ORIENTATION</a:t>
            </a:r>
          </a:p>
        </p:txBody>
      </p:sp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engineering</a:t>
            </a:r>
          </a:p>
          <a:p>
            <a:r>
              <a:rPr lang="en-US" dirty="0"/>
              <a:t>Develop professional skills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Communication</a:t>
            </a:r>
          </a:p>
          <a:p>
            <a:r>
              <a:rPr lang="en-US" dirty="0"/>
              <a:t>Explore technical tools &amp; skills</a:t>
            </a:r>
          </a:p>
          <a:p>
            <a:pPr lvl="1"/>
            <a:r>
              <a:rPr lang="en-US" dirty="0"/>
              <a:t>Computer-aided design (CAD)</a:t>
            </a:r>
          </a:p>
          <a:p>
            <a:pPr lvl="1"/>
            <a:r>
              <a:rPr lang="en-US" dirty="0"/>
              <a:t>Arduino &amp; circuitry</a:t>
            </a:r>
          </a:p>
          <a:p>
            <a:pPr lvl="1"/>
            <a:r>
              <a:rPr lang="en-US" dirty="0"/>
              <a:t>Manufacturing</a:t>
            </a:r>
          </a:p>
          <a:p>
            <a:r>
              <a:rPr lang="en-US" dirty="0"/>
              <a:t>Utilize the engineering design process</a:t>
            </a:r>
          </a:p>
        </p:txBody>
      </p:sp>
      <p:pic>
        <p:nvPicPr>
          <p:cNvPr id="4" name="Google Shape;236;p12" descr="A new logo, look, and feel for Autodesk | Autodesk News">
            <a:extLst>
              <a:ext uri="{FF2B5EF4-FFF2-40B4-BE49-F238E27FC236}">
                <a16:creationId xmlns:a16="http://schemas.microsoft.com/office/drawing/2014/main" id="{2DD2DE4E-3681-5485-E843-E7438B870B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37;p12">
            <a:extLst>
              <a:ext uri="{FF2B5EF4-FFF2-40B4-BE49-F238E27FC236}">
                <a16:creationId xmlns:a16="http://schemas.microsoft.com/office/drawing/2014/main" id="{841667D4-0EF0-CDC3-D610-E32AD12B9548}"/>
              </a:ext>
            </a:extLst>
          </p:cNvPr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6" name="Google Shape;238;p12" descr="All-in-one Microsoft Office app now available on Android - 9to5Google">
              <a:extLst>
                <a:ext uri="{FF2B5EF4-FFF2-40B4-BE49-F238E27FC236}">
                  <a16:creationId xmlns:a16="http://schemas.microsoft.com/office/drawing/2014/main" id="{EDFAF6A8-2F47-FC63-E172-B5102FCF2D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39;p12" descr="All-in-one Microsoft Office app now available on Android - 9to5Google">
              <a:extLst>
                <a:ext uri="{FF2B5EF4-FFF2-40B4-BE49-F238E27FC236}">
                  <a16:creationId xmlns:a16="http://schemas.microsoft.com/office/drawing/2014/main" id="{CC357C5E-03B0-5042-77B7-0D4C4E6E16E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40;p12" descr="File:Microsoft Project (2019–present).svg - Wikimedia Commons">
              <a:extLst>
                <a:ext uri="{FF2B5EF4-FFF2-40B4-BE49-F238E27FC236}">
                  <a16:creationId xmlns:a16="http://schemas.microsoft.com/office/drawing/2014/main" id="{FBF7003A-709A-FADF-B2D4-E529B6FBB6E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241;p12" descr="File:Arduino Logo.svg - Wikimedia Commons">
            <a:extLst>
              <a:ext uri="{FF2B5EF4-FFF2-40B4-BE49-F238E27FC236}">
                <a16:creationId xmlns:a16="http://schemas.microsoft.com/office/drawing/2014/main" id="{9EF39929-F3FB-0ECF-E906-4AE4A37483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27D5-B956-5103-8FC3-B44FEB3A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EC97-BA64-A42B-864A-214ABE08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13" descr="Test tubes">
            <a:extLst>
              <a:ext uri="{FF2B5EF4-FFF2-40B4-BE49-F238E27FC236}">
                <a16:creationId xmlns:a16="http://schemas.microsoft.com/office/drawing/2014/main" id="{67584E99-522B-1BA9-D24B-5DB1117A29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0708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1;p13" descr="Teacher">
            <a:extLst>
              <a:ext uri="{FF2B5EF4-FFF2-40B4-BE49-F238E27FC236}">
                <a16:creationId xmlns:a16="http://schemas.microsoft.com/office/drawing/2014/main" id="{22F7EC15-AB16-0DB7-02E4-82C89C8306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739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13" descr="Robot">
            <a:extLst>
              <a:ext uri="{FF2B5EF4-FFF2-40B4-BE49-F238E27FC236}">
                <a16:creationId xmlns:a16="http://schemas.microsoft.com/office/drawing/2014/main" id="{1FC73CE9-55BE-AB68-183E-782E1EDEC9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685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4;p13">
            <a:extLst>
              <a:ext uri="{FF2B5EF4-FFF2-40B4-BE49-F238E27FC236}">
                <a16:creationId xmlns:a16="http://schemas.microsoft.com/office/drawing/2014/main" id="{80A82143-899C-708C-C3B9-C70767DE0200}"/>
              </a:ext>
            </a:extLst>
          </p:cNvPr>
          <p:cNvSpPr txBox="1"/>
          <p:nvPr/>
        </p:nvSpPr>
        <p:spPr>
          <a:xfrm>
            <a:off x="1546131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5;p13">
            <a:extLst>
              <a:ext uri="{FF2B5EF4-FFF2-40B4-BE49-F238E27FC236}">
                <a16:creationId xmlns:a16="http://schemas.microsoft.com/office/drawing/2014/main" id="{D8D1DC88-9E37-3CEE-52E7-B0031B42A311}"/>
              </a:ext>
            </a:extLst>
          </p:cNvPr>
          <p:cNvSpPr txBox="1"/>
          <p:nvPr/>
        </p:nvSpPr>
        <p:spPr>
          <a:xfrm>
            <a:off x="4777930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6;p13">
            <a:extLst>
              <a:ext uri="{FF2B5EF4-FFF2-40B4-BE49-F238E27FC236}">
                <a16:creationId xmlns:a16="http://schemas.microsoft.com/office/drawing/2014/main" id="{E8CAE98C-12F3-A08A-A033-334FDAAFBF80}"/>
              </a:ext>
            </a:extLst>
          </p:cNvPr>
          <p:cNvSpPr txBox="1"/>
          <p:nvPr/>
        </p:nvSpPr>
        <p:spPr>
          <a:xfrm>
            <a:off x="7646215" y="4481449"/>
            <a:ext cx="29996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5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C5B2-D97F-7792-A3F0-7A3BBA43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157E-5CB9-FE63-72C8-3BAE8535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oogle Shape;396;p20">
            <a:extLst>
              <a:ext uri="{FF2B5EF4-FFF2-40B4-BE49-F238E27FC236}">
                <a16:creationId xmlns:a16="http://schemas.microsoft.com/office/drawing/2014/main" id="{825D7823-80FB-A5AC-5CEC-D025A9D61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040228"/>
              </p:ext>
            </p:extLst>
          </p:nvPr>
        </p:nvGraphicFramePr>
        <p:xfrm>
          <a:off x="231274" y="1828800"/>
          <a:ext cx="11723925" cy="3627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Item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Percentage of Grade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Professional Development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10%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Benchmark Completion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10%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Milestone Presentation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20%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Project Completion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15%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Final Design Report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latin typeface="Atkinson Hyperlegible" pitchFamily="50" charset="0"/>
                          <a:sym typeface="Proxima Nova"/>
                        </a:rPr>
                        <a:t>20%</a:t>
                      </a:r>
                      <a:endParaRPr sz="1400" u="none" strike="noStrike" cap="none" dirty="0">
                        <a:latin typeface="Atkinson Hyperlegible" pitchFamily="50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tkinson Hyperlegible" pitchFamily="50" charset="0"/>
                          <a:sym typeface="Proxima Nova"/>
                        </a:rPr>
                        <a:t>Final Presentation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Atkinson Hyperlegible" pitchFamily="50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tkinson Hyperlegible" pitchFamily="50" charset="0"/>
                          <a:sym typeface="Proxima Nova"/>
                        </a:rPr>
                        <a:t>25%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Atkinson Hyperlegible" pitchFamily="50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5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2F692B-311D-17BC-86F6-9FB271F2C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lementary General Engineering &amp; Design III.pptx" id="{17AB331F-B8DC-46AE-8E87-ED8C836812ED}" vid="{C7A3DDE6-FC1E-41BE-B4BA-7317C8D615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89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Atkinson Hyperlegible</vt:lpstr>
      <vt:lpstr>Calibri</vt:lpstr>
      <vt:lpstr>Proxima Nova</vt:lpstr>
      <vt:lpstr>Arial</vt:lpstr>
      <vt:lpstr>Office Theme</vt:lpstr>
      <vt:lpstr>INTRODUCTION TO ELEMENTARY GENERAL ENGINEERING &amp; DESIGN III</vt:lpstr>
      <vt:lpstr>Course objectives</vt:lpstr>
      <vt:lpstr>Course format</vt:lpstr>
      <vt:lpstr>Grading breakdown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Peter Li</cp:lastModifiedBy>
  <cp:revision>43</cp:revision>
  <dcterms:created xsi:type="dcterms:W3CDTF">2019-06-25T23:10:16Z</dcterms:created>
  <dcterms:modified xsi:type="dcterms:W3CDTF">2023-01-30T04:24:36Z</dcterms:modified>
</cp:coreProperties>
</file>