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89" r:id="rId3"/>
    <p:sldId id="290" r:id="rId4"/>
    <p:sldId id="291" r:id="rId5"/>
    <p:sldId id="310" r:id="rId6"/>
    <p:sldId id="311" r:id="rId7"/>
    <p:sldId id="312" r:id="rId8"/>
    <p:sldId id="322" r:id="rId9"/>
    <p:sldId id="324" r:id="rId10"/>
    <p:sldId id="323" r:id="rId11"/>
    <p:sldId id="300" r:id="rId12"/>
    <p:sldId id="320" r:id="rId13"/>
    <p:sldId id="319" r:id="rId14"/>
    <p:sldId id="318" r:id="rId15"/>
    <p:sldId id="316" r:id="rId16"/>
    <p:sldId id="317" r:id="rId17"/>
    <p:sldId id="315" r:id="rId18"/>
    <p:sldId id="314" r:id="rId19"/>
    <p:sldId id="298" r:id="rId20"/>
    <p:sldId id="29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ADE5"/>
    <a:srgbClr val="240067"/>
    <a:srgbClr val="D9DEE3"/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29E128-C7F8-A164-26F6-05D133D00F6C}" v="33" dt="2023-09-04T20:30:47.1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243" autoAdjust="0"/>
    <p:restoredTop sz="75226" autoAdjust="0"/>
  </p:normalViewPr>
  <p:slideViewPr>
    <p:cSldViewPr snapToGrid="0">
      <p:cViewPr varScale="1">
        <p:scale>
          <a:sx n="122" d="100"/>
          <a:sy n="122" d="100"/>
        </p:scale>
        <p:origin x="127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33037D-9E37-41F3-B7AD-5B984EB0C617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5B7558-3FF9-4121-98D7-1F58541F3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74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/>
              <a:t>Tandon Areas of Excellence</a:t>
            </a: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Sustainability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Urban 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Telecommunications &amp; IT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Health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Artificial Intelligence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lang="en-US" sz="14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 err="1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MakerSpace</a:t>
            </a: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 &amp; RAD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Career Services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Project Management &amp; Technical Writing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World Trade Center Construction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10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98037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/>
              <a:t>Tandon Areas of Excellence</a:t>
            </a: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Sustainability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Urban 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Telecommunications &amp; IT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Health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Artificial Intelligence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lang="en-US" sz="14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 err="1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MakerSpace</a:t>
            </a: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 &amp; RAD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Career Services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Project Management &amp; Technical Writing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World Trade Center Construction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11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79891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/>
              <a:t>Tandon Areas of Excellence</a:t>
            </a: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Sustainability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Urban 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Telecommunications &amp; IT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Health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Artificial Intelligence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lang="en-US" sz="14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 err="1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MakerSpace</a:t>
            </a: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 &amp; RAD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Career Services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Project Management &amp; Technical Writing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World Trade Center Construction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12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71279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/>
              <a:t>Tandon Areas of Excellence</a:t>
            </a: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Sustainability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Urban 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Telecommunications &amp; IT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Health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Artificial Intelligence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lang="en-US" sz="14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 err="1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MakerSpace</a:t>
            </a: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 &amp; RAD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Career Services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Project Management &amp; Technical Writing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World Trade Center Construction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59801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/>
              <a:t>Tandon Areas of Excellence</a:t>
            </a: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Sustainability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Urban 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Telecommunications &amp; IT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Health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Artificial Intelligence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lang="en-US" sz="14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 err="1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MakerSpace</a:t>
            </a: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 &amp; RAD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Career Services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Project Management &amp; Technical Writing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World Trade Center Construction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14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57141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/>
              <a:t>Tandon Areas of Excellence</a:t>
            </a: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Sustainability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Urban 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Telecommunications &amp; IT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Health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Artificial Intelligence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lang="en-US" sz="14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 err="1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MakerSpace</a:t>
            </a: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 &amp; RAD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Career Services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Project Management &amp; Technical Writing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World Trade Center Construction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15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06589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/>
              <a:t>Tandon Areas of Excellence</a:t>
            </a: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Sustainability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Urban 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Telecommunications &amp; IT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Health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Artificial Intelligence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lang="en-US" sz="14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 err="1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MakerSpace</a:t>
            </a: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 &amp; RAD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Career Services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Project Management &amp; Technical Writing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World Trade Center Construction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16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84268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/>
              <a:t>Tandon Areas of Excellence</a:t>
            </a: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Sustainability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Urban 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Telecommunications &amp; IT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Health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Artificial Intelligence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lang="en-US" sz="14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 err="1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MakerSpace</a:t>
            </a: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 &amp; RAD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Career Services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Project Management &amp; Technical Writing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World Trade Center Construction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17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57763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/>
              <a:t>Tandon Areas of Excellence</a:t>
            </a: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Sustainability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Urban 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Telecommunications &amp; IT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Health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Artificial Intelligence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lang="en-US" sz="14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 err="1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MakerSpace</a:t>
            </a: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 &amp; RAD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Career Services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Project Management &amp; Technical Writing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World Trade Center Construction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18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37685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1095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3" name="Google Shape;34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344" name="Google Shape;344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2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p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1" name="Google Shape;941;p1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942" name="Google Shape;942;p15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3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4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6750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5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4552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6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67506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/>
              <a:t>Tandon Areas of Excellence</a:t>
            </a: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Sustainability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Urban 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Telecommunications &amp; IT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Health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Artificial Intelligence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lang="en-US" sz="14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 err="1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MakerSpace</a:t>
            </a: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 &amp; RAD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Career Services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Project Management &amp; Technical Writing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World Trade Center Construction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7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6285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>
          <a:extLst>
            <a:ext uri="{FF2B5EF4-FFF2-40B4-BE49-F238E27FC236}">
              <a16:creationId xmlns:a16="http://schemas.microsoft.com/office/drawing/2014/main" id="{301E4612-E7CE-A1E3-BBAE-DB0C990D59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>
            <a:extLst>
              <a:ext uri="{FF2B5EF4-FFF2-40B4-BE49-F238E27FC236}">
                <a16:creationId xmlns:a16="http://schemas.microsoft.com/office/drawing/2014/main" id="{25DE8D50-2998-85DB-D1FC-61D85CBBB89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>
            <a:extLst>
              <a:ext uri="{FF2B5EF4-FFF2-40B4-BE49-F238E27FC236}">
                <a16:creationId xmlns:a16="http://schemas.microsoft.com/office/drawing/2014/main" id="{784C1057-4B91-0503-A4E0-75E1BEA33FA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/>
              <a:t>Tandon Areas of Excellence</a:t>
            </a: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Sustainability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Urban 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Telecommunications &amp; IT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Health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Artificial Intelligence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lang="en-US" sz="14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 err="1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MakerSpace</a:t>
            </a: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 &amp; RAD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Career Services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Project Management &amp; Technical Writing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World Trade Center Construction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>
            <a:extLst>
              <a:ext uri="{FF2B5EF4-FFF2-40B4-BE49-F238E27FC236}">
                <a16:creationId xmlns:a16="http://schemas.microsoft.com/office/drawing/2014/main" id="{45C81A62-F058-68A5-C271-476AEBBC81E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8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71251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2" name="Google Shape;1462;p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/>
              <a:t>Tandon Areas of Excellence</a:t>
            </a: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Sustainability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Urban 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Telecommunications &amp; IT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Health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457200" marR="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Artificial Intelligence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1143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200"/>
              <a:buFont typeface="Arial"/>
              <a:buNone/>
            </a:pPr>
            <a:r>
              <a:rPr lang="en-US" sz="1400" b="1" i="0" u="sng" strike="noStrike" cap="none" dirty="0">
                <a:solidFill>
                  <a:srgbClr val="F2F2F2"/>
                </a:solidFill>
                <a:latin typeface="Montserrat"/>
                <a:ea typeface="Montserrat"/>
                <a:cs typeface="Montserrat"/>
                <a:sym typeface="Montserrat"/>
              </a:rPr>
              <a:t>Professional Skills &amp; Tandon Resources</a:t>
            </a:r>
            <a:endParaRPr lang="en-US" sz="14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 err="1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MakerSpace</a:t>
            </a: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 &amp; RAD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sym typeface="Arial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Teamwork &amp; Vertically Integrated Projects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Career Services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Project Management &amp; Technical Writing</a:t>
            </a:r>
            <a:endParaRPr lang="en-US" sz="1200" b="0" i="0" u="none" strike="noStrike" cap="none" dirty="0">
              <a:solidFill>
                <a:srgbClr val="000000"/>
              </a:solidFill>
              <a:latin typeface="Montserrat" pitchFamily="2" charset="77"/>
              <a:ea typeface="Montserrat"/>
              <a:cs typeface="Montserrat"/>
              <a:sym typeface="Montserrat"/>
            </a:endParaRPr>
          </a:p>
          <a:p>
            <a:pPr marL="228600" marR="0" lvl="0" indent="-215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00000"/>
              <a:buFont typeface="Montserrat"/>
              <a:buChar char="•"/>
            </a:pPr>
            <a:r>
              <a:rPr lang="en-US" sz="1200" b="0" i="0" u="none" strike="noStrike" cap="none" dirty="0">
                <a:solidFill>
                  <a:srgbClr val="F2F2F2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World Trade Center Construction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en-US"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63" name="Google Shape;1463;p17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9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8116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663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5" name="Google Shape;35;p6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" name="Google Shape;37;p6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6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659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072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attrocento San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9" name="Google Shape;49;p6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0" name="Google Shape;50;p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144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Quattrocento San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7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7" name="Google Shape;57;p7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865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7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309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7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7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7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087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AB597-F50A-1636-CFBE-1895992F2E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21DE35-F181-BC21-65E4-F983013ED2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39FDB0-9C54-B660-1F42-8D459EF51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EAAD1-35EF-4E4C-9711-3804244A8CD1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EFF420-0846-ED40-F790-EC59C45AD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635CF8-4B17-53ED-40F8-00C7418E0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3AF50-E5A0-49C4-B288-B1D74707C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30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0067"/>
            </a:gs>
            <a:gs pos="48000">
              <a:srgbClr val="240067"/>
            </a:gs>
            <a:gs pos="95000">
              <a:srgbClr val="24003C"/>
            </a:gs>
            <a:gs pos="100000">
              <a:srgbClr val="24003C"/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Quattrocento Sans"/>
              <a:buNone/>
              <a:defRPr sz="4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5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12" name="Google Shape;12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13" name="Google Shape;13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14" name="Google Shape;14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47336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emf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emf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9"/>
          <p:cNvSpPr txBox="1"/>
          <p:nvPr/>
        </p:nvSpPr>
        <p:spPr>
          <a:xfrm>
            <a:off x="243691" y="1541173"/>
            <a:ext cx="9025141" cy="25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7068C"/>
              </a:buClr>
              <a:buSzPts val="4200"/>
              <a:buFontTx/>
              <a:buNone/>
              <a:tabLst/>
              <a:defRPr/>
            </a:pPr>
            <a:r>
              <a:rPr kumimoji="0" lang="en-US" sz="7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sx="1000" sy="1000" algn="ctr" rotWithShape="0">
                    <a:srgbClr val="FFFFFF"/>
                  </a:outerShdw>
                </a:effectLst>
                <a:uLnTx/>
                <a:uFillTx/>
                <a:latin typeface="Montserrat Black"/>
                <a:ea typeface="+mn-ea"/>
                <a:cs typeface="+mn-cs"/>
                <a:sym typeface="Montserrat Black"/>
              </a:rPr>
              <a:t>SUSTAINABLE ENERGY VEHICLE COMPETITION</a:t>
            </a:r>
            <a:endParaRPr kumimoji="0" lang="en-US" sz="7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sx="1000" sy="1000" algn="ctr" rotWithShape="0">
                  <a:srgbClr val="FFFFFF"/>
                </a:outerShdw>
              </a:effectLst>
              <a:uLnTx/>
              <a:uFillTx/>
              <a:latin typeface="Montserrat Black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7068C"/>
              </a:buClr>
              <a:buSzPts val="4200"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sx="1000" sy="1000" algn="ctr" rotWithShape="0">
                    <a:srgbClr val="FFFFFF"/>
                  </a:outerShdw>
                </a:effectLst>
                <a:highlight>
                  <a:srgbClr val="725C8B"/>
                </a:highlight>
                <a:uLnTx/>
                <a:uFillTx/>
                <a:latin typeface="Montserrat Black"/>
                <a:ea typeface="+mn-ea"/>
                <a:cs typeface="+mn-cs"/>
                <a:sym typeface="Montserrat Black"/>
              </a:rPr>
              <a:t>LAB 10</a:t>
            </a:r>
            <a:endParaRPr kumimoji="0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sx="1000" sy="1000" algn="ctr" rotWithShape="0">
                  <a:srgbClr val="FFFFFF"/>
                </a:outerShdw>
              </a:effectLst>
              <a:highlight>
                <a:srgbClr val="725C8B"/>
              </a:highlight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02" name="Google Shape;302;p9"/>
          <p:cNvSpPr txBox="1"/>
          <p:nvPr/>
        </p:nvSpPr>
        <p:spPr>
          <a:xfrm>
            <a:off x="444532" y="5247940"/>
            <a:ext cx="7853112" cy="332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7E6E6"/>
              </a:buClr>
              <a:buSzPts val="2400"/>
              <a:buFont typeface="Montserrat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EG 1004 Introduction to Engineering &amp; Design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03" name="Google Shape;303;p9"/>
          <p:cNvGrpSpPr/>
          <p:nvPr/>
        </p:nvGrpSpPr>
        <p:grpSpPr>
          <a:xfrm>
            <a:off x="444532" y="5030395"/>
            <a:ext cx="6995727" cy="98538"/>
            <a:chOff x="867230" y="5081962"/>
            <a:chExt cx="6995727" cy="98538"/>
          </a:xfrm>
        </p:grpSpPr>
        <p:sp>
          <p:nvSpPr>
            <p:cNvPr id="304" name="Google Shape;304;p9"/>
            <p:cNvSpPr/>
            <p:nvPr/>
          </p:nvSpPr>
          <p:spPr>
            <a:xfrm>
              <a:off x="867230" y="5081962"/>
              <a:ext cx="98539" cy="98538"/>
            </a:xfrm>
            <a:prstGeom prst="ellipse">
              <a:avLst/>
            </a:prstGeom>
            <a:solidFill>
              <a:srgbClr val="FF93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5" name="Google Shape;305;p9"/>
            <p:cNvSpPr/>
            <p:nvPr/>
          </p:nvSpPr>
          <p:spPr>
            <a:xfrm>
              <a:off x="1153887" y="5081962"/>
              <a:ext cx="98539" cy="98538"/>
            </a:xfrm>
            <a:prstGeom prst="ellipse">
              <a:avLst/>
            </a:prstGeom>
            <a:solidFill>
              <a:srgbClr val="1FD3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306" name="Google Shape;306;p9"/>
            <p:cNvSpPr/>
            <p:nvPr/>
          </p:nvSpPr>
          <p:spPr>
            <a:xfrm>
              <a:off x="1440544" y="5081962"/>
              <a:ext cx="98539" cy="98538"/>
            </a:xfrm>
            <a:prstGeom prst="ellipse">
              <a:avLst/>
            </a:prstGeom>
            <a:solidFill>
              <a:srgbClr val="FF1A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cxnSp>
          <p:nvCxnSpPr>
            <p:cNvPr id="307" name="Google Shape;307;p9"/>
            <p:cNvCxnSpPr/>
            <p:nvPr/>
          </p:nvCxnSpPr>
          <p:spPr>
            <a:xfrm>
              <a:off x="1727200" y="5131231"/>
              <a:ext cx="6135757" cy="0"/>
            </a:xfrm>
            <a:prstGeom prst="straightConnector1">
              <a:avLst/>
            </a:pr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7556799E-1ECD-6C11-63AD-76C5A4E67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5901418"/>
            <a:ext cx="2586446" cy="40288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F912FB6-D1F1-C22D-8AE5-1ABE9D9487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5901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36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7;p14">
            <a:extLst>
              <a:ext uri="{FF2B5EF4-FFF2-40B4-BE49-F238E27FC236}">
                <a16:creationId xmlns:a16="http://schemas.microsoft.com/office/drawing/2014/main" id="{791928E4-015C-4BE6-DAD1-6C56FFD7F8FF}"/>
              </a:ext>
            </a:extLst>
          </p:cNvPr>
          <p:cNvSpPr txBox="1">
            <a:spLocks/>
          </p:cNvSpPr>
          <p:nvPr/>
        </p:nvSpPr>
        <p:spPr>
          <a:xfrm>
            <a:off x="1332951" y="1306297"/>
            <a:ext cx="9958412" cy="677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Digital multimeter: reads current and voltage across circuits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9130DD-9458-061E-4AFE-30E72FC40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E1C435-E110-DA70-1753-1E2FDCA3B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sp>
        <p:nvSpPr>
          <p:cNvPr id="3" name="Google Shape;1469;p173">
            <a:extLst>
              <a:ext uri="{FF2B5EF4-FFF2-40B4-BE49-F238E27FC236}">
                <a16:creationId xmlns:a16="http://schemas.microsoft.com/office/drawing/2014/main" id="{6566E196-B91B-7C7E-5113-C46EEF62CE92}"/>
              </a:ext>
            </a:extLst>
          </p:cNvPr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9" name="Google Shape;1444;p171">
            <a:extLst>
              <a:ext uri="{FF2B5EF4-FFF2-40B4-BE49-F238E27FC236}">
                <a16:creationId xmlns:a16="http://schemas.microsoft.com/office/drawing/2014/main" id="{BF995211-633F-71F2-9B9C-18AF11EC72B5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" name="Google Shape;1444;p171">
            <a:extLst>
              <a:ext uri="{FF2B5EF4-FFF2-40B4-BE49-F238E27FC236}">
                <a16:creationId xmlns:a16="http://schemas.microsoft.com/office/drawing/2014/main" id="{7E0DCDF6-CB8B-6BC7-7ADD-213FFE4139CB}"/>
              </a:ext>
            </a:extLst>
          </p:cNvPr>
          <p:cNvCxnSpPr>
            <a:cxnSpLocks/>
          </p:cNvCxnSpPr>
          <p:nvPr/>
        </p:nvCxnSpPr>
        <p:spPr>
          <a:xfrm>
            <a:off x="10993066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853;p153">
            <a:extLst>
              <a:ext uri="{FF2B5EF4-FFF2-40B4-BE49-F238E27FC236}">
                <a16:creationId xmlns:a16="http://schemas.microsoft.com/office/drawing/2014/main" id="{F42D48A5-323F-5130-AB27-6CEA60AC2ABB}"/>
              </a:ext>
            </a:extLst>
          </p:cNvPr>
          <p:cNvSpPr/>
          <p:nvPr/>
        </p:nvSpPr>
        <p:spPr>
          <a:xfrm>
            <a:off x="449549" y="2426000"/>
            <a:ext cx="5336128" cy="3172339"/>
          </a:xfrm>
          <a:prstGeom prst="roundRect">
            <a:avLst>
              <a:gd name="adj" fmla="val 16667"/>
            </a:avLst>
          </a:prstGeom>
          <a:solidFill>
            <a:srgbClr val="B7ABE2"/>
          </a:solidFill>
          <a:ln w="25400" cap="flat" cmpd="sng">
            <a:solidFill>
              <a:srgbClr val="1C30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F5C7F476-B2F7-E3AA-22F3-45620B2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92" y="2787404"/>
            <a:ext cx="4369042" cy="182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oogle Shape;853;p153">
            <a:extLst>
              <a:ext uri="{FF2B5EF4-FFF2-40B4-BE49-F238E27FC236}">
                <a16:creationId xmlns:a16="http://schemas.microsoft.com/office/drawing/2014/main" id="{F649315F-E542-185F-E52E-9F1C8C66845F}"/>
              </a:ext>
            </a:extLst>
          </p:cNvPr>
          <p:cNvSpPr/>
          <p:nvPr/>
        </p:nvSpPr>
        <p:spPr>
          <a:xfrm>
            <a:off x="6215765" y="2426000"/>
            <a:ext cx="5386633" cy="3172340"/>
          </a:xfrm>
          <a:prstGeom prst="roundRect">
            <a:avLst>
              <a:gd name="adj" fmla="val 16667"/>
            </a:avLst>
          </a:prstGeom>
          <a:solidFill>
            <a:srgbClr val="B7ABE2"/>
          </a:solidFill>
          <a:ln w="25400" cap="flat" cmpd="sng">
            <a:solidFill>
              <a:srgbClr val="1C30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02" name="Picture 6">
            <a:extLst>
              <a:ext uri="{FF2B5EF4-FFF2-40B4-BE49-F238E27FC236}">
                <a16:creationId xmlns:a16="http://schemas.microsoft.com/office/drawing/2014/main" id="{32DB5AF6-F568-C932-5FCB-3D8D8AC42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053" y="2288220"/>
            <a:ext cx="4022056" cy="259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5C03E35-6666-C6DF-2324-36019387F2BC}"/>
              </a:ext>
            </a:extLst>
          </p:cNvPr>
          <p:cNvSpPr txBox="1"/>
          <p:nvPr/>
        </p:nvSpPr>
        <p:spPr>
          <a:xfrm>
            <a:off x="443753" y="4920527"/>
            <a:ext cx="518448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l">
              <a:lnSpc>
                <a:spcPct val="100000"/>
              </a:lnSpc>
            </a:pPr>
            <a:r>
              <a:rPr lang="en-US" sz="1600" b="1" dirty="0">
                <a:solidFill>
                  <a:srgbClr val="240067"/>
                </a:solidFill>
                <a:latin typeface="Montserrat" pitchFamily="2" charset="77"/>
              </a:rPr>
              <a:t>Measure current in series, called ammeter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BBEFD4-684E-D25A-6895-768E0BE018D2}"/>
              </a:ext>
            </a:extLst>
          </p:cNvPr>
          <p:cNvSpPr txBox="1"/>
          <p:nvPr/>
        </p:nvSpPr>
        <p:spPr>
          <a:xfrm>
            <a:off x="5937321" y="4961562"/>
            <a:ext cx="55382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>
              <a:lnSpc>
                <a:spcPct val="100000"/>
              </a:lnSpc>
            </a:pPr>
            <a:r>
              <a:rPr lang="en-US" sz="1600" b="1" dirty="0">
                <a:solidFill>
                  <a:srgbClr val="240067"/>
                </a:solidFill>
                <a:latin typeface="Montserrat" pitchFamily="2" charset="77"/>
              </a:rPr>
              <a:t>Measure voltage in parallel, called voltmeter</a:t>
            </a:r>
          </a:p>
          <a:p>
            <a:pPr lvl="1" algn="ctr">
              <a:lnSpc>
                <a:spcPct val="100000"/>
              </a:lnSpc>
            </a:pPr>
            <a:endParaRPr lang="en-US" sz="1600" b="1" dirty="0">
              <a:solidFill>
                <a:srgbClr val="240067"/>
              </a:solidFill>
              <a:latin typeface="Montserrat" pitchFamily="2" charset="77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3462F6B-C792-6572-C519-05EA76C8474B}"/>
              </a:ext>
            </a:extLst>
          </p:cNvPr>
          <p:cNvSpPr/>
          <p:nvPr/>
        </p:nvSpPr>
        <p:spPr>
          <a:xfrm>
            <a:off x="3734550" y="5739547"/>
            <a:ext cx="5155213" cy="30777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Montserrat" pitchFamily="2" charset="77"/>
              </a:rPr>
              <a:t>Figure 8: Circuits for Using a Multimeter</a:t>
            </a:r>
          </a:p>
        </p:txBody>
      </p:sp>
    </p:spTree>
    <p:extLst>
      <p:ext uri="{BB962C8B-B14F-4D97-AF65-F5344CB8AC3E}">
        <p14:creationId xmlns:p14="http://schemas.microsoft.com/office/powerpoint/2010/main" val="142479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53;p153">
            <a:extLst>
              <a:ext uri="{FF2B5EF4-FFF2-40B4-BE49-F238E27FC236}">
                <a16:creationId xmlns:a16="http://schemas.microsoft.com/office/drawing/2014/main" id="{6AE9F069-D0BB-DFBB-AFCE-1D2AF4D1E6A9}"/>
              </a:ext>
            </a:extLst>
          </p:cNvPr>
          <p:cNvSpPr/>
          <p:nvPr/>
        </p:nvSpPr>
        <p:spPr>
          <a:xfrm>
            <a:off x="798921" y="1474032"/>
            <a:ext cx="4783096" cy="3837000"/>
          </a:xfrm>
          <a:prstGeom prst="roundRect">
            <a:avLst>
              <a:gd name="adj" fmla="val 16667"/>
            </a:avLst>
          </a:prstGeom>
          <a:solidFill>
            <a:srgbClr val="B7ABE2"/>
          </a:solidFill>
          <a:ln w="25400" cap="flat" cmpd="sng">
            <a:solidFill>
              <a:srgbClr val="1C30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107;p14">
            <a:extLst>
              <a:ext uri="{FF2B5EF4-FFF2-40B4-BE49-F238E27FC236}">
                <a16:creationId xmlns:a16="http://schemas.microsoft.com/office/drawing/2014/main" id="{791928E4-015C-4BE6-DAD1-6C56FFD7F8FF}"/>
              </a:ext>
            </a:extLst>
          </p:cNvPr>
          <p:cNvSpPr txBox="1">
            <a:spLocks/>
          </p:cNvSpPr>
          <p:nvPr/>
        </p:nvSpPr>
        <p:spPr>
          <a:xfrm>
            <a:off x="5987932" y="1631695"/>
            <a:ext cx="5959978" cy="39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Multimeter Guidelines</a:t>
            </a:r>
          </a:p>
          <a:p>
            <a:pPr marL="800100" lvl="1" indent="-342900">
              <a:spcBef>
                <a:spcPts val="1000"/>
              </a:spcBef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Ensure that the red lead is connected to the correct port</a:t>
            </a:r>
          </a:p>
          <a:p>
            <a:pPr marL="800100" lvl="1" indent="-342900">
              <a:spcBef>
                <a:spcPts val="1000"/>
              </a:spcBef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Measuring current – Multimeter in series</a:t>
            </a:r>
          </a:p>
          <a:p>
            <a:pPr marL="800100" lvl="1" indent="-342900">
              <a:spcBef>
                <a:spcPts val="1000"/>
              </a:spcBef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Measuring voltage – Multimeter in parallel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9130DD-9458-061E-4AFE-30E72FC40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E1C435-E110-DA70-1753-1E2FDCA3B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3A049D6-63D7-EEE5-827F-B065ECFFC062}"/>
              </a:ext>
            </a:extLst>
          </p:cNvPr>
          <p:cNvSpPr/>
          <p:nvPr/>
        </p:nvSpPr>
        <p:spPr>
          <a:xfrm>
            <a:off x="798921" y="5430164"/>
            <a:ext cx="47830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Figure 9: Ports on a Multimeter</a:t>
            </a:r>
          </a:p>
        </p:txBody>
      </p:sp>
      <p:sp>
        <p:nvSpPr>
          <p:cNvPr id="3" name="Google Shape;1469;p173">
            <a:extLst>
              <a:ext uri="{FF2B5EF4-FFF2-40B4-BE49-F238E27FC236}">
                <a16:creationId xmlns:a16="http://schemas.microsoft.com/office/drawing/2014/main" id="{6566E196-B91B-7C7E-5113-C46EEF62CE92}"/>
              </a:ext>
            </a:extLst>
          </p:cNvPr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9" name="Google Shape;1444;p171">
            <a:extLst>
              <a:ext uri="{FF2B5EF4-FFF2-40B4-BE49-F238E27FC236}">
                <a16:creationId xmlns:a16="http://schemas.microsoft.com/office/drawing/2014/main" id="{BF995211-633F-71F2-9B9C-18AF11EC72B5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" name="Google Shape;1444;p171">
            <a:extLst>
              <a:ext uri="{FF2B5EF4-FFF2-40B4-BE49-F238E27FC236}">
                <a16:creationId xmlns:a16="http://schemas.microsoft.com/office/drawing/2014/main" id="{7E0DCDF6-CB8B-6BC7-7ADD-213FFE4139CB}"/>
              </a:ext>
            </a:extLst>
          </p:cNvPr>
          <p:cNvCxnSpPr>
            <a:cxnSpLocks/>
          </p:cNvCxnSpPr>
          <p:nvPr/>
        </p:nvCxnSpPr>
        <p:spPr>
          <a:xfrm>
            <a:off x="10993066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098" name="Picture 2">
            <a:extLst>
              <a:ext uri="{FF2B5EF4-FFF2-40B4-BE49-F238E27FC236}">
                <a16:creationId xmlns:a16="http://schemas.microsoft.com/office/drawing/2014/main" id="{CC6C86A2-2F5A-6DEA-8706-517E5B305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21" y="1871224"/>
            <a:ext cx="4783097" cy="322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63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24003C"/>
            </a:gs>
            <a:gs pos="0">
              <a:srgbClr val="240067"/>
            </a:gs>
          </a:gsLst>
          <a:lin ang="5400000" scaled="1"/>
        </a:gradFill>
        <a:effectLst/>
      </p:bgPr>
    </p:bg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p173"/>
          <p:cNvSpPr txBox="1"/>
          <p:nvPr/>
        </p:nvSpPr>
        <p:spPr>
          <a:xfrm>
            <a:off x="4229332" y="771882"/>
            <a:ext cx="3733336" cy="587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MATERIALS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6454E8-0CC8-2840-E368-ADE53F02FE81}"/>
              </a:ext>
            </a:extLst>
          </p:cNvPr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4000"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9130DD-9458-061E-4AFE-30E72FC40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E1C435-E110-DA70-1753-1E2FDCA3B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cxnSp>
        <p:nvCxnSpPr>
          <p:cNvPr id="3" name="Google Shape;1444;p171">
            <a:extLst>
              <a:ext uri="{FF2B5EF4-FFF2-40B4-BE49-F238E27FC236}">
                <a16:creationId xmlns:a16="http://schemas.microsoft.com/office/drawing/2014/main" id="{ED736886-4C53-4EB0-3FBD-1DE0398993F5}"/>
              </a:ext>
            </a:extLst>
          </p:cNvPr>
          <p:cNvCxnSpPr>
            <a:cxnSpLocks/>
          </p:cNvCxnSpPr>
          <p:nvPr/>
        </p:nvCxnSpPr>
        <p:spPr>
          <a:xfrm>
            <a:off x="8610600" y="972262"/>
            <a:ext cx="299227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" name="Google Shape;1444;p171">
            <a:extLst>
              <a:ext uri="{FF2B5EF4-FFF2-40B4-BE49-F238E27FC236}">
                <a16:creationId xmlns:a16="http://schemas.microsoft.com/office/drawing/2014/main" id="{4DFC3658-CD6A-9550-684F-87A2D328B133}"/>
              </a:ext>
            </a:extLst>
          </p:cNvPr>
          <p:cNvCxnSpPr>
            <a:cxnSpLocks/>
          </p:cNvCxnSpPr>
          <p:nvPr/>
        </p:nvCxnSpPr>
        <p:spPr>
          <a:xfrm>
            <a:off x="578166" y="943331"/>
            <a:ext cx="298299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Subtitle 2">
            <a:extLst>
              <a:ext uri="{FF2B5EF4-FFF2-40B4-BE49-F238E27FC236}">
                <a16:creationId xmlns:a16="http://schemas.microsoft.com/office/drawing/2014/main" id="{59F3B283-A028-C490-753C-4D971CB1EDE1}"/>
              </a:ext>
            </a:extLst>
          </p:cNvPr>
          <p:cNvSpPr txBox="1">
            <a:spLocks/>
          </p:cNvSpPr>
          <p:nvPr/>
        </p:nvSpPr>
        <p:spPr>
          <a:xfrm>
            <a:off x="1047547" y="1528181"/>
            <a:ext cx="10709139" cy="4386486"/>
          </a:xfrm>
          <a:prstGeom prst="rect">
            <a:avLst/>
          </a:prstGeom>
        </p:spPr>
        <p:txBody>
          <a:bodyPr numCol="2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altLang="en-US" sz="2000" dirty="0">
                <a:solidFill>
                  <a:schemeClr val="bg1"/>
                </a:solidFill>
                <a:latin typeface="Montserrat" pitchFamily="2" charset="77"/>
              </a:rPr>
              <a:t>Horizon wind-turbine</a:t>
            </a: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altLang="en-US" sz="2000" dirty="0" err="1">
                <a:solidFill>
                  <a:schemeClr val="bg1"/>
                </a:solidFill>
                <a:latin typeface="Montserrat" pitchFamily="2" charset="77"/>
              </a:rPr>
              <a:t>Sunforce</a:t>
            </a:r>
            <a:r>
              <a:rPr lang="en-US" altLang="en-US" sz="2000" dirty="0">
                <a:solidFill>
                  <a:schemeClr val="bg1"/>
                </a:solidFill>
                <a:latin typeface="Montserrat" pitchFamily="2" charset="77"/>
              </a:rPr>
              <a:t> 50013 1 W solar battery charger</a:t>
            </a: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altLang="en-US" sz="2000" dirty="0">
                <a:solidFill>
                  <a:schemeClr val="bg1"/>
                </a:solidFill>
                <a:latin typeface="Montserrat" pitchFamily="2" charset="77"/>
              </a:rPr>
              <a:t>Adjustable table fan</a:t>
            </a: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altLang="en-US" sz="2000" dirty="0">
                <a:solidFill>
                  <a:schemeClr val="bg1"/>
                </a:solidFill>
                <a:latin typeface="Montserrat" pitchFamily="2" charset="77"/>
              </a:rPr>
              <a:t>Heat lamp</a:t>
            </a: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altLang="en-US" sz="2000" dirty="0">
                <a:solidFill>
                  <a:schemeClr val="bg1"/>
                </a:solidFill>
                <a:latin typeface="Montserrat" pitchFamily="2" charset="77"/>
              </a:rPr>
              <a:t>3V power supply</a:t>
            </a: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altLang="en-US" sz="2000" dirty="0">
                <a:solidFill>
                  <a:schemeClr val="bg1"/>
                </a:solidFill>
                <a:latin typeface="Montserrat" pitchFamily="2" charset="77"/>
              </a:rPr>
              <a:t>Digital multimeter</a:t>
            </a: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altLang="en-US" sz="2000" dirty="0">
                <a:solidFill>
                  <a:schemeClr val="bg1"/>
                </a:solidFill>
                <a:latin typeface="Montserrat" pitchFamily="2" charset="77"/>
              </a:rPr>
              <a:t>LEGO to alligator clip connector</a:t>
            </a: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altLang="en-US" sz="2000" dirty="0">
                <a:solidFill>
                  <a:schemeClr val="bg1"/>
                </a:solidFill>
                <a:latin typeface="Montserrat" pitchFamily="2" charset="77"/>
              </a:rPr>
              <a:t>Scissors</a:t>
            </a: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altLang="en-US" sz="2000" dirty="0">
                <a:solidFill>
                  <a:schemeClr val="bg1"/>
                </a:solidFill>
                <a:latin typeface="Montserrat" pitchFamily="2" charset="77"/>
              </a:rPr>
              <a:t>3 alligator clip sets</a:t>
            </a: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altLang="en-US" sz="2000" dirty="0">
                <a:solidFill>
                  <a:schemeClr val="bg1"/>
                </a:solidFill>
                <a:latin typeface="Montserrat" pitchFamily="2" charset="77"/>
              </a:rPr>
              <a:t>Standard LEGO kit</a:t>
            </a:r>
          </a:p>
          <a:p>
            <a:pPr marL="685800">
              <a:lnSpc>
                <a:spcPct val="100000"/>
              </a:lnSpc>
              <a:spcBef>
                <a:spcPct val="20000"/>
              </a:spcBef>
              <a:buSzPct val="100000"/>
              <a:defRPr/>
            </a:pPr>
            <a:endParaRPr lang="en-US" alt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685800">
              <a:lnSpc>
                <a:spcPct val="100000"/>
              </a:lnSpc>
              <a:spcBef>
                <a:spcPct val="20000"/>
              </a:spcBef>
              <a:buSzPct val="100000"/>
              <a:defRPr/>
            </a:pPr>
            <a:r>
              <a:rPr lang="en-US" altLang="en-US" sz="2000" dirty="0">
                <a:solidFill>
                  <a:schemeClr val="bg1"/>
                </a:solidFill>
                <a:latin typeface="Montserrat" pitchFamily="2" charset="77"/>
              </a:rPr>
              <a:t>9V DC motor</a:t>
            </a:r>
          </a:p>
          <a:p>
            <a:pPr marL="685800">
              <a:lnSpc>
                <a:spcPct val="100000"/>
              </a:lnSpc>
              <a:spcBef>
                <a:spcPct val="20000"/>
              </a:spcBef>
              <a:buSzPct val="100000"/>
              <a:defRPr/>
            </a:pPr>
            <a:endParaRPr lang="en-US" alt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685800">
              <a:lnSpc>
                <a:spcPct val="100000"/>
              </a:lnSpc>
              <a:spcBef>
                <a:spcPct val="20000"/>
              </a:spcBef>
              <a:buSzPct val="100000"/>
              <a:defRPr/>
            </a:pPr>
            <a:endParaRPr lang="en-US" alt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457200" indent="0">
              <a:lnSpc>
                <a:spcPct val="100000"/>
              </a:lnSpc>
              <a:spcBef>
                <a:spcPct val="20000"/>
              </a:spcBef>
              <a:buSzPct val="100000"/>
              <a:buNone/>
              <a:defRPr/>
            </a:pPr>
            <a:endParaRPr lang="en-US" alt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685800">
              <a:lnSpc>
                <a:spcPct val="100000"/>
              </a:lnSpc>
              <a:spcBef>
                <a:spcPct val="20000"/>
              </a:spcBef>
              <a:buSzPct val="100000"/>
              <a:defRPr/>
            </a:pPr>
            <a:r>
              <a:rPr lang="en-US" altLang="en-US" sz="2000" dirty="0">
                <a:solidFill>
                  <a:schemeClr val="bg1"/>
                </a:solidFill>
                <a:latin typeface="Montserrat" pitchFamily="2" charset="77"/>
              </a:rPr>
              <a:t>1 F 2.7 V capacitors</a:t>
            </a:r>
          </a:p>
          <a:p>
            <a:pPr marL="685800">
              <a:lnSpc>
                <a:spcPct val="100000"/>
              </a:lnSpc>
              <a:spcBef>
                <a:spcPct val="20000"/>
              </a:spcBef>
              <a:buSzPct val="100000"/>
              <a:defRPr/>
            </a:pPr>
            <a:endParaRPr lang="en-US" alt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685800">
              <a:lnSpc>
                <a:spcPct val="100000"/>
              </a:lnSpc>
              <a:spcBef>
                <a:spcPct val="20000"/>
              </a:spcBef>
              <a:buSzPct val="100000"/>
              <a:defRPr/>
            </a:pPr>
            <a:endParaRPr lang="en-US" alt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457200" indent="0">
              <a:lnSpc>
                <a:spcPct val="100000"/>
              </a:lnSpc>
              <a:spcBef>
                <a:spcPct val="20000"/>
              </a:spcBef>
              <a:buSzPct val="100000"/>
              <a:buNone/>
              <a:defRPr/>
            </a:pPr>
            <a:endParaRPr lang="en-US" alt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685800">
              <a:lnSpc>
                <a:spcPct val="100000"/>
              </a:lnSpc>
              <a:spcBef>
                <a:spcPct val="20000"/>
              </a:spcBef>
              <a:buSzPct val="100000"/>
              <a:defRPr/>
            </a:pPr>
            <a:r>
              <a:rPr lang="en-US" altLang="en-US" sz="2000" dirty="0">
                <a:solidFill>
                  <a:schemeClr val="bg1"/>
                </a:solidFill>
                <a:latin typeface="Montserrat" pitchFamily="2" charset="77"/>
              </a:rPr>
              <a:t>Music voltmeter</a:t>
            </a:r>
          </a:p>
          <a:p>
            <a:pPr marL="685800">
              <a:lnSpc>
                <a:spcPct val="100000"/>
              </a:lnSpc>
              <a:spcBef>
                <a:spcPct val="20000"/>
              </a:spcBef>
              <a:buSzPct val="100000"/>
              <a:defRPr/>
            </a:pPr>
            <a:endParaRPr lang="en-US" altLang="en-US" sz="2000" dirty="0">
              <a:solidFill>
                <a:schemeClr val="bg1"/>
              </a:solidFill>
              <a:latin typeface="Montserrat" pitchFamily="2" charset="77"/>
            </a:endParaRPr>
          </a:p>
          <a:p>
            <a:pPr marL="685800">
              <a:lnSpc>
                <a:spcPct val="100000"/>
              </a:lnSpc>
              <a:spcBef>
                <a:spcPct val="20000"/>
              </a:spcBef>
              <a:buSzPct val="100000"/>
              <a:defRPr/>
            </a:pPr>
            <a:endParaRPr lang="en-US" altLang="en-US" sz="2000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9" name="Google Shape;853;p153">
            <a:extLst>
              <a:ext uri="{FF2B5EF4-FFF2-40B4-BE49-F238E27FC236}">
                <a16:creationId xmlns:a16="http://schemas.microsoft.com/office/drawing/2014/main" id="{10940249-171D-F1C4-009E-C3EDB5233738}"/>
              </a:ext>
            </a:extLst>
          </p:cNvPr>
          <p:cNvSpPr/>
          <p:nvPr/>
        </p:nvSpPr>
        <p:spPr>
          <a:xfrm>
            <a:off x="7114123" y="2124780"/>
            <a:ext cx="1496477" cy="1008405"/>
          </a:xfrm>
          <a:prstGeom prst="roundRect">
            <a:avLst>
              <a:gd name="adj" fmla="val 16667"/>
            </a:avLst>
          </a:prstGeom>
          <a:solidFill>
            <a:srgbClr val="B7ABE2"/>
          </a:solidFill>
          <a:ln w="25400" cap="flat" cmpd="sng">
            <a:solidFill>
              <a:srgbClr val="1C30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E3BCC4C-D62D-DEFC-0825-810C317EA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582" y="2092922"/>
            <a:ext cx="1531259" cy="101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oogle Shape;853;p153">
            <a:extLst>
              <a:ext uri="{FF2B5EF4-FFF2-40B4-BE49-F238E27FC236}">
                <a16:creationId xmlns:a16="http://schemas.microsoft.com/office/drawing/2014/main" id="{3327D13B-B55B-99A7-D531-03427BB15559}"/>
              </a:ext>
            </a:extLst>
          </p:cNvPr>
          <p:cNvSpPr/>
          <p:nvPr/>
        </p:nvSpPr>
        <p:spPr>
          <a:xfrm>
            <a:off x="7138753" y="3611903"/>
            <a:ext cx="1496477" cy="1008405"/>
          </a:xfrm>
          <a:prstGeom prst="roundRect">
            <a:avLst>
              <a:gd name="adj" fmla="val 16667"/>
            </a:avLst>
          </a:prstGeom>
          <a:solidFill>
            <a:srgbClr val="B7ABE2"/>
          </a:solidFill>
          <a:ln w="25400" cap="flat" cmpd="sng">
            <a:solidFill>
              <a:srgbClr val="1C30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DA8FA4DB-6DF0-E67F-27D5-ACCE3D11B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141" y="3611903"/>
            <a:ext cx="1417700" cy="100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Google Shape;853;p153">
            <a:extLst>
              <a:ext uri="{FF2B5EF4-FFF2-40B4-BE49-F238E27FC236}">
                <a16:creationId xmlns:a16="http://schemas.microsoft.com/office/drawing/2014/main" id="{A98E7F75-420F-AB07-8312-6F60A1A0B2A7}"/>
              </a:ext>
            </a:extLst>
          </p:cNvPr>
          <p:cNvSpPr/>
          <p:nvPr/>
        </p:nvSpPr>
        <p:spPr>
          <a:xfrm>
            <a:off x="7138753" y="5020912"/>
            <a:ext cx="1496477" cy="1478604"/>
          </a:xfrm>
          <a:prstGeom prst="roundRect">
            <a:avLst>
              <a:gd name="adj" fmla="val 16667"/>
            </a:avLst>
          </a:prstGeom>
          <a:solidFill>
            <a:srgbClr val="B7ABE2"/>
          </a:solidFill>
          <a:ln w="25400" cap="flat" cmpd="sng">
            <a:solidFill>
              <a:srgbClr val="1C30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5854FEA2-1B6E-46EE-0B57-72727CADB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860" y="4961907"/>
            <a:ext cx="1492701" cy="166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54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26454E8-0CC8-2840-E368-ADE53F02FE81}"/>
              </a:ext>
            </a:extLst>
          </p:cNvPr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marR="0" lvl="0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lt1"/>
              </a:solidFill>
              <a:latin typeface="Montserra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9130DD-9458-061E-4AFE-30E72FC40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E1C435-E110-DA70-1753-1E2FDCA3B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sp>
        <p:nvSpPr>
          <p:cNvPr id="3" name="Google Shape;1469;p173">
            <a:extLst>
              <a:ext uri="{FF2B5EF4-FFF2-40B4-BE49-F238E27FC236}">
                <a16:creationId xmlns:a16="http://schemas.microsoft.com/office/drawing/2014/main" id="{AAD7A33B-EF83-1634-E140-7E5B1AE9F140}"/>
              </a:ext>
            </a:extLst>
          </p:cNvPr>
          <p:cNvSpPr txBox="1"/>
          <p:nvPr/>
        </p:nvSpPr>
        <p:spPr>
          <a:xfrm>
            <a:off x="3988436" y="755395"/>
            <a:ext cx="4215127" cy="587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SzPts val="5400"/>
            </a:pPr>
            <a:r>
              <a:rPr lang="en-US" sz="48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PROCEDURE</a:t>
            </a:r>
            <a:endParaRPr sz="48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5" name="Google Shape;1444;p171">
            <a:extLst>
              <a:ext uri="{FF2B5EF4-FFF2-40B4-BE49-F238E27FC236}">
                <a16:creationId xmlns:a16="http://schemas.microsoft.com/office/drawing/2014/main" id="{03A66759-A64A-DBC3-949D-5998F2F9DC8D}"/>
              </a:ext>
            </a:extLst>
          </p:cNvPr>
          <p:cNvCxnSpPr>
            <a:cxnSpLocks/>
          </p:cNvCxnSpPr>
          <p:nvPr/>
        </p:nvCxnSpPr>
        <p:spPr>
          <a:xfrm>
            <a:off x="8610600" y="972262"/>
            <a:ext cx="299227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" name="Google Shape;1444;p171">
            <a:extLst>
              <a:ext uri="{FF2B5EF4-FFF2-40B4-BE49-F238E27FC236}">
                <a16:creationId xmlns:a16="http://schemas.microsoft.com/office/drawing/2014/main" id="{A6FE9275-2907-A067-65A6-E492BF1A70DF}"/>
              </a:ext>
            </a:extLst>
          </p:cNvPr>
          <p:cNvCxnSpPr>
            <a:cxnSpLocks/>
          </p:cNvCxnSpPr>
          <p:nvPr/>
        </p:nvCxnSpPr>
        <p:spPr>
          <a:xfrm>
            <a:off x="578166" y="943331"/>
            <a:ext cx="298299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Google Shape;845;p153">
            <a:extLst>
              <a:ext uri="{FF2B5EF4-FFF2-40B4-BE49-F238E27FC236}">
                <a16:creationId xmlns:a16="http://schemas.microsoft.com/office/drawing/2014/main" id="{43BF0C62-A2BD-C7FD-699B-D497CA0867F1}"/>
              </a:ext>
            </a:extLst>
          </p:cNvPr>
          <p:cNvSpPr/>
          <p:nvPr/>
        </p:nvSpPr>
        <p:spPr>
          <a:xfrm>
            <a:off x="8212037" y="1766171"/>
            <a:ext cx="3442061" cy="3344448"/>
          </a:xfrm>
          <a:prstGeom prst="roundRect">
            <a:avLst>
              <a:gd name="adj" fmla="val 16667"/>
            </a:avLst>
          </a:prstGeom>
          <a:solidFill>
            <a:srgbClr val="B7ABE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852;p153">
            <a:extLst>
              <a:ext uri="{FF2B5EF4-FFF2-40B4-BE49-F238E27FC236}">
                <a16:creationId xmlns:a16="http://schemas.microsoft.com/office/drawing/2014/main" id="{AE14A603-0212-83DF-0D19-03B252B2136A}"/>
              </a:ext>
            </a:extLst>
          </p:cNvPr>
          <p:cNvSpPr/>
          <p:nvPr/>
        </p:nvSpPr>
        <p:spPr>
          <a:xfrm>
            <a:off x="4317027" y="1766170"/>
            <a:ext cx="3442061" cy="3344449"/>
          </a:xfrm>
          <a:prstGeom prst="roundRect">
            <a:avLst>
              <a:gd name="adj" fmla="val 16667"/>
            </a:avLst>
          </a:prstGeom>
          <a:solidFill>
            <a:srgbClr val="B7ABE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853;p153">
            <a:extLst>
              <a:ext uri="{FF2B5EF4-FFF2-40B4-BE49-F238E27FC236}">
                <a16:creationId xmlns:a16="http://schemas.microsoft.com/office/drawing/2014/main" id="{1CC9735C-3BA8-7C15-4648-EBE2B5A2BBCF}"/>
              </a:ext>
            </a:extLst>
          </p:cNvPr>
          <p:cNvSpPr/>
          <p:nvPr/>
        </p:nvSpPr>
        <p:spPr>
          <a:xfrm>
            <a:off x="416240" y="1766170"/>
            <a:ext cx="3442061" cy="3344449"/>
          </a:xfrm>
          <a:prstGeom prst="roundRect">
            <a:avLst>
              <a:gd name="adj" fmla="val 16667"/>
            </a:avLst>
          </a:prstGeom>
          <a:solidFill>
            <a:srgbClr val="B7ABE2"/>
          </a:solidFill>
          <a:ln w="25400" cap="flat" cmpd="sng">
            <a:solidFill>
              <a:srgbClr val="1C30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E93870-DF5E-2A0C-4ED1-5FF8E38BFBA3}"/>
              </a:ext>
            </a:extLst>
          </p:cNvPr>
          <p:cNvSpPr txBox="1"/>
          <p:nvPr/>
        </p:nvSpPr>
        <p:spPr>
          <a:xfrm>
            <a:off x="578166" y="2233405"/>
            <a:ext cx="3129538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240067"/>
                </a:solidFill>
                <a:latin typeface="Montserrat" pitchFamily="2" charset="77"/>
              </a:rPr>
              <a:t>Part 1</a:t>
            </a:r>
          </a:p>
          <a:p>
            <a:pPr algn="ctr"/>
            <a:r>
              <a:rPr lang="en-US" sz="2000" i="1" dirty="0">
                <a:solidFill>
                  <a:srgbClr val="240067"/>
                </a:solidFill>
                <a:latin typeface="Montserrat" pitchFamily="2" charset="77"/>
              </a:rPr>
              <a:t>Test the power storage device</a:t>
            </a:r>
          </a:p>
          <a:p>
            <a:pPr algn="ctr"/>
            <a:endParaRPr lang="en-US" b="1" dirty="0">
              <a:solidFill>
                <a:srgbClr val="240067"/>
              </a:solidFill>
              <a:latin typeface="Montserrat" pitchFamily="2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40067"/>
                </a:solidFill>
                <a:latin typeface="Montserrat" pitchFamily="2" charset="77"/>
              </a:rPr>
              <a:t>Charge a capacitor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40067"/>
                </a:solidFill>
                <a:latin typeface="Montserrat" pitchFamily="2" charset="77"/>
              </a:rPr>
              <a:t>Test capacitors in series and parallel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CCF2FC-C138-60AB-36C3-D666CDCE32B0}"/>
              </a:ext>
            </a:extLst>
          </p:cNvPr>
          <p:cNvSpPr txBox="1"/>
          <p:nvPr/>
        </p:nvSpPr>
        <p:spPr>
          <a:xfrm>
            <a:off x="4473288" y="2233405"/>
            <a:ext cx="312953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240067"/>
                </a:solidFill>
                <a:latin typeface="Montserrat" pitchFamily="2" charset="77"/>
              </a:rPr>
              <a:t>Part 2</a:t>
            </a:r>
          </a:p>
          <a:p>
            <a:pPr algn="ctr"/>
            <a:r>
              <a:rPr lang="en-US" sz="2000" i="1" dirty="0">
                <a:solidFill>
                  <a:srgbClr val="240067"/>
                </a:solidFill>
                <a:latin typeface="Montserrat" pitchFamily="2" charset="77"/>
              </a:rPr>
              <a:t>Test the assigned power source using music voltmeter</a:t>
            </a:r>
          </a:p>
          <a:p>
            <a:pPr algn="ctr"/>
            <a:endParaRPr lang="en-US" sz="2000" b="1" dirty="0">
              <a:solidFill>
                <a:srgbClr val="240067"/>
              </a:solidFill>
              <a:latin typeface="Montserrat" pitchFamily="2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40067"/>
                </a:solidFill>
                <a:latin typeface="Montserrat" pitchFamily="2" charset="77"/>
              </a:rPr>
              <a:t>Solar panel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40067"/>
                </a:solidFill>
                <a:latin typeface="Montserrat" pitchFamily="2" charset="77"/>
              </a:rPr>
              <a:t>Wind turbine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B9D3AEC-330E-FB84-30F8-187B439DD32D}"/>
              </a:ext>
            </a:extLst>
          </p:cNvPr>
          <p:cNvSpPr txBox="1"/>
          <p:nvPr/>
        </p:nvSpPr>
        <p:spPr>
          <a:xfrm>
            <a:off x="8368298" y="2237177"/>
            <a:ext cx="312953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240067"/>
                </a:solidFill>
                <a:latin typeface="Montserrat" pitchFamily="2" charset="77"/>
              </a:rPr>
              <a:t>Part 3</a:t>
            </a:r>
          </a:p>
          <a:p>
            <a:pPr algn="ctr"/>
            <a:r>
              <a:rPr lang="en-US" sz="2000" i="1" dirty="0">
                <a:solidFill>
                  <a:srgbClr val="240067"/>
                </a:solidFill>
                <a:latin typeface="Montserrat" pitchFamily="2" charset="77"/>
              </a:rPr>
              <a:t>Design a sustainable energy vehicle using the power source of choice and enter in competition</a:t>
            </a:r>
            <a:endParaRPr lang="en-US" sz="2000" b="1" dirty="0">
              <a:solidFill>
                <a:srgbClr val="240067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6699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26454E8-0CC8-2840-E368-ADE53F02FE81}"/>
              </a:ext>
            </a:extLst>
          </p:cNvPr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9130DD-9458-061E-4AFE-30E72FC40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E1C435-E110-DA70-1753-1E2FDCA3B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sp>
        <p:nvSpPr>
          <p:cNvPr id="5" name="Google Shape;1469;p173">
            <a:extLst>
              <a:ext uri="{FF2B5EF4-FFF2-40B4-BE49-F238E27FC236}">
                <a16:creationId xmlns:a16="http://schemas.microsoft.com/office/drawing/2014/main" id="{D850F755-7170-964B-FEC4-C0B4B3124CC3}"/>
              </a:ext>
            </a:extLst>
          </p:cNvPr>
          <p:cNvSpPr txBox="1"/>
          <p:nvPr/>
        </p:nvSpPr>
        <p:spPr>
          <a:xfrm>
            <a:off x="1198933" y="272195"/>
            <a:ext cx="9794133" cy="896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Tx/>
              <a:buNone/>
              <a:tabLst/>
              <a:defRPr/>
            </a:pPr>
            <a:r>
              <a:rPr lang="en-US" sz="4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COMPETITION RULES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7" name="Google Shape;1444;p171">
            <a:extLst>
              <a:ext uri="{FF2B5EF4-FFF2-40B4-BE49-F238E27FC236}">
                <a16:creationId xmlns:a16="http://schemas.microsoft.com/office/drawing/2014/main" id="{6F40AFDF-EBA9-9931-C5DD-CBC757119F76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1966938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" name="Google Shape;1444;p171">
            <a:extLst>
              <a:ext uri="{FF2B5EF4-FFF2-40B4-BE49-F238E27FC236}">
                <a16:creationId xmlns:a16="http://schemas.microsoft.com/office/drawing/2014/main" id="{D5685E91-9593-F387-1EC7-08733C863787}"/>
              </a:ext>
            </a:extLst>
          </p:cNvPr>
          <p:cNvCxnSpPr>
            <a:cxnSpLocks/>
          </p:cNvCxnSpPr>
          <p:nvPr/>
        </p:nvCxnSpPr>
        <p:spPr>
          <a:xfrm>
            <a:off x="9663545" y="741611"/>
            <a:ext cx="203807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ubtitle 2">
                <a:extLst>
                  <a:ext uri="{FF2B5EF4-FFF2-40B4-BE49-F238E27FC236}">
                    <a16:creationId xmlns:a16="http://schemas.microsoft.com/office/drawing/2014/main" id="{2E3DDEA8-D247-6DFB-74FB-56BED70BDB6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6623" y="1469104"/>
                <a:ext cx="11531287" cy="4246147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457200" indent="-457200">
                  <a:lnSpc>
                    <a:spcPct val="120000"/>
                  </a:lnSpc>
                  <a:spcAft>
                    <a:spcPts val="600"/>
                  </a:spcAft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:r>
                  <a:rPr lang="en-US" sz="2000" kern="0" dirty="0">
                    <a:solidFill>
                      <a:schemeClr val="bg1"/>
                    </a:solidFill>
                    <a:latin typeface="Montserrat" pitchFamily="2" charset="77"/>
                  </a:rPr>
                  <a:t>Competition is judged by the competition equation (CE):</a:t>
                </a:r>
              </a:p>
              <a:p>
                <a:pPr>
                  <a:lnSpc>
                    <a:spcPct val="120000"/>
                  </a:lnSpc>
                  <a:spcAft>
                    <a:spcPts val="600"/>
                  </a:spcAft>
                  <a:buClr>
                    <a:schemeClr val="bg1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 kern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000" b="0" i="1" kern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000" i="1" kern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ker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kern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 kern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2000" i="1" ker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𝑖𝑠𝑡𝑎𝑛𝑐𝑒</m:t>
                          </m:r>
                          <m:r>
                            <a:rPr lang="en-US" sz="2000" i="1" ker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000" i="1" ker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 ker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𝑓𝑡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000" i="1" kern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kern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0" i="1" kern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kern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2000" i="1" kern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000" i="1" ker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𝑖𝑚𝑒</m:t>
                          </m:r>
                          <m:r>
                            <a:rPr lang="en-US" sz="2000" i="1" kern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 ker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000" i="1" ker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000" i="1" ker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  <m:r>
                        <a:rPr lang="en-US" sz="2000" i="1" ker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000" i="1" ker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ker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</m:t>
                          </m:r>
                        </m:num>
                        <m:den>
                          <m:r>
                            <a:rPr lang="en-US" sz="2000" i="1" kern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2000" i="1" ker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𝑜𝑠𝑡</m:t>
                          </m:r>
                          <m:r>
                            <a:rPr lang="en-US" sz="2000" i="1" ker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[$]</m:t>
                          </m:r>
                        </m:den>
                      </m:f>
                    </m:oMath>
                  </m:oMathPara>
                </a14:m>
                <a:endParaRPr lang="en-US" altLang="en-US" sz="2000" kern="0" dirty="0">
                  <a:solidFill>
                    <a:schemeClr val="bg1"/>
                  </a:solidFill>
                  <a:latin typeface="Montserrat" pitchFamily="2" charset="77"/>
                </a:endParaRPr>
              </a:p>
              <a:p>
                <a:pPr marL="457200" indent="-457200">
                  <a:lnSpc>
                    <a:spcPct val="120000"/>
                  </a:lnSpc>
                  <a:spcBef>
                    <a:spcPct val="20000"/>
                  </a:spcBef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:r>
                  <a:rPr lang="en-US" altLang="en-US" sz="2000" kern="0" dirty="0">
                    <a:solidFill>
                      <a:schemeClr val="bg1"/>
                    </a:solidFill>
                    <a:latin typeface="Montserrat" pitchFamily="2" charset="77"/>
                  </a:rPr>
                  <a:t>The sustainable energy vehicle must carry the power storage device</a:t>
                </a:r>
              </a:p>
              <a:p>
                <a:pPr marL="457200" indent="-457200">
                  <a:lnSpc>
                    <a:spcPct val="120000"/>
                  </a:lnSpc>
                  <a:spcBef>
                    <a:spcPct val="20000"/>
                  </a:spcBef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:r>
                  <a:rPr lang="en-US" altLang="en-US" sz="2000" kern="0" dirty="0">
                    <a:solidFill>
                      <a:schemeClr val="bg1"/>
                    </a:solidFill>
                    <a:latin typeface="Montserrat" pitchFamily="2" charset="77"/>
                  </a:rPr>
                  <a:t>Capacitors can only be charged for one minute using the provided power sources</a:t>
                </a:r>
              </a:p>
              <a:p>
                <a:pPr marL="457200" indent="-457200">
                  <a:lnSpc>
                    <a:spcPct val="120000"/>
                  </a:lnSpc>
                  <a:spcBef>
                    <a:spcPct val="20000"/>
                  </a:spcBef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:r>
                  <a:rPr lang="en-US" altLang="en-US" sz="2000" kern="0" dirty="0">
                    <a:solidFill>
                      <a:schemeClr val="bg1"/>
                    </a:solidFill>
                    <a:latin typeface="Montserrat" pitchFamily="2" charset="77"/>
                  </a:rPr>
                  <a:t>A minimum of 2 capacitors must be used</a:t>
                </a:r>
              </a:p>
              <a:p>
                <a:pPr marL="457200" indent="-457200">
                  <a:lnSpc>
                    <a:spcPct val="120000"/>
                  </a:lnSpc>
                  <a:spcBef>
                    <a:spcPct val="20000"/>
                  </a:spcBef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:r>
                  <a:rPr lang="en-US" altLang="en-US" sz="2000" kern="0" dirty="0">
                    <a:solidFill>
                      <a:schemeClr val="bg1"/>
                    </a:solidFill>
                    <a:latin typeface="Montserrat" pitchFamily="2" charset="77"/>
                  </a:rPr>
                  <a:t>Each design will only be allowed one trial</a:t>
                </a:r>
              </a:p>
              <a:p>
                <a:pPr marL="457200" indent="-457200">
                  <a:lnSpc>
                    <a:spcPct val="120000"/>
                  </a:lnSpc>
                  <a:spcBef>
                    <a:spcPct val="20000"/>
                  </a:spcBef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:r>
                  <a:rPr lang="en-US" altLang="en-US" sz="2000" kern="0" dirty="0">
                    <a:solidFill>
                      <a:schemeClr val="bg1"/>
                    </a:solidFill>
                    <a:latin typeface="Montserrat" pitchFamily="2" charset="77"/>
                  </a:rPr>
                  <a:t>Cannot touch vehicle once trial has started</a:t>
                </a:r>
              </a:p>
              <a:p>
                <a:pPr marL="457200" indent="-457200">
                  <a:lnSpc>
                    <a:spcPct val="120000"/>
                  </a:lnSpc>
                  <a:spcBef>
                    <a:spcPct val="20000"/>
                  </a:spcBef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:r>
                  <a:rPr lang="en-US" altLang="en-US" sz="2000" kern="0" dirty="0">
                    <a:solidFill>
                      <a:schemeClr val="bg1"/>
                    </a:solidFill>
                    <a:latin typeface="Montserrat" pitchFamily="2" charset="77"/>
                  </a:rPr>
                  <a:t>The trial will end after five minutes or when the car stops moving</a:t>
                </a:r>
              </a:p>
            </p:txBody>
          </p:sp>
        </mc:Choice>
        <mc:Fallback xmlns="">
          <p:sp>
            <p:nvSpPr>
              <p:cNvPr id="18" name="Subtitle 2">
                <a:extLst>
                  <a:ext uri="{FF2B5EF4-FFF2-40B4-BE49-F238E27FC236}">
                    <a16:creationId xmlns:a16="http://schemas.microsoft.com/office/drawing/2014/main" id="{2E3DDEA8-D247-6DFB-74FB-56BED70BDB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623" y="1469104"/>
                <a:ext cx="11531287" cy="4246147"/>
              </a:xfrm>
              <a:prstGeom prst="rect">
                <a:avLst/>
              </a:prstGeom>
              <a:blipFill>
                <a:blip r:embed="rId5"/>
                <a:stretch>
                  <a:fillRect l="-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236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9130DD-9458-061E-4AFE-30E72FC40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E1C435-E110-DA70-1753-1E2FDCA3B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sp>
        <p:nvSpPr>
          <p:cNvPr id="5" name="Google Shape;1469;p173">
            <a:extLst>
              <a:ext uri="{FF2B5EF4-FFF2-40B4-BE49-F238E27FC236}">
                <a16:creationId xmlns:a16="http://schemas.microsoft.com/office/drawing/2014/main" id="{D850F755-7170-964B-FEC4-C0B4B3124CC3}"/>
              </a:ext>
            </a:extLst>
          </p:cNvPr>
          <p:cNvSpPr txBox="1"/>
          <p:nvPr/>
        </p:nvSpPr>
        <p:spPr>
          <a:xfrm>
            <a:off x="1198933" y="272195"/>
            <a:ext cx="9794133" cy="896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Tx/>
              <a:buNone/>
              <a:tabLst/>
              <a:defRPr/>
            </a:pPr>
            <a:r>
              <a:rPr lang="en-US" sz="48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COMPETITION RULES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7" name="Google Shape;1444;p171">
            <a:extLst>
              <a:ext uri="{FF2B5EF4-FFF2-40B4-BE49-F238E27FC236}">
                <a16:creationId xmlns:a16="http://schemas.microsoft.com/office/drawing/2014/main" id="{6F40AFDF-EBA9-9931-C5DD-CBC757119F76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1966938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" name="Google Shape;1444;p171">
            <a:extLst>
              <a:ext uri="{FF2B5EF4-FFF2-40B4-BE49-F238E27FC236}">
                <a16:creationId xmlns:a16="http://schemas.microsoft.com/office/drawing/2014/main" id="{D5685E91-9593-F387-1EC7-08733C863787}"/>
              </a:ext>
            </a:extLst>
          </p:cNvPr>
          <p:cNvCxnSpPr>
            <a:cxnSpLocks/>
          </p:cNvCxnSpPr>
          <p:nvPr/>
        </p:nvCxnSpPr>
        <p:spPr>
          <a:xfrm>
            <a:off x="9663545" y="741611"/>
            <a:ext cx="203807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graphicFrame>
        <p:nvGraphicFramePr>
          <p:cNvPr id="13" name="Table 4">
            <a:extLst>
              <a:ext uri="{FF2B5EF4-FFF2-40B4-BE49-F238E27FC236}">
                <a16:creationId xmlns:a16="http://schemas.microsoft.com/office/drawing/2014/main" id="{4425907A-7A3F-21BA-1245-5CA5B4ECCF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041961"/>
              </p:ext>
            </p:extLst>
          </p:nvPr>
        </p:nvGraphicFramePr>
        <p:xfrm>
          <a:off x="1745650" y="2082084"/>
          <a:ext cx="8700697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6071">
                  <a:extLst>
                    <a:ext uri="{9D8B030D-6E8A-4147-A177-3AD203B41FA5}">
                      <a16:colId xmlns:a16="http://schemas.microsoft.com/office/drawing/2014/main" val="1276653309"/>
                    </a:ext>
                  </a:extLst>
                </a:gridCol>
                <a:gridCol w="1737775">
                  <a:extLst>
                    <a:ext uri="{9D8B030D-6E8A-4147-A177-3AD203B41FA5}">
                      <a16:colId xmlns:a16="http://schemas.microsoft.com/office/drawing/2014/main" val="1982894277"/>
                    </a:ext>
                  </a:extLst>
                </a:gridCol>
                <a:gridCol w="2266851">
                  <a:extLst>
                    <a:ext uri="{9D8B030D-6E8A-4147-A177-3AD203B41FA5}">
                      <a16:colId xmlns:a16="http://schemas.microsoft.com/office/drawing/2014/main" val="3253040713"/>
                    </a:ext>
                  </a:extLst>
                </a:gridCol>
              </a:tblGrid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240067"/>
                          </a:solidFill>
                          <a:latin typeface="Proxima Nova Lt" panose="02000506030000020004" pitchFamily="50" charset="0"/>
                        </a:rPr>
                        <a:t>Material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A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240067"/>
                          </a:solidFill>
                          <a:latin typeface="Proxima Nova Lt" panose="02000506030000020004" pitchFamily="50" charset="0"/>
                        </a:rPr>
                        <a:t>Unit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A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240067"/>
                          </a:solidFill>
                          <a:latin typeface="Proxima Nova Lt" panose="02000506030000020004" pitchFamily="50" charset="0"/>
                        </a:rPr>
                        <a:t>Cost Per Unit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AD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5293397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240067"/>
                          </a:solidFill>
                          <a:effectLst/>
                          <a:latin typeface="Proxima Nova Rg" panose="02000506030000020004" pitchFamily="2" charset="0"/>
                        </a:rPr>
                        <a:t>Horizon Wind Turbine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A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240067"/>
                          </a:solidFill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A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240067"/>
                          </a:solidFill>
                          <a:effectLst/>
                          <a:latin typeface="Proxima Nova Rg" panose="02000506030000020004" pitchFamily="2" charset="0"/>
                        </a:rPr>
                        <a:t>$7.50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AD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285993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240067"/>
                          </a:solidFill>
                          <a:effectLst/>
                          <a:latin typeface="Proxima Nova Rg" panose="02000506030000020004" pitchFamily="2" charset="0"/>
                        </a:rPr>
                        <a:t>Solar Panel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A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240067"/>
                          </a:solidFill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A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240067"/>
                          </a:solidFill>
                          <a:effectLst/>
                          <a:latin typeface="Proxima Nova Rg" panose="02000506030000020004" pitchFamily="2" charset="0"/>
                        </a:rPr>
                        <a:t>$10.00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AD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4585964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240067"/>
                          </a:solidFill>
                          <a:effectLst/>
                          <a:latin typeface="Proxima Nova Rg" panose="02000506030000020004" pitchFamily="2" charset="0"/>
                        </a:rPr>
                        <a:t>1 F 2.7 V Capacitor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A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240067"/>
                          </a:solidFill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A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240067"/>
                          </a:solidFill>
                          <a:effectLst/>
                          <a:latin typeface="Proxima Nova Rg" panose="02000506030000020004" pitchFamily="2" charset="0"/>
                        </a:rPr>
                        <a:t>$3.00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AD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981329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240067"/>
                          </a:solidFill>
                          <a:effectLst/>
                          <a:latin typeface="Proxima Nova Rg" panose="02000506030000020004" pitchFamily="2" charset="0"/>
                        </a:rPr>
                        <a:t>Alligator Clip Set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A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240067"/>
                          </a:solidFill>
                          <a:effectLst/>
                          <a:latin typeface="Proxima Nova Rg" panose="02000506030000020004" pitchFamily="2" charset="0"/>
                        </a:rPr>
                        <a:t>1 pair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A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240067"/>
                          </a:solidFill>
                          <a:effectLst/>
                          <a:latin typeface="Proxima Nova Rg" panose="02000506030000020004" pitchFamily="2" charset="0"/>
                        </a:rPr>
                        <a:t>$0.50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AD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8781692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240067"/>
                          </a:solidFill>
                          <a:effectLst/>
                          <a:latin typeface="Proxima Nova Rg" panose="02000506030000020004" pitchFamily="2" charset="0"/>
                        </a:rPr>
                        <a:t>LEGO Kit (Limit One Per Design)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A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240067"/>
                          </a:solidFill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A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240067"/>
                          </a:solidFill>
                          <a:effectLst/>
                          <a:latin typeface="Proxima Nova Rg" panose="02000506030000020004" pitchFamily="2" charset="0"/>
                        </a:rPr>
                        <a:t>$0.00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AD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899849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240067"/>
                          </a:solidFill>
                          <a:effectLst/>
                          <a:latin typeface="Proxima Nova Rg" panose="02000506030000020004" pitchFamily="2" charset="0"/>
                        </a:rPr>
                        <a:t>LEGO to Alligator Clip Connector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A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240067"/>
                          </a:solidFill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A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240067"/>
                          </a:solidFill>
                          <a:effectLst/>
                          <a:latin typeface="Proxima Nova Rg" panose="02000506030000020004" pitchFamily="2" charset="0"/>
                        </a:rPr>
                        <a:t>$0.10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AD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9957511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240067"/>
                          </a:solidFill>
                          <a:effectLst/>
                          <a:latin typeface="Proxima Nova Rg" panose="02000506030000020004" pitchFamily="2" charset="0"/>
                        </a:rPr>
                        <a:t>Tape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A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240067"/>
                          </a:solidFill>
                          <a:effectLst/>
                          <a:latin typeface="Proxima Nova Rg" panose="02000506030000020004" pitchFamily="2" charset="0"/>
                        </a:rPr>
                        <a:t>1 foot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AD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240067"/>
                          </a:solidFill>
                          <a:effectLst/>
                          <a:latin typeface="Proxima Nova Rg" panose="02000506030000020004" pitchFamily="2" charset="0"/>
                        </a:rPr>
                        <a:t>$0.10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9AD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767459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BA203328-6CF7-D27F-74AE-4BF16C6955EA}"/>
              </a:ext>
            </a:extLst>
          </p:cNvPr>
          <p:cNvSpPr txBox="1"/>
          <p:nvPr/>
        </p:nvSpPr>
        <p:spPr>
          <a:xfrm>
            <a:off x="3045911" y="1595364"/>
            <a:ext cx="610017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Montserrat" pitchFamily="2" charset="77"/>
              </a:rPr>
              <a:t>Table 1: Cost List for Competition</a:t>
            </a:r>
          </a:p>
        </p:txBody>
      </p:sp>
    </p:spTree>
    <p:extLst>
      <p:ext uri="{BB962C8B-B14F-4D97-AF65-F5344CB8AC3E}">
        <p14:creationId xmlns:p14="http://schemas.microsoft.com/office/powerpoint/2010/main" val="78868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p173"/>
          <p:cNvSpPr/>
          <p:nvPr/>
        </p:nvSpPr>
        <p:spPr>
          <a:xfrm>
            <a:off x="9846772" y="1483446"/>
            <a:ext cx="1945554" cy="1945554"/>
          </a:xfrm>
          <a:prstGeom prst="ellipse">
            <a:avLst/>
          </a:prstGeom>
          <a:solidFill>
            <a:srgbClr val="DAD3FF">
              <a:alpha val="81960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6" name="Google Shape;1466;p173"/>
          <p:cNvSpPr/>
          <p:nvPr/>
        </p:nvSpPr>
        <p:spPr>
          <a:xfrm>
            <a:off x="6095999" y="2305575"/>
            <a:ext cx="3818414" cy="3818414"/>
          </a:xfrm>
          <a:prstGeom prst="ellipse">
            <a:avLst/>
          </a:prstGeom>
          <a:solidFill>
            <a:srgbClr val="725C8B">
              <a:alpha val="34509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6454E8-0CC8-2840-E368-ADE53F02FE81}"/>
              </a:ext>
            </a:extLst>
          </p:cNvPr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" name="Google Shape;107;p14">
            <a:extLst>
              <a:ext uri="{FF2B5EF4-FFF2-40B4-BE49-F238E27FC236}">
                <a16:creationId xmlns:a16="http://schemas.microsoft.com/office/drawing/2014/main" id="{791928E4-015C-4BE6-DAD1-6C56FFD7F8FF}"/>
              </a:ext>
            </a:extLst>
          </p:cNvPr>
          <p:cNvSpPr txBox="1">
            <a:spLocks/>
          </p:cNvSpPr>
          <p:nvPr/>
        </p:nvSpPr>
        <p:spPr>
          <a:xfrm>
            <a:off x="301963" y="1673142"/>
            <a:ext cx="5856997" cy="39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24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Proxima Nova"/>
                <a:cs typeface="Proxima Nova"/>
                <a:sym typeface="Proxima Nova"/>
              </a:rPr>
              <a:t>High cost of sustainability</a:t>
            </a:r>
          </a:p>
          <a:p>
            <a:pPr marL="800100" lvl="1" indent="-342900">
              <a:spcBef>
                <a:spcPts val="0"/>
              </a:spcBef>
              <a:buSzPts val="2400"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Proxima Nova"/>
                <a:cs typeface="Proxima Nova"/>
                <a:sym typeface="Proxima Nova"/>
              </a:rPr>
              <a:t>Renewable energy sources can require new infrastructure- higher cost</a:t>
            </a:r>
          </a:p>
          <a:p>
            <a:pPr marL="800100" lvl="1" indent="-342900">
              <a:spcBef>
                <a:spcPts val="0"/>
              </a:spcBef>
              <a:buSzPts val="2400"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Proxima Nova"/>
                <a:cs typeface="Proxima Nova"/>
                <a:sym typeface="Proxima Nova"/>
              </a:rPr>
              <a:t>Companies are reluctant to invest in renewable energy because it is slower to produce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24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Proxima Nova"/>
                <a:cs typeface="Proxima Nova"/>
                <a:sym typeface="Proxima Nova"/>
              </a:rPr>
              <a:t>High price of remaining environmentally unethical</a:t>
            </a:r>
          </a:p>
          <a:p>
            <a:pPr marL="800100" lvl="1" indent="-342900">
              <a:spcBef>
                <a:spcPts val="0"/>
              </a:spcBef>
              <a:buSzPts val="2400"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Proxima Nova"/>
                <a:cs typeface="Proxima Nova"/>
                <a:sym typeface="Proxima Nova"/>
              </a:rPr>
              <a:t>Minority groups are disproportionately affected by climate change due to increased resource cost and the changing environments in their communities</a:t>
            </a:r>
          </a:p>
        </p:txBody>
      </p:sp>
      <p:sp>
        <p:nvSpPr>
          <p:cNvPr id="3" name="Google Shape;105;p14">
            <a:extLst>
              <a:ext uri="{FF2B5EF4-FFF2-40B4-BE49-F238E27FC236}">
                <a16:creationId xmlns:a16="http://schemas.microsoft.com/office/drawing/2014/main" id="{FEAD9622-827B-F8E7-874C-2D83526F30AA}"/>
              </a:ext>
            </a:extLst>
          </p:cNvPr>
          <p:cNvSpPr/>
          <p:nvPr/>
        </p:nvSpPr>
        <p:spPr>
          <a:xfrm>
            <a:off x="6723175" y="5109583"/>
            <a:ext cx="4926161" cy="359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Proxima Nova"/>
                <a:cs typeface="Proxima Nova"/>
                <a:sym typeface="Proxima Nova"/>
              </a:rPr>
              <a:t>Figure 10: Rising Sea Levels in the Maldives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itchFamily="2" charset="77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9130DD-9458-061E-4AFE-30E72FC40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E1C435-E110-DA70-1753-1E2FDCA3B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sp>
        <p:nvSpPr>
          <p:cNvPr id="5" name="Google Shape;1469;p173">
            <a:extLst>
              <a:ext uri="{FF2B5EF4-FFF2-40B4-BE49-F238E27FC236}">
                <a16:creationId xmlns:a16="http://schemas.microsoft.com/office/drawing/2014/main" id="{D850F755-7170-964B-FEC4-C0B4B3124CC3}"/>
              </a:ext>
            </a:extLst>
          </p:cNvPr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IDBE IMPLEMENTATION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7" name="Google Shape;1444;p171">
            <a:extLst>
              <a:ext uri="{FF2B5EF4-FFF2-40B4-BE49-F238E27FC236}">
                <a16:creationId xmlns:a16="http://schemas.microsoft.com/office/drawing/2014/main" id="{6F40AFDF-EBA9-9931-C5DD-CBC757119F76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162997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" name="Google Shape;1444;p171">
            <a:extLst>
              <a:ext uri="{FF2B5EF4-FFF2-40B4-BE49-F238E27FC236}">
                <a16:creationId xmlns:a16="http://schemas.microsoft.com/office/drawing/2014/main" id="{D5685E91-9593-F387-1EC7-08733C863787}"/>
              </a:ext>
            </a:extLst>
          </p:cNvPr>
          <p:cNvCxnSpPr>
            <a:cxnSpLocks/>
          </p:cNvCxnSpPr>
          <p:nvPr/>
        </p:nvCxnSpPr>
        <p:spPr>
          <a:xfrm>
            <a:off x="10071641" y="741611"/>
            <a:ext cx="162997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" name="Google Shape;224;p23">
            <a:extLst>
              <a:ext uri="{FF2B5EF4-FFF2-40B4-BE49-F238E27FC236}">
                <a16:creationId xmlns:a16="http://schemas.microsoft.com/office/drawing/2014/main" id="{A3860C16-91DC-0353-E15F-0C06953AF41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8421" r="6515"/>
          <a:stretch/>
        </p:blipFill>
        <p:spPr>
          <a:xfrm>
            <a:off x="7052388" y="2361126"/>
            <a:ext cx="4238975" cy="2542032"/>
          </a:xfrm>
          <a:prstGeom prst="roundRect">
            <a:avLst/>
          </a:prstGeom>
          <a:noFill/>
          <a:ln w="38100">
            <a:solidFill>
              <a:schemeClr val="lt1"/>
            </a:solidFill>
          </a:ln>
        </p:spPr>
      </p:pic>
    </p:spTree>
    <p:extLst>
      <p:ext uri="{BB962C8B-B14F-4D97-AF65-F5344CB8AC3E}">
        <p14:creationId xmlns:p14="http://schemas.microsoft.com/office/powerpoint/2010/main" val="320478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p173"/>
          <p:cNvSpPr txBox="1"/>
          <p:nvPr/>
        </p:nvSpPr>
        <p:spPr>
          <a:xfrm>
            <a:off x="3903140" y="771881"/>
            <a:ext cx="4385720" cy="557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ASSIGNMENT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6454E8-0CC8-2840-E368-ADE53F02FE81}"/>
              </a:ext>
            </a:extLst>
          </p:cNvPr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9130DD-9458-061E-4AFE-30E72FC40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E1C435-E110-DA70-1753-1E2FDCA3B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cxnSp>
        <p:nvCxnSpPr>
          <p:cNvPr id="3" name="Google Shape;1444;p171">
            <a:extLst>
              <a:ext uri="{FF2B5EF4-FFF2-40B4-BE49-F238E27FC236}">
                <a16:creationId xmlns:a16="http://schemas.microsoft.com/office/drawing/2014/main" id="{ED736886-4C53-4EB0-3FBD-1DE0398993F5}"/>
              </a:ext>
            </a:extLst>
          </p:cNvPr>
          <p:cNvCxnSpPr>
            <a:cxnSpLocks/>
          </p:cNvCxnSpPr>
          <p:nvPr/>
        </p:nvCxnSpPr>
        <p:spPr>
          <a:xfrm>
            <a:off x="8610600" y="972262"/>
            <a:ext cx="299227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" name="Google Shape;1444;p171">
            <a:extLst>
              <a:ext uri="{FF2B5EF4-FFF2-40B4-BE49-F238E27FC236}">
                <a16:creationId xmlns:a16="http://schemas.microsoft.com/office/drawing/2014/main" id="{4DFC3658-CD6A-9550-684F-87A2D328B133}"/>
              </a:ext>
            </a:extLst>
          </p:cNvPr>
          <p:cNvCxnSpPr>
            <a:cxnSpLocks/>
          </p:cNvCxnSpPr>
          <p:nvPr/>
        </p:nvCxnSpPr>
        <p:spPr>
          <a:xfrm>
            <a:off x="578166" y="943331"/>
            <a:ext cx="298299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Google Shape;853;p153">
            <a:extLst>
              <a:ext uri="{FF2B5EF4-FFF2-40B4-BE49-F238E27FC236}">
                <a16:creationId xmlns:a16="http://schemas.microsoft.com/office/drawing/2014/main" id="{1F2FB0D5-0626-4FD9-355B-FDB264135453}"/>
              </a:ext>
            </a:extLst>
          </p:cNvPr>
          <p:cNvSpPr/>
          <p:nvPr/>
        </p:nvSpPr>
        <p:spPr>
          <a:xfrm>
            <a:off x="668078" y="1329128"/>
            <a:ext cx="5215491" cy="4398882"/>
          </a:xfrm>
          <a:prstGeom prst="roundRect">
            <a:avLst>
              <a:gd name="adj" fmla="val 16667"/>
            </a:avLst>
          </a:prstGeom>
          <a:solidFill>
            <a:srgbClr val="B7ABE2"/>
          </a:solidFill>
          <a:ln w="25400" cap="flat" cmpd="sng">
            <a:solidFill>
              <a:srgbClr val="1C30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853;p153">
            <a:extLst>
              <a:ext uri="{FF2B5EF4-FFF2-40B4-BE49-F238E27FC236}">
                <a16:creationId xmlns:a16="http://schemas.microsoft.com/office/drawing/2014/main" id="{0F77550C-BB35-28A9-12CA-18FCE959093C}"/>
              </a:ext>
            </a:extLst>
          </p:cNvPr>
          <p:cNvSpPr/>
          <p:nvPr/>
        </p:nvSpPr>
        <p:spPr>
          <a:xfrm>
            <a:off x="6308432" y="1329128"/>
            <a:ext cx="5215491" cy="4398882"/>
          </a:xfrm>
          <a:prstGeom prst="roundRect">
            <a:avLst>
              <a:gd name="adj" fmla="val 16667"/>
            </a:avLst>
          </a:prstGeom>
          <a:solidFill>
            <a:srgbClr val="B7ABE2"/>
          </a:solidFill>
          <a:ln w="25400" cap="flat" cmpd="sng">
            <a:solidFill>
              <a:srgbClr val="1C30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995570-C8CA-5F79-C8FD-861ADD61E493}"/>
              </a:ext>
            </a:extLst>
          </p:cNvPr>
          <p:cNvSpPr txBox="1"/>
          <p:nvPr/>
        </p:nvSpPr>
        <p:spPr>
          <a:xfrm>
            <a:off x="793996" y="1728076"/>
            <a:ext cx="4963654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240067"/>
                </a:solidFill>
                <a:latin typeface="Montserrat" pitchFamily="2" charset="77"/>
              </a:rPr>
              <a:t>Team Lab Reports</a:t>
            </a:r>
          </a:p>
          <a:p>
            <a:pPr algn="ctr"/>
            <a:endParaRPr lang="en-US" sz="2000" b="1" dirty="0">
              <a:solidFill>
                <a:srgbClr val="240067"/>
              </a:solidFill>
              <a:latin typeface="Montserrat" pitchFamily="2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40067"/>
                </a:solidFill>
                <a:latin typeface="Montserrat" pitchFamily="2" charset="77"/>
              </a:rPr>
              <a:t>Answer discussion questions in manual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40067"/>
                </a:solidFill>
                <a:latin typeface="Montserrat" pitchFamily="2" charset="77"/>
              </a:rPr>
              <a:t>Include picture and explanation of vehicle design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40067"/>
                </a:solidFill>
                <a:latin typeface="Montserrat" pitchFamily="2" charset="77"/>
              </a:rPr>
              <a:t>Include spreadsheet with power source data and competition results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40067"/>
                </a:solidFill>
                <a:latin typeface="Montserrat" pitchFamily="2" charset="77"/>
              </a:rPr>
              <a:t>Address how measurements from power sources impacted the design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40067"/>
                </a:solidFill>
                <a:latin typeface="Montserrat" pitchFamily="2" charset="77"/>
              </a:rPr>
              <a:t>Due at 11:59 PM the night before Lab 11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240067"/>
              </a:solidFill>
              <a:latin typeface="Montserrat" pitchFamily="2" charset="77"/>
            </a:endParaRPr>
          </a:p>
        </p:txBody>
      </p:sp>
      <p:cxnSp>
        <p:nvCxnSpPr>
          <p:cNvPr id="13" name="Google Shape;1444;p171">
            <a:extLst>
              <a:ext uri="{FF2B5EF4-FFF2-40B4-BE49-F238E27FC236}">
                <a16:creationId xmlns:a16="http://schemas.microsoft.com/office/drawing/2014/main" id="{F5F8CF73-EBB0-FC52-46C3-EA3E52389F57}"/>
              </a:ext>
            </a:extLst>
          </p:cNvPr>
          <p:cNvCxnSpPr>
            <a:cxnSpLocks/>
          </p:cNvCxnSpPr>
          <p:nvPr/>
        </p:nvCxnSpPr>
        <p:spPr>
          <a:xfrm>
            <a:off x="1467295" y="2358519"/>
            <a:ext cx="3617056" cy="0"/>
          </a:xfrm>
          <a:prstGeom prst="straightConnector1">
            <a:avLst/>
          </a:prstGeom>
          <a:noFill/>
          <a:ln w="38100" cap="flat" cmpd="sng">
            <a:solidFill>
              <a:srgbClr val="24006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B4545CF-F4BB-999D-DF0C-78986F8F0F8D}"/>
              </a:ext>
            </a:extLst>
          </p:cNvPr>
          <p:cNvSpPr txBox="1"/>
          <p:nvPr/>
        </p:nvSpPr>
        <p:spPr>
          <a:xfrm>
            <a:off x="6644404" y="2481846"/>
            <a:ext cx="4543546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240067"/>
                </a:solidFill>
                <a:latin typeface="Montserrat" pitchFamily="2" charset="77"/>
              </a:rPr>
              <a:t>Team Presentation</a:t>
            </a:r>
          </a:p>
          <a:p>
            <a:pPr algn="ctr"/>
            <a:endParaRPr lang="en-US" sz="2000" b="1" dirty="0">
              <a:solidFill>
                <a:srgbClr val="240067"/>
              </a:solidFill>
              <a:latin typeface="Montserrat" pitchFamily="2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40067"/>
                </a:solidFill>
                <a:latin typeface="Montserrat" pitchFamily="2" charset="77"/>
              </a:rPr>
              <a:t>Address discussion points in manual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40067"/>
                </a:solidFill>
                <a:latin typeface="Montserrat" pitchFamily="2" charset="77"/>
              </a:rPr>
              <a:t>Include cost of vehicle design</a:t>
            </a:r>
          </a:p>
        </p:txBody>
      </p:sp>
      <p:cxnSp>
        <p:nvCxnSpPr>
          <p:cNvPr id="16" name="Google Shape;1444;p171">
            <a:extLst>
              <a:ext uri="{FF2B5EF4-FFF2-40B4-BE49-F238E27FC236}">
                <a16:creationId xmlns:a16="http://schemas.microsoft.com/office/drawing/2014/main" id="{EE08CC6A-73DC-E9C6-179A-CC01A45C6784}"/>
              </a:ext>
            </a:extLst>
          </p:cNvPr>
          <p:cNvCxnSpPr>
            <a:cxnSpLocks/>
          </p:cNvCxnSpPr>
          <p:nvPr/>
        </p:nvCxnSpPr>
        <p:spPr>
          <a:xfrm>
            <a:off x="7107649" y="3125173"/>
            <a:ext cx="3617056" cy="0"/>
          </a:xfrm>
          <a:prstGeom prst="straightConnector1">
            <a:avLst/>
          </a:prstGeom>
          <a:noFill/>
          <a:ln w="38100" cap="flat" cmpd="sng">
            <a:solidFill>
              <a:srgbClr val="240067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41867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p173"/>
          <p:cNvSpPr txBox="1"/>
          <p:nvPr/>
        </p:nvSpPr>
        <p:spPr>
          <a:xfrm>
            <a:off x="4599864" y="771881"/>
            <a:ext cx="2992272" cy="557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CLOSING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6454E8-0CC8-2840-E368-ADE53F02FE81}"/>
              </a:ext>
            </a:extLst>
          </p:cNvPr>
          <p:cNvSpPr txBox="1"/>
          <p:nvPr/>
        </p:nvSpPr>
        <p:spPr>
          <a:xfrm>
            <a:off x="518531" y="2791960"/>
            <a:ext cx="5113200" cy="58387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" name="Google Shape;107;p14">
            <a:extLst>
              <a:ext uri="{FF2B5EF4-FFF2-40B4-BE49-F238E27FC236}">
                <a16:creationId xmlns:a16="http://schemas.microsoft.com/office/drawing/2014/main" id="{791928E4-015C-4BE6-DAD1-6C56FFD7F8FF}"/>
              </a:ext>
            </a:extLst>
          </p:cNvPr>
          <p:cNvSpPr txBox="1">
            <a:spLocks/>
          </p:cNvSpPr>
          <p:nvPr/>
        </p:nvSpPr>
        <p:spPr>
          <a:xfrm>
            <a:off x="708183" y="1551080"/>
            <a:ext cx="10775634" cy="4485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Measure current in series and voltage in parallel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Submit all work electronically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Take pictures of the vehicle design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Clean up workstations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Return all unused materials to the TA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highlight>
                  <a:srgbClr val="B9ADE5"/>
                </a:highlight>
                <a:uLnTx/>
                <a:uFillTx/>
                <a:latin typeface="Montserrat" pitchFamily="2" charset="77"/>
                <a:ea typeface="+mn-ea"/>
                <a:cs typeface="+mn-cs"/>
              </a:rPr>
              <a:t>Handle the batteries with caution! Be careful not to touch the two leads of the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57068C"/>
                </a:solidFill>
                <a:effectLst/>
                <a:highlight>
                  <a:srgbClr val="B9ADE5"/>
                </a:highlight>
                <a:uLnTx/>
                <a:uFillTx/>
                <a:latin typeface="Montserrat" pitchFamily="2" charset="77"/>
                <a:ea typeface="+mn-ea"/>
                <a:cs typeface="+mn-cs"/>
              </a:rPr>
              <a:t>capcitors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7068C"/>
                </a:solidFill>
                <a:effectLst/>
                <a:highlight>
                  <a:srgbClr val="B9ADE5"/>
                </a:highlight>
                <a:uLnTx/>
                <a:uFillTx/>
                <a:latin typeface="Montserrat" pitchFamily="2" charset="77"/>
                <a:ea typeface="+mn-ea"/>
                <a:cs typeface="+mn-cs"/>
              </a:rPr>
              <a:t> together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9130DD-9458-061E-4AFE-30E72FC40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E1C435-E110-DA70-1753-1E2FDCA3B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cxnSp>
        <p:nvCxnSpPr>
          <p:cNvPr id="3" name="Google Shape;1444;p171">
            <a:extLst>
              <a:ext uri="{FF2B5EF4-FFF2-40B4-BE49-F238E27FC236}">
                <a16:creationId xmlns:a16="http://schemas.microsoft.com/office/drawing/2014/main" id="{ED736886-4C53-4EB0-3FBD-1DE0398993F5}"/>
              </a:ext>
            </a:extLst>
          </p:cNvPr>
          <p:cNvCxnSpPr>
            <a:cxnSpLocks/>
          </p:cNvCxnSpPr>
          <p:nvPr/>
        </p:nvCxnSpPr>
        <p:spPr>
          <a:xfrm>
            <a:off x="7791450" y="972262"/>
            <a:ext cx="381142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" name="Google Shape;1444;p171">
            <a:extLst>
              <a:ext uri="{FF2B5EF4-FFF2-40B4-BE49-F238E27FC236}">
                <a16:creationId xmlns:a16="http://schemas.microsoft.com/office/drawing/2014/main" id="{4DFC3658-CD6A-9550-684F-87A2D328B133}"/>
              </a:ext>
            </a:extLst>
          </p:cNvPr>
          <p:cNvCxnSpPr>
            <a:cxnSpLocks/>
          </p:cNvCxnSpPr>
          <p:nvPr/>
        </p:nvCxnSpPr>
        <p:spPr>
          <a:xfrm>
            <a:off x="578166" y="943331"/>
            <a:ext cx="3669984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9609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9"/>
          <p:cNvSpPr txBox="1"/>
          <p:nvPr/>
        </p:nvSpPr>
        <p:spPr>
          <a:xfrm>
            <a:off x="2817944" y="2817773"/>
            <a:ext cx="6556112" cy="1222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7068C"/>
              </a:buClr>
              <a:buSzPts val="4200"/>
              <a:buFontTx/>
              <a:buNone/>
              <a:tabLst/>
              <a:defRPr/>
            </a:pPr>
            <a:r>
              <a:rPr kumimoji="0" lang="en-US" sz="7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sx="1000" sy="1000" algn="ctr" rotWithShape="0">
                    <a:srgbClr val="FFFFFF"/>
                  </a:outerShdw>
                </a:effectLst>
                <a:uLnTx/>
                <a:uFillTx/>
                <a:latin typeface="Montserrat Black"/>
                <a:ea typeface="+mn-ea"/>
                <a:cs typeface="+mn-cs"/>
                <a:sym typeface="Montserrat Black"/>
              </a:rPr>
              <a:t>QUESTIONS?</a:t>
            </a:r>
            <a:endParaRPr kumimoji="0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sx="1000" sy="1000" algn="ctr" rotWithShape="0">
                  <a:srgbClr val="FFFFFF"/>
                </a:outerShdw>
              </a:effectLst>
              <a:highlight>
                <a:srgbClr val="725C8B"/>
              </a:highlight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56799E-1ECD-6C11-63AD-76C5A4E673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5901418"/>
            <a:ext cx="2586446" cy="40288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F912FB6-D1F1-C22D-8AE5-1ABE9D9487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5901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0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5"/>
          <p:cNvSpPr/>
          <p:nvPr/>
        </p:nvSpPr>
        <p:spPr>
          <a:xfrm>
            <a:off x="5573475" y="2407932"/>
            <a:ext cx="3818414" cy="3818414"/>
          </a:xfrm>
          <a:prstGeom prst="ellipse">
            <a:avLst/>
          </a:prstGeom>
          <a:solidFill>
            <a:srgbClr val="725C8B">
              <a:alpha val="34509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15"/>
          <p:cNvSpPr/>
          <p:nvPr/>
        </p:nvSpPr>
        <p:spPr>
          <a:xfrm>
            <a:off x="10002356" y="1391236"/>
            <a:ext cx="1945554" cy="1945554"/>
          </a:xfrm>
          <a:prstGeom prst="ellipse">
            <a:avLst/>
          </a:prstGeom>
          <a:solidFill>
            <a:srgbClr val="DAD3FF">
              <a:alpha val="81960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60AE7D-548B-358F-F6F1-D869AC99AC50}"/>
              </a:ext>
            </a:extLst>
          </p:cNvPr>
          <p:cNvSpPr/>
          <p:nvPr/>
        </p:nvSpPr>
        <p:spPr>
          <a:xfrm>
            <a:off x="6447659" y="5128210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</a:rPr>
              <a:t>Figure 1: Renewable Energy Sources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</a:rPr>
              <a:t>Courtesy of Physics World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064E57-BAD5-4A0D-5104-99ACBA6610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9A6F7E06-748F-A795-5FC8-8015C79136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7DA847B-C8A6-C244-75DE-A55AA2BB03E3}"/>
              </a:ext>
            </a:extLst>
          </p:cNvPr>
          <p:cNvSpPr txBox="1"/>
          <p:nvPr/>
        </p:nvSpPr>
        <p:spPr>
          <a:xfrm>
            <a:off x="843595" y="1729798"/>
            <a:ext cx="6096000" cy="3870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Proxima Nova"/>
                <a:cs typeface="Proxima Nova"/>
                <a:sym typeface="Proxima Nova"/>
              </a:rPr>
              <a:t>Objective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Proxima Nova"/>
                <a:cs typeface="Proxima Nova"/>
                <a:sym typeface="Proxima Nova"/>
              </a:rPr>
              <a:t>Background Information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Proxima Nova"/>
                <a:cs typeface="Proxima Nova"/>
                <a:sym typeface="Proxima Nova"/>
              </a:rPr>
              <a:t>Materials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Proxima Nova"/>
                <a:cs typeface="Proxima Nova"/>
                <a:sym typeface="Proxima Nova"/>
              </a:rPr>
              <a:t>Procedure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Proxima Nova"/>
                <a:cs typeface="Proxima Nova"/>
                <a:sym typeface="Proxima Nova"/>
              </a:rPr>
              <a:t>Competition Rules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  <a:sym typeface="Proxima Nova"/>
              </a:rPr>
              <a:t>IDBE Implementation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Proxima Nova"/>
                <a:cs typeface="Proxima Nova"/>
                <a:sym typeface="Proxima Nova"/>
              </a:rPr>
              <a:t>Assignment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itchFamily="2" charset="77"/>
                <a:ea typeface="Proxima Nova"/>
                <a:cs typeface="Proxima Nova"/>
                <a:sym typeface="Proxima Nova"/>
              </a:rPr>
              <a:t>Closing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4" name="Google Shape;1469;p173">
            <a:extLst>
              <a:ext uri="{FF2B5EF4-FFF2-40B4-BE49-F238E27FC236}">
                <a16:creationId xmlns:a16="http://schemas.microsoft.com/office/drawing/2014/main" id="{B7F070E3-A771-186F-D2B5-40FDBA9A01A1}"/>
              </a:ext>
            </a:extLst>
          </p:cNvPr>
          <p:cNvSpPr txBox="1"/>
          <p:nvPr/>
        </p:nvSpPr>
        <p:spPr>
          <a:xfrm>
            <a:off x="4229332" y="771882"/>
            <a:ext cx="3733336" cy="587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OVERVIEW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8" name="Google Shape;1444;p171">
            <a:extLst>
              <a:ext uri="{FF2B5EF4-FFF2-40B4-BE49-F238E27FC236}">
                <a16:creationId xmlns:a16="http://schemas.microsoft.com/office/drawing/2014/main" id="{52A2D27A-A266-273A-1680-412A74EA2DBC}"/>
              </a:ext>
            </a:extLst>
          </p:cNvPr>
          <p:cNvCxnSpPr>
            <a:cxnSpLocks/>
          </p:cNvCxnSpPr>
          <p:nvPr/>
        </p:nvCxnSpPr>
        <p:spPr>
          <a:xfrm>
            <a:off x="8610600" y="972262"/>
            <a:ext cx="299227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" name="Google Shape;1444;p171">
            <a:extLst>
              <a:ext uri="{FF2B5EF4-FFF2-40B4-BE49-F238E27FC236}">
                <a16:creationId xmlns:a16="http://schemas.microsoft.com/office/drawing/2014/main" id="{B9CBAF9E-2158-8255-ACF9-A3B2AF01F0CE}"/>
              </a:ext>
            </a:extLst>
          </p:cNvPr>
          <p:cNvCxnSpPr>
            <a:cxnSpLocks/>
          </p:cNvCxnSpPr>
          <p:nvPr/>
        </p:nvCxnSpPr>
        <p:spPr>
          <a:xfrm>
            <a:off x="578166" y="943331"/>
            <a:ext cx="2982996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" name="Picture 1" descr="A view of a city&#10;&#10;Description automatically generated">
            <a:extLst>
              <a:ext uri="{FF2B5EF4-FFF2-40B4-BE49-F238E27FC236}">
                <a16:creationId xmlns:a16="http://schemas.microsoft.com/office/drawing/2014/main" id="{D42B89BB-723F-EC81-223C-2EE10EE6F7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595" y="1985137"/>
            <a:ext cx="4302707" cy="2861301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53860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156"/>
          <p:cNvSpPr txBox="1"/>
          <p:nvPr/>
        </p:nvSpPr>
        <p:spPr>
          <a:xfrm>
            <a:off x="45725" y="413031"/>
            <a:ext cx="12100551" cy="830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50" tIns="45650" rIns="45650" bIns="4565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  <a:sym typeface="Montserrat"/>
              </a:rPr>
              <a:t>OBJECTIVE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946" name="Google Shape;946;p156"/>
          <p:cNvCxnSpPr>
            <a:cxnSpLocks/>
          </p:cNvCxnSpPr>
          <p:nvPr/>
        </p:nvCxnSpPr>
        <p:spPr>
          <a:xfrm>
            <a:off x="829474" y="833990"/>
            <a:ext cx="3212174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47" name="Google Shape;947;p156"/>
          <p:cNvCxnSpPr>
            <a:cxnSpLocks/>
          </p:cNvCxnSpPr>
          <p:nvPr/>
        </p:nvCxnSpPr>
        <p:spPr>
          <a:xfrm>
            <a:off x="8229600" y="828476"/>
            <a:ext cx="3059804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52" name="Google Shape;952;p156"/>
          <p:cNvSpPr txBox="1"/>
          <p:nvPr/>
        </p:nvSpPr>
        <p:spPr>
          <a:xfrm>
            <a:off x="900380" y="2598111"/>
            <a:ext cx="10391239" cy="1996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lt"/>
                <a:cs typeface="Arial"/>
                <a:sym typeface="Montserrat"/>
              </a:rPr>
              <a:t>Evaluate energy storage devices</a:t>
            </a: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lt"/>
                <a:cs typeface="Arial"/>
                <a:sym typeface="Montserrat"/>
              </a:rPr>
              <a:t>Analyze different sources of renewable energy</a:t>
            </a: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lt"/>
                <a:cs typeface="Arial"/>
                <a:sym typeface="Montserrat"/>
              </a:rPr>
              <a:t>Design a sustainable energy vehicle to enter in a competition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E051ED2-8943-BA9B-F006-9A5F288CB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AAB34D57-BC09-269A-A376-A3DD72A142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53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24003C"/>
            </a:gs>
            <a:gs pos="0">
              <a:srgbClr val="240067"/>
            </a:gs>
          </a:gsLst>
          <a:lin ang="5400000" scaled="1"/>
        </a:gradFill>
        <a:effectLst/>
      </p:bgPr>
    </p:bg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p173"/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" name="Google Shape;1444;p171">
            <a:extLst>
              <a:ext uri="{FF2B5EF4-FFF2-40B4-BE49-F238E27FC236}">
                <a16:creationId xmlns:a16="http://schemas.microsoft.com/office/drawing/2014/main" id="{5FE65E1E-3E8C-96C0-E623-01B5FDFEC7C4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189130DD-9458-061E-4AFE-30E72FC40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E1C435-E110-DA70-1753-1E2FDCA3B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cxnSp>
        <p:nvCxnSpPr>
          <p:cNvPr id="10" name="Google Shape;1444;p171">
            <a:extLst>
              <a:ext uri="{FF2B5EF4-FFF2-40B4-BE49-F238E27FC236}">
                <a16:creationId xmlns:a16="http://schemas.microsoft.com/office/drawing/2014/main" id="{6B31EB00-8C59-010C-E9A7-4C69BB1846FA}"/>
              </a:ext>
            </a:extLst>
          </p:cNvPr>
          <p:cNvCxnSpPr>
            <a:cxnSpLocks/>
          </p:cNvCxnSpPr>
          <p:nvPr/>
        </p:nvCxnSpPr>
        <p:spPr>
          <a:xfrm>
            <a:off x="10993066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08EE60C-C89D-239C-9844-780C92EC51DE}"/>
              </a:ext>
            </a:extLst>
          </p:cNvPr>
          <p:cNvSpPr/>
          <p:nvPr/>
        </p:nvSpPr>
        <p:spPr>
          <a:xfrm>
            <a:off x="1672208" y="5611282"/>
            <a:ext cx="8847581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Figure 2: Renewable vs. Non-Renewable Energy Sources Courtesy of Solar Schools</a:t>
            </a:r>
          </a:p>
        </p:txBody>
      </p:sp>
      <p:sp>
        <p:nvSpPr>
          <p:cNvPr id="5" name="Google Shape;952;p156">
            <a:extLst>
              <a:ext uri="{FF2B5EF4-FFF2-40B4-BE49-F238E27FC236}">
                <a16:creationId xmlns:a16="http://schemas.microsoft.com/office/drawing/2014/main" id="{082477A3-69B1-B8B4-2DD7-993EE961685C}"/>
              </a:ext>
            </a:extLst>
          </p:cNvPr>
          <p:cNvSpPr txBox="1"/>
          <p:nvPr/>
        </p:nvSpPr>
        <p:spPr>
          <a:xfrm>
            <a:off x="411455" y="1290206"/>
            <a:ext cx="11536453" cy="1150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300" i="1" dirty="0">
                <a:solidFill>
                  <a:srgbClr val="FFFFFF"/>
                </a:solidFill>
                <a:latin typeface="Montserrat"/>
                <a:ea typeface="+mn-lt"/>
                <a:cs typeface="Arial"/>
                <a:sym typeface="Montserrat"/>
              </a:rPr>
              <a:t>Renewable energy: energy harnessed from naturally replenished resources</a:t>
            </a:r>
          </a:p>
        </p:txBody>
      </p:sp>
      <p:pic>
        <p:nvPicPr>
          <p:cNvPr id="6" name="Picture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F53FC39D-FF1E-F0A9-B268-CA90448555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039" y="2253812"/>
            <a:ext cx="5455920" cy="3041675"/>
          </a:xfrm>
          <a:prstGeom prst="roundRect">
            <a:avLst/>
          </a:prstGeom>
          <a:ln w="127000">
            <a:solidFill>
              <a:srgbClr val="B9ADE5"/>
            </a:solidFill>
          </a:ln>
        </p:spPr>
      </p:pic>
    </p:spTree>
    <p:extLst>
      <p:ext uri="{BB962C8B-B14F-4D97-AF65-F5344CB8AC3E}">
        <p14:creationId xmlns:p14="http://schemas.microsoft.com/office/powerpoint/2010/main" val="277431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24003C"/>
            </a:gs>
            <a:gs pos="0">
              <a:srgbClr val="240067"/>
            </a:gs>
          </a:gsLst>
          <a:lin ang="5400000" scaled="1"/>
        </a:gradFill>
        <a:effectLst/>
      </p:bgPr>
    </p:bg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346;p15">
            <a:extLst>
              <a:ext uri="{FF2B5EF4-FFF2-40B4-BE49-F238E27FC236}">
                <a16:creationId xmlns:a16="http://schemas.microsoft.com/office/drawing/2014/main" id="{EA15AC29-1E62-037F-06B5-8919ECE7A5E6}"/>
              </a:ext>
            </a:extLst>
          </p:cNvPr>
          <p:cNvSpPr/>
          <p:nvPr/>
        </p:nvSpPr>
        <p:spPr>
          <a:xfrm>
            <a:off x="2759267" y="2407931"/>
            <a:ext cx="3818414" cy="3818414"/>
          </a:xfrm>
          <a:prstGeom prst="ellipse">
            <a:avLst/>
          </a:prstGeom>
          <a:solidFill>
            <a:srgbClr val="725C8B">
              <a:alpha val="34509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360;p15">
            <a:extLst>
              <a:ext uri="{FF2B5EF4-FFF2-40B4-BE49-F238E27FC236}">
                <a16:creationId xmlns:a16="http://schemas.microsoft.com/office/drawing/2014/main" id="{396C2C7B-E8A4-AC01-FB08-C3D2F72C2BC0}"/>
              </a:ext>
            </a:extLst>
          </p:cNvPr>
          <p:cNvSpPr/>
          <p:nvPr/>
        </p:nvSpPr>
        <p:spPr>
          <a:xfrm>
            <a:off x="156022" y="1180588"/>
            <a:ext cx="1945554" cy="1945554"/>
          </a:xfrm>
          <a:prstGeom prst="ellipse">
            <a:avLst/>
          </a:prstGeom>
          <a:solidFill>
            <a:srgbClr val="DAD3FF">
              <a:alpha val="81960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9" name="Google Shape;1469;p173"/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" name="Google Shape;1444;p171">
            <a:extLst>
              <a:ext uri="{FF2B5EF4-FFF2-40B4-BE49-F238E27FC236}">
                <a16:creationId xmlns:a16="http://schemas.microsoft.com/office/drawing/2014/main" id="{5FE65E1E-3E8C-96C0-E623-01B5FDFEC7C4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189130DD-9458-061E-4AFE-30E72FC40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E1C435-E110-DA70-1753-1E2FDCA3B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cxnSp>
        <p:nvCxnSpPr>
          <p:cNvPr id="10" name="Google Shape;1444;p171">
            <a:extLst>
              <a:ext uri="{FF2B5EF4-FFF2-40B4-BE49-F238E27FC236}">
                <a16:creationId xmlns:a16="http://schemas.microsoft.com/office/drawing/2014/main" id="{6B31EB00-8C59-010C-E9A7-4C69BB1846FA}"/>
              </a:ext>
            </a:extLst>
          </p:cNvPr>
          <p:cNvCxnSpPr>
            <a:cxnSpLocks/>
          </p:cNvCxnSpPr>
          <p:nvPr/>
        </p:nvCxnSpPr>
        <p:spPr>
          <a:xfrm>
            <a:off x="10993066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" name="Subtitle 2">
            <a:extLst>
              <a:ext uri="{FF2B5EF4-FFF2-40B4-BE49-F238E27FC236}">
                <a16:creationId xmlns:a16="http://schemas.microsoft.com/office/drawing/2014/main" id="{FC774E19-558A-26F3-F2D0-3B346B879397}"/>
              </a:ext>
            </a:extLst>
          </p:cNvPr>
          <p:cNvSpPr txBox="1">
            <a:spLocks/>
          </p:cNvSpPr>
          <p:nvPr/>
        </p:nvSpPr>
        <p:spPr>
          <a:xfrm>
            <a:off x="5736677" y="1636167"/>
            <a:ext cx="6211233" cy="3695623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Solar panels – convert sunlight to electrical energy</a:t>
            </a:r>
          </a:p>
          <a:p>
            <a:pPr marL="800100" lvl="1" indent="-342900">
              <a:spcBef>
                <a:spcPts val="1000"/>
              </a:spcBef>
              <a:buClr>
                <a:prstClr val="white"/>
              </a:buClr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Incident sunlight excites electrons to next energy level, emitting energy</a:t>
            </a:r>
          </a:p>
          <a:p>
            <a:pPr marL="800100" lvl="1" indent="-342900">
              <a:spcBef>
                <a:spcPts val="1000"/>
              </a:spcBef>
              <a:buClr>
                <a:prstClr val="white"/>
              </a:buClr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Usually made of silicon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87353CC-F044-E1BA-12A6-60CF01E00A36}"/>
              </a:ext>
            </a:extLst>
          </p:cNvPr>
          <p:cNvSpPr/>
          <p:nvPr/>
        </p:nvSpPr>
        <p:spPr>
          <a:xfrm>
            <a:off x="720268" y="5317860"/>
            <a:ext cx="4476073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Figure 3: How Solar Panels Work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Courtesy of Good Energy</a:t>
            </a:r>
          </a:p>
        </p:txBody>
      </p:sp>
      <p:pic>
        <p:nvPicPr>
          <p:cNvPr id="16" name="Picture 15" descr="A screenshot of a cell phone&#10;&#10;Description automatically generated">
            <a:extLst>
              <a:ext uri="{FF2B5EF4-FFF2-40B4-BE49-F238E27FC236}">
                <a16:creationId xmlns:a16="http://schemas.microsoft.com/office/drawing/2014/main" id="{AAC15038-86BF-68F2-5874-858098C6D1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69" y="1726460"/>
            <a:ext cx="4476073" cy="3210184"/>
          </a:xfrm>
          <a:prstGeom prst="roundRect">
            <a:avLst/>
          </a:prstGeom>
          <a:ln w="254000">
            <a:noFill/>
          </a:ln>
        </p:spPr>
      </p:pic>
    </p:spTree>
    <p:extLst>
      <p:ext uri="{BB962C8B-B14F-4D97-AF65-F5344CB8AC3E}">
        <p14:creationId xmlns:p14="http://schemas.microsoft.com/office/powerpoint/2010/main" val="193145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24003C"/>
            </a:gs>
            <a:gs pos="0">
              <a:srgbClr val="240067"/>
            </a:gs>
          </a:gsLst>
          <a:lin ang="5400000" scaled="1"/>
        </a:gradFill>
        <a:effectLst/>
      </p:bgPr>
    </p:bg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46;p15">
            <a:extLst>
              <a:ext uri="{FF2B5EF4-FFF2-40B4-BE49-F238E27FC236}">
                <a16:creationId xmlns:a16="http://schemas.microsoft.com/office/drawing/2014/main" id="{4824FA5C-5E8E-0041-5C40-F5A295C14E99}"/>
              </a:ext>
            </a:extLst>
          </p:cNvPr>
          <p:cNvSpPr/>
          <p:nvPr/>
        </p:nvSpPr>
        <p:spPr>
          <a:xfrm>
            <a:off x="5573475" y="2407932"/>
            <a:ext cx="3818414" cy="3818414"/>
          </a:xfrm>
          <a:prstGeom prst="ellipse">
            <a:avLst/>
          </a:prstGeom>
          <a:solidFill>
            <a:srgbClr val="725C8B">
              <a:alpha val="34509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360;p15">
            <a:extLst>
              <a:ext uri="{FF2B5EF4-FFF2-40B4-BE49-F238E27FC236}">
                <a16:creationId xmlns:a16="http://schemas.microsoft.com/office/drawing/2014/main" id="{7D83E2CD-D353-77FF-BCE0-6289F4A5FE2B}"/>
              </a:ext>
            </a:extLst>
          </p:cNvPr>
          <p:cNvSpPr/>
          <p:nvPr/>
        </p:nvSpPr>
        <p:spPr>
          <a:xfrm>
            <a:off x="10002356" y="1391236"/>
            <a:ext cx="1945554" cy="1945554"/>
          </a:xfrm>
          <a:prstGeom prst="ellipse">
            <a:avLst/>
          </a:prstGeom>
          <a:solidFill>
            <a:srgbClr val="DAD3FF">
              <a:alpha val="81960"/>
            </a:srgbClr>
          </a:solidFill>
          <a:ln w="762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9" name="Google Shape;1469;p173"/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" name="Google Shape;1444;p171">
            <a:extLst>
              <a:ext uri="{FF2B5EF4-FFF2-40B4-BE49-F238E27FC236}">
                <a16:creationId xmlns:a16="http://schemas.microsoft.com/office/drawing/2014/main" id="{5FE65E1E-3E8C-96C0-E623-01B5FDFEC7C4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189130DD-9458-061E-4AFE-30E72FC40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E1C435-E110-DA70-1753-1E2FDCA3B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cxnSp>
        <p:nvCxnSpPr>
          <p:cNvPr id="10" name="Google Shape;1444;p171">
            <a:extLst>
              <a:ext uri="{FF2B5EF4-FFF2-40B4-BE49-F238E27FC236}">
                <a16:creationId xmlns:a16="http://schemas.microsoft.com/office/drawing/2014/main" id="{6B31EB00-8C59-010C-E9A7-4C69BB1846FA}"/>
              </a:ext>
            </a:extLst>
          </p:cNvPr>
          <p:cNvCxnSpPr>
            <a:cxnSpLocks/>
          </p:cNvCxnSpPr>
          <p:nvPr/>
        </p:nvCxnSpPr>
        <p:spPr>
          <a:xfrm>
            <a:off x="10993066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" name="Subtitle 2">
            <a:extLst>
              <a:ext uri="{FF2B5EF4-FFF2-40B4-BE49-F238E27FC236}">
                <a16:creationId xmlns:a16="http://schemas.microsoft.com/office/drawing/2014/main" id="{C19E896B-A8D9-CCA1-C698-77A8B26E298D}"/>
              </a:ext>
            </a:extLst>
          </p:cNvPr>
          <p:cNvSpPr txBox="1">
            <a:spLocks/>
          </p:cNvSpPr>
          <p:nvPr/>
        </p:nvSpPr>
        <p:spPr>
          <a:xfrm>
            <a:off x="524027" y="1678925"/>
            <a:ext cx="6299947" cy="391789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Wind turbine – converts wind energy to electrical energy</a:t>
            </a:r>
          </a:p>
          <a:p>
            <a:pPr lvl="1"/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Wind causes pressure difference on turbine blades</a:t>
            </a:r>
          </a:p>
          <a:p>
            <a:pPr lvl="1"/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Utilizes gear ratios to power generator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08EE60C-C89D-239C-9844-780C92EC51DE}"/>
              </a:ext>
            </a:extLst>
          </p:cNvPr>
          <p:cNvSpPr/>
          <p:nvPr/>
        </p:nvSpPr>
        <p:spPr>
          <a:xfrm>
            <a:off x="6868229" y="5285123"/>
            <a:ext cx="4943261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Figure 4: How Wind Turbines Work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Courtesy of Tech-Addict</a:t>
            </a: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B04A5D4B-A50D-BA21-3A4B-0B498BA229D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t="1439" r="970" b="1606"/>
          <a:stretch/>
        </p:blipFill>
        <p:spPr>
          <a:xfrm>
            <a:off x="7378222" y="1897524"/>
            <a:ext cx="3913141" cy="3172968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5476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9130DD-9458-061E-4AFE-30E72FC40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E1C435-E110-DA70-1753-1E2FDCA3B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sp>
        <p:nvSpPr>
          <p:cNvPr id="3" name="Google Shape;1469;p173">
            <a:extLst>
              <a:ext uri="{FF2B5EF4-FFF2-40B4-BE49-F238E27FC236}">
                <a16:creationId xmlns:a16="http://schemas.microsoft.com/office/drawing/2014/main" id="{6566E196-B91B-7C7E-5113-C46EEF62CE92}"/>
              </a:ext>
            </a:extLst>
          </p:cNvPr>
          <p:cNvSpPr txBox="1"/>
          <p:nvPr/>
        </p:nvSpPr>
        <p:spPr>
          <a:xfrm>
            <a:off x="1299832" y="909526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9" name="Google Shape;1444;p171">
            <a:extLst>
              <a:ext uri="{FF2B5EF4-FFF2-40B4-BE49-F238E27FC236}">
                <a16:creationId xmlns:a16="http://schemas.microsoft.com/office/drawing/2014/main" id="{BF995211-633F-71F2-9B9C-18AF11EC72B5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" name="Google Shape;1444;p171">
            <a:extLst>
              <a:ext uri="{FF2B5EF4-FFF2-40B4-BE49-F238E27FC236}">
                <a16:creationId xmlns:a16="http://schemas.microsoft.com/office/drawing/2014/main" id="{7E0DCDF6-CB8B-6BC7-7ADD-213FFE4139CB}"/>
              </a:ext>
            </a:extLst>
          </p:cNvPr>
          <p:cNvCxnSpPr>
            <a:cxnSpLocks/>
          </p:cNvCxnSpPr>
          <p:nvPr/>
        </p:nvCxnSpPr>
        <p:spPr>
          <a:xfrm>
            <a:off x="10993066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7289615C-4B3B-7CBD-6A56-2347E1149FF7}"/>
              </a:ext>
            </a:extLst>
          </p:cNvPr>
          <p:cNvSpPr/>
          <p:nvPr/>
        </p:nvSpPr>
        <p:spPr>
          <a:xfrm>
            <a:off x="996786" y="1411432"/>
            <a:ext cx="3886200" cy="3886200"/>
          </a:xfrm>
          <a:prstGeom prst="ellipse">
            <a:avLst/>
          </a:prstGeom>
          <a:solidFill>
            <a:srgbClr val="B9ADE5"/>
          </a:solidFill>
          <a:ln>
            <a:solidFill>
              <a:srgbClr val="B9ADE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capacitor with positive and negative text&#10;&#10;Description automatically generated">
            <a:extLst>
              <a:ext uri="{FF2B5EF4-FFF2-40B4-BE49-F238E27FC236}">
                <a16:creationId xmlns:a16="http://schemas.microsoft.com/office/drawing/2014/main" id="{E4813230-B637-564C-E932-6372C960CF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90" y="1560368"/>
            <a:ext cx="5181600" cy="38862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4C03D43-95CE-37E3-22AF-660588D1E1A3}"/>
              </a:ext>
            </a:extLst>
          </p:cNvPr>
          <p:cNvSpPr txBox="1"/>
          <p:nvPr/>
        </p:nvSpPr>
        <p:spPr>
          <a:xfrm>
            <a:off x="5637808" y="2727935"/>
            <a:ext cx="631010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buClr>
                <a:schemeClr val="bg1"/>
              </a:buClr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Capacitor – stores charge temporarily</a:t>
            </a:r>
          </a:p>
          <a:p>
            <a:pPr marL="800100" lvl="1" indent="-342900" algn="l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Are polarized</a:t>
            </a:r>
          </a:p>
          <a:p>
            <a:pPr marL="800100" lvl="1" indent="-342900" algn="l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Montserrat" pitchFamily="2" charset="77"/>
              </a:rPr>
              <a:t>Charged logarithmically (initially charges very fast but rate of charging slows down)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AEB0BE-B2D1-41F5-951D-980B7251456E}"/>
              </a:ext>
            </a:extLst>
          </p:cNvPr>
          <p:cNvSpPr/>
          <p:nvPr/>
        </p:nvSpPr>
        <p:spPr>
          <a:xfrm>
            <a:off x="792162" y="5321111"/>
            <a:ext cx="4476073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Figure 4: Polarized Capacitor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Courtesy of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DigiKey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02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4">
          <a:extLst>
            <a:ext uri="{FF2B5EF4-FFF2-40B4-BE49-F238E27FC236}">
              <a16:creationId xmlns:a16="http://schemas.microsoft.com/office/drawing/2014/main" id="{356054E9-3B35-D04B-2300-EE981F0870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FECFC87-D365-89EE-F4A5-57B7E8A6B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7BD60589-A31F-0963-E2F5-CECC1CBEF9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sp>
        <p:nvSpPr>
          <p:cNvPr id="3" name="Google Shape;1469;p173">
            <a:extLst>
              <a:ext uri="{FF2B5EF4-FFF2-40B4-BE49-F238E27FC236}">
                <a16:creationId xmlns:a16="http://schemas.microsoft.com/office/drawing/2014/main" id="{A53CFED9-D70E-097D-48C7-355AFE01659A}"/>
              </a:ext>
            </a:extLst>
          </p:cNvPr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9" name="Google Shape;1444;p171">
            <a:extLst>
              <a:ext uri="{FF2B5EF4-FFF2-40B4-BE49-F238E27FC236}">
                <a16:creationId xmlns:a16="http://schemas.microsoft.com/office/drawing/2014/main" id="{D007698E-8985-3D73-4BBD-1456F5317A32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" name="Google Shape;1444;p171">
            <a:extLst>
              <a:ext uri="{FF2B5EF4-FFF2-40B4-BE49-F238E27FC236}">
                <a16:creationId xmlns:a16="http://schemas.microsoft.com/office/drawing/2014/main" id="{AB9CC82D-4CF9-89D3-FFFF-319A56946726}"/>
              </a:ext>
            </a:extLst>
          </p:cNvPr>
          <p:cNvCxnSpPr>
            <a:cxnSpLocks/>
          </p:cNvCxnSpPr>
          <p:nvPr/>
        </p:nvCxnSpPr>
        <p:spPr>
          <a:xfrm>
            <a:off x="10993066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7174" name="Picture 6" descr="Double cell battery symbol in electricity. Vector ...">
            <a:extLst>
              <a:ext uri="{FF2B5EF4-FFF2-40B4-BE49-F238E27FC236}">
                <a16:creationId xmlns:a16="http://schemas.microsoft.com/office/drawing/2014/main" id="{1CE1A9A2-2717-D648-70A4-9D3DFBB455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5" t="9946" r="7922" b="15538"/>
          <a:stretch/>
        </p:blipFill>
        <p:spPr bwMode="auto">
          <a:xfrm>
            <a:off x="1757611" y="2286260"/>
            <a:ext cx="1425879" cy="1443449"/>
          </a:xfrm>
          <a:prstGeom prst="ellipse">
            <a:avLst/>
          </a:prstGeom>
          <a:noFill/>
          <a:ln w="127000">
            <a:solidFill>
              <a:srgbClr val="B9ADE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The symbol of capacitor is -||-">
            <a:extLst>
              <a:ext uri="{FF2B5EF4-FFF2-40B4-BE49-F238E27FC236}">
                <a16:creationId xmlns:a16="http://schemas.microsoft.com/office/drawing/2014/main" id="{38DF793B-7E73-BBFF-C202-C1AAEAE01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060" y="2286260"/>
            <a:ext cx="1425879" cy="1425879"/>
          </a:xfrm>
          <a:prstGeom prst="ellipse">
            <a:avLst/>
          </a:prstGeom>
          <a:noFill/>
          <a:ln w="127000">
            <a:solidFill>
              <a:srgbClr val="B9ADE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Voltage and Current Sources | CircuitBread">
            <a:extLst>
              <a:ext uri="{FF2B5EF4-FFF2-40B4-BE49-F238E27FC236}">
                <a16:creationId xmlns:a16="http://schemas.microsoft.com/office/drawing/2014/main" id="{C729FD5C-1ACD-4EE4-CA7B-032C164551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" t="20605" r="66814" b="22585"/>
          <a:stretch/>
        </p:blipFill>
        <p:spPr bwMode="auto">
          <a:xfrm>
            <a:off x="8947854" y="2268401"/>
            <a:ext cx="1425879" cy="1436943"/>
          </a:xfrm>
          <a:prstGeom prst="ellipse">
            <a:avLst/>
          </a:prstGeom>
          <a:noFill/>
          <a:ln w="127000">
            <a:solidFill>
              <a:srgbClr val="B9ADE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>
            <a:extLst>
              <a:ext uri="{FF2B5EF4-FFF2-40B4-BE49-F238E27FC236}">
                <a16:creationId xmlns:a16="http://schemas.microsoft.com/office/drawing/2014/main" id="{C06E4B89-70AA-DFC7-9581-022B95DC2C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0" t="8390" r="55375" b="16761"/>
          <a:stretch/>
        </p:blipFill>
        <p:spPr bwMode="auto">
          <a:xfrm>
            <a:off x="3531506" y="4150045"/>
            <a:ext cx="1425879" cy="1425879"/>
          </a:xfrm>
          <a:prstGeom prst="ellipse">
            <a:avLst/>
          </a:prstGeom>
          <a:noFill/>
          <a:ln w="127000">
            <a:solidFill>
              <a:srgbClr val="B9ADE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>
            <a:extLst>
              <a:ext uri="{FF2B5EF4-FFF2-40B4-BE49-F238E27FC236}">
                <a16:creationId xmlns:a16="http://schemas.microsoft.com/office/drawing/2014/main" id="{AAB45D6F-584C-A3F9-D52C-7E6BEA2AE4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40" t="10066" r="7935" b="15085"/>
          <a:stretch/>
        </p:blipFill>
        <p:spPr bwMode="auto">
          <a:xfrm>
            <a:off x="7234616" y="4150045"/>
            <a:ext cx="1425879" cy="1425879"/>
          </a:xfrm>
          <a:prstGeom prst="ellipse">
            <a:avLst/>
          </a:prstGeom>
          <a:noFill/>
          <a:ln w="127000">
            <a:solidFill>
              <a:srgbClr val="B9ADE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rminator 28">
            <a:extLst>
              <a:ext uri="{FF2B5EF4-FFF2-40B4-BE49-F238E27FC236}">
                <a16:creationId xmlns:a16="http://schemas.microsoft.com/office/drawing/2014/main" id="{CA8FE41B-9CD9-C180-8947-45789055F6BB}"/>
              </a:ext>
            </a:extLst>
          </p:cNvPr>
          <p:cNvSpPr/>
          <p:nvPr/>
        </p:nvSpPr>
        <p:spPr>
          <a:xfrm>
            <a:off x="1818264" y="3611030"/>
            <a:ext cx="1304571" cy="366387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B9AD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240067"/>
                </a:solidFill>
                <a:latin typeface="Montserrat" pitchFamily="2" charset="77"/>
              </a:rPr>
              <a:t>Battery</a:t>
            </a:r>
          </a:p>
        </p:txBody>
      </p:sp>
      <p:sp>
        <p:nvSpPr>
          <p:cNvPr id="30" name="Terminator 29">
            <a:extLst>
              <a:ext uri="{FF2B5EF4-FFF2-40B4-BE49-F238E27FC236}">
                <a16:creationId xmlns:a16="http://schemas.microsoft.com/office/drawing/2014/main" id="{B7B6BA50-4056-6DCC-9BEB-A7B8A43830FC}"/>
              </a:ext>
            </a:extLst>
          </p:cNvPr>
          <p:cNvSpPr/>
          <p:nvPr/>
        </p:nvSpPr>
        <p:spPr>
          <a:xfrm>
            <a:off x="5443713" y="3593459"/>
            <a:ext cx="1304571" cy="366387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B9AD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240067"/>
                </a:solidFill>
                <a:latin typeface="Montserrat" pitchFamily="2" charset="77"/>
              </a:rPr>
              <a:t>Capacitor</a:t>
            </a:r>
          </a:p>
        </p:txBody>
      </p:sp>
      <p:sp>
        <p:nvSpPr>
          <p:cNvPr id="31" name="Terminator 30">
            <a:extLst>
              <a:ext uri="{FF2B5EF4-FFF2-40B4-BE49-F238E27FC236}">
                <a16:creationId xmlns:a16="http://schemas.microsoft.com/office/drawing/2014/main" id="{A7E973E4-6269-545C-CAB7-F0B30A14AE7E}"/>
              </a:ext>
            </a:extLst>
          </p:cNvPr>
          <p:cNvSpPr/>
          <p:nvPr/>
        </p:nvSpPr>
        <p:spPr>
          <a:xfrm>
            <a:off x="9008507" y="3611030"/>
            <a:ext cx="1304571" cy="366387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B9AD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240067"/>
                </a:solidFill>
                <a:latin typeface="Montserrat" pitchFamily="2" charset="77"/>
              </a:rPr>
              <a:t>DC Source</a:t>
            </a:r>
          </a:p>
        </p:txBody>
      </p:sp>
      <p:sp>
        <p:nvSpPr>
          <p:cNvPr id="32" name="Terminator 31">
            <a:extLst>
              <a:ext uri="{FF2B5EF4-FFF2-40B4-BE49-F238E27FC236}">
                <a16:creationId xmlns:a16="http://schemas.microsoft.com/office/drawing/2014/main" id="{A97A1BA1-B3A2-DA27-B7EB-DB383AAFD736}"/>
              </a:ext>
            </a:extLst>
          </p:cNvPr>
          <p:cNvSpPr/>
          <p:nvPr/>
        </p:nvSpPr>
        <p:spPr>
          <a:xfrm>
            <a:off x="3592159" y="5545001"/>
            <a:ext cx="1304571" cy="366387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B9AD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240067"/>
                </a:solidFill>
                <a:latin typeface="Montserrat" pitchFamily="2" charset="77"/>
              </a:rPr>
              <a:t>Voltmeter</a:t>
            </a:r>
          </a:p>
        </p:txBody>
      </p:sp>
      <p:sp>
        <p:nvSpPr>
          <p:cNvPr id="33" name="Terminator 32">
            <a:extLst>
              <a:ext uri="{FF2B5EF4-FFF2-40B4-BE49-F238E27FC236}">
                <a16:creationId xmlns:a16="http://schemas.microsoft.com/office/drawing/2014/main" id="{3BA69B20-A2D4-E054-3374-2BDF86C2AC7E}"/>
              </a:ext>
            </a:extLst>
          </p:cNvPr>
          <p:cNvSpPr/>
          <p:nvPr/>
        </p:nvSpPr>
        <p:spPr>
          <a:xfrm>
            <a:off x="7295269" y="5558356"/>
            <a:ext cx="1304571" cy="366387"/>
          </a:xfrm>
          <a:prstGeom prst="flowChartTerminator">
            <a:avLst/>
          </a:prstGeom>
          <a:solidFill>
            <a:schemeClr val="bg1"/>
          </a:solidFill>
          <a:ln w="76200">
            <a:solidFill>
              <a:srgbClr val="B9ADE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240067"/>
                </a:solidFill>
                <a:latin typeface="Montserrat" pitchFamily="2" charset="77"/>
              </a:rPr>
              <a:t>Ammeter</a:t>
            </a:r>
          </a:p>
        </p:txBody>
      </p:sp>
      <p:sp>
        <p:nvSpPr>
          <p:cNvPr id="2" name="Google Shape;952;p156">
            <a:extLst>
              <a:ext uri="{FF2B5EF4-FFF2-40B4-BE49-F238E27FC236}">
                <a16:creationId xmlns:a16="http://schemas.microsoft.com/office/drawing/2014/main" id="{48412CDE-7D07-04CF-1142-ED32BDAE72A1}"/>
              </a:ext>
            </a:extLst>
          </p:cNvPr>
          <p:cNvSpPr txBox="1"/>
          <p:nvPr/>
        </p:nvSpPr>
        <p:spPr>
          <a:xfrm>
            <a:off x="411457" y="1205753"/>
            <a:ext cx="11536453" cy="1150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300" i="1" dirty="0">
                <a:solidFill>
                  <a:srgbClr val="FFFFFF"/>
                </a:solidFill>
                <a:latin typeface="Montserrat"/>
                <a:ea typeface="+mn-lt"/>
                <a:cs typeface="Arial"/>
                <a:sym typeface="Montserrat"/>
              </a:rPr>
              <a:t>Symbols for common electrical components:</a:t>
            </a:r>
          </a:p>
        </p:txBody>
      </p:sp>
    </p:spTree>
    <p:extLst>
      <p:ext uri="{BB962C8B-B14F-4D97-AF65-F5344CB8AC3E}">
        <p14:creationId xmlns:p14="http://schemas.microsoft.com/office/powerpoint/2010/main" val="239579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9130DD-9458-061E-4AFE-30E72FC40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" y="6226404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AE1C435-E110-DA70-1753-1E2FDCA3BA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17" y="6226346"/>
            <a:ext cx="1313093" cy="359459"/>
          </a:xfrm>
          <a:prstGeom prst="rect">
            <a:avLst/>
          </a:prstGeom>
        </p:spPr>
      </p:pic>
      <p:sp>
        <p:nvSpPr>
          <p:cNvPr id="3" name="Google Shape;1469;p173">
            <a:extLst>
              <a:ext uri="{FF2B5EF4-FFF2-40B4-BE49-F238E27FC236}">
                <a16:creationId xmlns:a16="http://schemas.microsoft.com/office/drawing/2014/main" id="{6566E196-B91B-7C7E-5113-C46EEF62CE92}"/>
              </a:ext>
            </a:extLst>
          </p:cNvPr>
          <p:cNvSpPr txBox="1"/>
          <p:nvPr/>
        </p:nvSpPr>
        <p:spPr>
          <a:xfrm>
            <a:off x="1198933" y="933257"/>
            <a:ext cx="9794133" cy="235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Montserrat"/>
                <a:cs typeface="Montserrat"/>
                <a:sym typeface="Montserrat"/>
              </a:rPr>
              <a:t>BACKGROUND INFORMATION</a:t>
            </a:r>
            <a:endParaRPr kumimoji="0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9" name="Google Shape;1444;p171">
            <a:extLst>
              <a:ext uri="{FF2B5EF4-FFF2-40B4-BE49-F238E27FC236}">
                <a16:creationId xmlns:a16="http://schemas.microsoft.com/office/drawing/2014/main" id="{BF995211-633F-71F2-9B9C-18AF11EC72B5}"/>
              </a:ext>
            </a:extLst>
          </p:cNvPr>
          <p:cNvCxnSpPr>
            <a:cxnSpLocks/>
          </p:cNvCxnSpPr>
          <p:nvPr/>
        </p:nvCxnSpPr>
        <p:spPr>
          <a:xfrm>
            <a:off x="443753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" name="Google Shape;1444;p171">
            <a:extLst>
              <a:ext uri="{FF2B5EF4-FFF2-40B4-BE49-F238E27FC236}">
                <a16:creationId xmlns:a16="http://schemas.microsoft.com/office/drawing/2014/main" id="{7E0DCDF6-CB8B-6BC7-7ADD-213FFE4139CB}"/>
              </a:ext>
            </a:extLst>
          </p:cNvPr>
          <p:cNvCxnSpPr>
            <a:cxnSpLocks/>
          </p:cNvCxnSpPr>
          <p:nvPr/>
        </p:nvCxnSpPr>
        <p:spPr>
          <a:xfrm>
            <a:off x="10993066" y="741611"/>
            <a:ext cx="553032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Google Shape;853;p153">
            <a:extLst>
              <a:ext uri="{FF2B5EF4-FFF2-40B4-BE49-F238E27FC236}">
                <a16:creationId xmlns:a16="http://schemas.microsoft.com/office/drawing/2014/main" id="{FAFE8252-8151-3554-C463-EFB5B0179817}"/>
              </a:ext>
            </a:extLst>
          </p:cNvPr>
          <p:cNvSpPr/>
          <p:nvPr/>
        </p:nvSpPr>
        <p:spPr>
          <a:xfrm>
            <a:off x="668078" y="1329127"/>
            <a:ext cx="5215491" cy="4595597"/>
          </a:xfrm>
          <a:prstGeom prst="roundRect">
            <a:avLst>
              <a:gd name="adj" fmla="val 16667"/>
            </a:avLst>
          </a:prstGeom>
          <a:solidFill>
            <a:srgbClr val="B7ABE2"/>
          </a:solidFill>
          <a:ln w="25400" cap="flat" cmpd="sng">
            <a:solidFill>
              <a:srgbClr val="1C30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853;p153">
            <a:extLst>
              <a:ext uri="{FF2B5EF4-FFF2-40B4-BE49-F238E27FC236}">
                <a16:creationId xmlns:a16="http://schemas.microsoft.com/office/drawing/2014/main" id="{185F9BD9-3900-FD17-26F7-3B012A445D6D}"/>
              </a:ext>
            </a:extLst>
          </p:cNvPr>
          <p:cNvSpPr/>
          <p:nvPr/>
        </p:nvSpPr>
        <p:spPr>
          <a:xfrm>
            <a:off x="6308432" y="1329127"/>
            <a:ext cx="5215491" cy="4595595"/>
          </a:xfrm>
          <a:prstGeom prst="roundRect">
            <a:avLst>
              <a:gd name="adj" fmla="val 16667"/>
            </a:avLst>
          </a:prstGeom>
          <a:solidFill>
            <a:srgbClr val="B7ABE2"/>
          </a:solidFill>
          <a:ln w="25400" cap="flat" cmpd="sng">
            <a:solidFill>
              <a:srgbClr val="1C30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853;p153">
            <a:extLst>
              <a:ext uri="{FF2B5EF4-FFF2-40B4-BE49-F238E27FC236}">
                <a16:creationId xmlns:a16="http://schemas.microsoft.com/office/drawing/2014/main" id="{3890F276-2805-FD62-EC58-9631A52CD468}"/>
              </a:ext>
            </a:extLst>
          </p:cNvPr>
          <p:cNvSpPr/>
          <p:nvPr/>
        </p:nvSpPr>
        <p:spPr>
          <a:xfrm>
            <a:off x="1102798" y="3350224"/>
            <a:ext cx="4225496" cy="202415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" name="Google Shape;1444;p171">
            <a:extLst>
              <a:ext uri="{FF2B5EF4-FFF2-40B4-BE49-F238E27FC236}">
                <a16:creationId xmlns:a16="http://schemas.microsoft.com/office/drawing/2014/main" id="{3955D4A3-E3AD-D5DE-D624-35F51E859211}"/>
              </a:ext>
            </a:extLst>
          </p:cNvPr>
          <p:cNvCxnSpPr>
            <a:cxnSpLocks/>
          </p:cNvCxnSpPr>
          <p:nvPr/>
        </p:nvCxnSpPr>
        <p:spPr>
          <a:xfrm>
            <a:off x="1407018" y="2035375"/>
            <a:ext cx="3617056" cy="0"/>
          </a:xfrm>
          <a:prstGeom prst="straightConnector1">
            <a:avLst/>
          </a:prstGeom>
          <a:noFill/>
          <a:ln w="38100" cap="flat" cmpd="sng">
            <a:solidFill>
              <a:srgbClr val="24006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" name="Google Shape;1444;p171">
            <a:extLst>
              <a:ext uri="{FF2B5EF4-FFF2-40B4-BE49-F238E27FC236}">
                <a16:creationId xmlns:a16="http://schemas.microsoft.com/office/drawing/2014/main" id="{48DEF0EE-F591-D23B-6E98-733AE8A02E06}"/>
              </a:ext>
            </a:extLst>
          </p:cNvPr>
          <p:cNvCxnSpPr>
            <a:cxnSpLocks/>
          </p:cNvCxnSpPr>
          <p:nvPr/>
        </p:nvCxnSpPr>
        <p:spPr>
          <a:xfrm>
            <a:off x="7107649" y="2015379"/>
            <a:ext cx="3617056" cy="0"/>
          </a:xfrm>
          <a:prstGeom prst="straightConnector1">
            <a:avLst/>
          </a:prstGeom>
          <a:noFill/>
          <a:ln w="38100" cap="flat" cmpd="sng">
            <a:solidFill>
              <a:srgbClr val="240067"/>
            </a:solidFill>
            <a:prstDash val="solid"/>
            <a:round/>
            <a:headEnd type="none" w="sm" len="sm"/>
            <a:tailEnd type="none" w="sm" len="sm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593CBBC-2EEB-E262-CD71-49F230CA5E14}"/>
                  </a:ext>
                </a:extLst>
              </p:cNvPr>
              <p:cNvSpPr txBox="1"/>
              <p:nvPr/>
            </p:nvSpPr>
            <p:spPr>
              <a:xfrm>
                <a:off x="793996" y="1481377"/>
                <a:ext cx="4963654" cy="24006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240067"/>
                    </a:solidFill>
                    <a:latin typeface="Montserrat" pitchFamily="2" charset="77"/>
                  </a:rPr>
                  <a:t>Series Connection</a:t>
                </a:r>
              </a:p>
              <a:p>
                <a:pPr algn="ctr"/>
                <a:endParaRPr lang="en-US" sz="2000" b="1" dirty="0">
                  <a:solidFill>
                    <a:srgbClr val="240067"/>
                  </a:solidFill>
                  <a:latin typeface="Montserrat" pitchFamily="2" charset="77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240067"/>
                    </a:solidFill>
                    <a:latin typeface="Montserrat" pitchFamily="2" charset="77"/>
                  </a:rPr>
                  <a:t>Current is equal across components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240067"/>
                    </a:solidFill>
                    <a:latin typeface="Montserrat" pitchFamily="2" charset="77"/>
                  </a:rPr>
                  <a:t>Voltage across each component: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1000" dirty="0">
                  <a:solidFill>
                    <a:srgbClr val="240067"/>
                  </a:solidFill>
                  <a:latin typeface="Montserrat" pitchFamily="2" charset="77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2400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2400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240067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240067"/>
                                  </a:solidFill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  <m:r>
                            <a:rPr lang="en-US" sz="2000" b="0" i="1" smtClean="0">
                              <a:solidFill>
                                <a:srgbClr val="240067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b="0" i="1" smtClean="0">
                              <a:solidFill>
                                <a:srgbClr val="240067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240067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240067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2400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240067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240067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240067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2400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240067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240067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Proxima Nova Rg" panose="02000506030000020004" pitchFamily="2" charset="0"/>
                </a:endParaRPr>
              </a:p>
              <a:p>
                <a:endParaRPr lang="en-US" dirty="0">
                  <a:solidFill>
                    <a:srgbClr val="240067"/>
                  </a:solidFill>
                  <a:latin typeface="Montserrat" pitchFamily="2" charset="77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rgbClr val="240067"/>
                  </a:solidFill>
                  <a:latin typeface="Montserrat" pitchFamily="2" charset="77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593CBBC-2EEB-E262-CD71-49F230CA5E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996" y="1481377"/>
                <a:ext cx="4963654" cy="2400657"/>
              </a:xfrm>
              <a:prstGeom prst="rect">
                <a:avLst/>
              </a:prstGeom>
              <a:blipFill>
                <a:blip r:embed="rId5"/>
                <a:stretch>
                  <a:fillRect l="-765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>
            <a:extLst>
              <a:ext uri="{FF2B5EF4-FFF2-40B4-BE49-F238E27FC236}">
                <a16:creationId xmlns:a16="http://schemas.microsoft.com/office/drawing/2014/main" id="{30E9D260-D007-69D6-98DE-F4FF5CD98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933" y="3350224"/>
            <a:ext cx="3896581" cy="223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60FC4C4-9803-CBA8-DE3D-EC6CFC897D82}"/>
                  </a:ext>
                </a:extLst>
              </p:cNvPr>
              <p:cNvSpPr txBox="1"/>
              <p:nvPr/>
            </p:nvSpPr>
            <p:spPr>
              <a:xfrm>
                <a:off x="6434350" y="1458197"/>
                <a:ext cx="4963654" cy="27161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240067"/>
                    </a:solidFill>
                    <a:latin typeface="Montserrat" pitchFamily="2" charset="77"/>
                  </a:rPr>
                  <a:t>Parallel Connection</a:t>
                </a:r>
              </a:p>
              <a:p>
                <a:pPr algn="ctr"/>
                <a:endParaRPr lang="en-US" sz="2000" b="1" dirty="0">
                  <a:solidFill>
                    <a:srgbClr val="240067"/>
                  </a:solidFill>
                  <a:latin typeface="Montserrat" pitchFamily="2" charset="77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240067"/>
                    </a:solidFill>
                    <a:latin typeface="Montserrat" pitchFamily="2" charset="77"/>
                  </a:rPr>
                  <a:t>Current varies across components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240067"/>
                    </a:solidFill>
                    <a:latin typeface="Montserrat" pitchFamily="2" charset="77"/>
                  </a:rPr>
                  <a:t>Voltage across each component:</a:t>
                </a:r>
              </a:p>
              <a:p>
                <a:pPr algn="ctr"/>
                <a:endParaRPr lang="en-US" sz="1050" i="1" dirty="0">
                  <a:solidFill>
                    <a:srgbClr val="240067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2400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000" i="1" smtClean="0">
                                  <a:solidFill>
                                    <a:srgbClr val="2400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smtClean="0">
                                  <a:solidFill>
                                    <a:srgbClr val="240067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i="1" smtClean="0">
                                  <a:solidFill>
                                    <a:srgbClr val="240067"/>
                                  </a:solidFill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  <m:r>
                            <a:rPr lang="en-US" sz="2000" i="1" smtClean="0">
                              <a:solidFill>
                                <a:srgbClr val="240067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i="1" smtClean="0">
                              <a:solidFill>
                                <a:srgbClr val="240067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240067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240067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2400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240067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240067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240067"/>
                  </a:solidFill>
                  <a:latin typeface="Montserrat" pitchFamily="2" charset="77"/>
                </a:endParaRPr>
              </a:p>
              <a:p>
                <a:endParaRPr lang="en-US" sz="2000" dirty="0">
                  <a:latin typeface="Proxima Nova Rg" panose="02000506030000020004" pitchFamily="2" charset="0"/>
                </a:endParaRPr>
              </a:p>
              <a:p>
                <a:endParaRPr lang="en-US" dirty="0">
                  <a:solidFill>
                    <a:srgbClr val="240067"/>
                  </a:solidFill>
                  <a:latin typeface="Montserrat" pitchFamily="2" charset="77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rgbClr val="240067"/>
                  </a:solidFill>
                  <a:latin typeface="Montserrat" pitchFamily="2" charset="77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60FC4C4-9803-CBA8-DE3D-EC6CFC897D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4350" y="1458197"/>
                <a:ext cx="4963654" cy="2716128"/>
              </a:xfrm>
              <a:prstGeom prst="rect">
                <a:avLst/>
              </a:prstGeom>
              <a:blipFill>
                <a:blip r:embed="rId7"/>
                <a:stretch>
                  <a:fillRect l="-765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Google Shape;853;p153">
            <a:extLst>
              <a:ext uri="{FF2B5EF4-FFF2-40B4-BE49-F238E27FC236}">
                <a16:creationId xmlns:a16="http://schemas.microsoft.com/office/drawing/2014/main" id="{E56A5E2B-EEC1-514A-5A33-9964B5AFDBC2}"/>
              </a:ext>
            </a:extLst>
          </p:cNvPr>
          <p:cNvSpPr/>
          <p:nvPr/>
        </p:nvSpPr>
        <p:spPr>
          <a:xfrm>
            <a:off x="6803429" y="3391452"/>
            <a:ext cx="4225496" cy="202415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75ACB3FE-780E-79D5-6C37-F9FB0C45F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298" y="3400071"/>
            <a:ext cx="3731758" cy="201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F28DDDD-7E82-8B8A-45FA-0C702FFADCB0}"/>
              </a:ext>
            </a:extLst>
          </p:cNvPr>
          <p:cNvSpPr/>
          <p:nvPr/>
        </p:nvSpPr>
        <p:spPr>
          <a:xfrm>
            <a:off x="637939" y="5452860"/>
            <a:ext cx="5155213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600" dirty="0">
                <a:solidFill>
                  <a:srgbClr val="240067"/>
                </a:solidFill>
                <a:latin typeface="Montserrat" pitchFamily="2" charset="77"/>
              </a:rPr>
              <a:t>Figure 6: Series Connection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5ACAEB7-2738-8444-A444-A8FC9EA2E8F1}"/>
              </a:ext>
            </a:extLst>
          </p:cNvPr>
          <p:cNvSpPr/>
          <p:nvPr/>
        </p:nvSpPr>
        <p:spPr>
          <a:xfrm>
            <a:off x="6368709" y="5504576"/>
            <a:ext cx="5155213" cy="3385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600" dirty="0">
                <a:solidFill>
                  <a:srgbClr val="240067"/>
                </a:solidFill>
                <a:latin typeface="Montserrat" pitchFamily="2" charset="77"/>
              </a:rPr>
              <a:t>Figure 7: Parallel Connection</a:t>
            </a:r>
          </a:p>
        </p:txBody>
      </p:sp>
    </p:spTree>
    <p:extLst>
      <p:ext uri="{BB962C8B-B14F-4D97-AF65-F5344CB8AC3E}">
        <p14:creationId xmlns:p14="http://schemas.microsoft.com/office/powerpoint/2010/main" val="413353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19802</TotalTime>
  <Words>1149</Words>
  <Application>Microsoft Office PowerPoint</Application>
  <PresentationFormat>Widescreen</PresentationFormat>
  <Paragraphs>342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Montserrat</vt:lpstr>
      <vt:lpstr>Montserrat Black</vt:lpstr>
      <vt:lpstr>Proxima Nova</vt:lpstr>
      <vt:lpstr>Proxima Nova Lt</vt:lpstr>
      <vt:lpstr>Proxima Nova Rg</vt:lpstr>
      <vt:lpstr>Quattrocento Sans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Elena Hume</cp:lastModifiedBy>
  <cp:revision>92</cp:revision>
  <dcterms:created xsi:type="dcterms:W3CDTF">2019-06-25T23:10:16Z</dcterms:created>
  <dcterms:modified xsi:type="dcterms:W3CDTF">2024-03-27T21:39:45Z</dcterms:modified>
</cp:coreProperties>
</file>