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32"/>
  </p:notesMasterIdLst>
  <p:sldIdLst>
    <p:sldId id="257" r:id="rId2"/>
    <p:sldId id="259" r:id="rId3"/>
    <p:sldId id="275" r:id="rId4"/>
    <p:sldId id="279" r:id="rId5"/>
    <p:sldId id="333" r:id="rId6"/>
    <p:sldId id="347" r:id="rId7"/>
    <p:sldId id="324" r:id="rId8"/>
    <p:sldId id="372" r:id="rId9"/>
    <p:sldId id="328" r:id="rId10"/>
    <p:sldId id="305" r:id="rId11"/>
    <p:sldId id="309" r:id="rId12"/>
    <p:sldId id="310" r:id="rId13"/>
    <p:sldId id="349" r:id="rId14"/>
    <p:sldId id="368" r:id="rId15"/>
    <p:sldId id="371" r:id="rId16"/>
    <p:sldId id="369" r:id="rId17"/>
    <p:sldId id="339" r:id="rId18"/>
    <p:sldId id="341" r:id="rId19"/>
    <p:sldId id="342" r:id="rId20"/>
    <p:sldId id="352" r:id="rId21"/>
    <p:sldId id="359" r:id="rId22"/>
    <p:sldId id="360" r:id="rId23"/>
    <p:sldId id="355" r:id="rId24"/>
    <p:sldId id="363" r:id="rId25"/>
    <p:sldId id="365" r:id="rId26"/>
    <p:sldId id="364" r:id="rId27"/>
    <p:sldId id="373" r:id="rId28"/>
    <p:sldId id="374" r:id="rId29"/>
    <p:sldId id="375" r:id="rId30"/>
    <p:sldId id="353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00"/>
    <a:srgbClr val="0033CC"/>
    <a:srgbClr val="990099"/>
    <a:srgbClr val="CCFF33"/>
    <a:srgbClr val="0000FF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16" autoAdjust="0"/>
    <p:restoredTop sz="90833" autoAdjust="0"/>
  </p:normalViewPr>
  <p:slideViewPr>
    <p:cSldViewPr>
      <p:cViewPr varScale="1">
        <p:scale>
          <a:sx n="68" d="100"/>
          <a:sy n="68" d="100"/>
        </p:scale>
        <p:origin x="40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E3ABCD6-5D30-4EED-8598-B53CEB9D83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1277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66E890-BA08-477F-81A5-CEF9C006D5D4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mtClean="0">
                <a:latin typeface="Arial" panose="020B0604020202020204" pitchFamily="34" charset="0"/>
                <a:cs typeface="Arial" panose="020B0604020202020204" pitchFamily="34" charset="0"/>
              </a:rPr>
              <a:t>Lirdi Mexhitaj 2010</a:t>
            </a:r>
          </a:p>
        </p:txBody>
      </p:sp>
    </p:spTree>
    <p:extLst>
      <p:ext uri="{BB962C8B-B14F-4D97-AF65-F5344CB8AC3E}">
        <p14:creationId xmlns:p14="http://schemas.microsoft.com/office/powerpoint/2010/main" val="2310727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214989-37CA-4AAA-B6BE-E715DBFA6465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758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0F751B-EDA8-4FE8-A847-F8903995C786}" type="slidenum">
              <a:rPr lang="en-US" altLang="en-US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525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1A436B-61E5-4213-9528-6B0B67DC77F7}" type="slidenum">
              <a:rPr lang="en-US" altLang="en-US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034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8279A3-F644-4021-B9AB-1248E9065574}" type="slidenum">
              <a:rPr lang="en-US" altLang="en-US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43628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6DC14F-F042-4A71-996D-5CCF22E01128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0109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FA788F2-0C15-40FB-BB36-EC7E67CEFB8F}" type="slidenum">
              <a:rPr lang="en-US" altLang="en-US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4693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E2787D-BD1A-4278-A420-65AD2DEB75A2}" type="slidenum">
              <a:rPr lang="en-US" altLang="en-US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67415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8F9D630-A66B-40F3-BB61-13E8CC167340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5748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78116A-7467-401E-9214-6C0A5E856ED9}" type="slidenum">
              <a:rPr lang="en-US" altLang="en-US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34061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B5023B-9060-4BAF-BCDA-36302D17ED57}" type="slidenum">
              <a:rPr lang="en-US" altLang="en-US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5816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6DC976-FFD4-4D61-BE4A-88966726C393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67730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982190-A37D-4940-A6E2-02380B8EB677}" type="slidenum">
              <a:rPr lang="en-US" altLang="en-US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9307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B3A5619-E203-472A-BE0D-3D0A3924FFEA}" type="slidenum">
              <a:rPr lang="en-US" altLang="en-US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5404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6B6BB3-0570-4842-BD77-DE6C1D51D5B9}" type="slidenum">
              <a:rPr lang="en-US" altLang="en-US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72952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D49133-EEFB-4F42-8D75-2CE9FE3AA51F}" type="slidenum">
              <a:rPr lang="en-US" altLang="en-US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261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0B592FA-904B-4917-8C02-12D50FD1537A}" type="slidenum">
              <a:rPr lang="en-US" altLang="en-US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25165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5940DB9-4726-4BFC-B021-C9E5A6EA751F}" type="slidenum">
              <a:rPr lang="en-US" altLang="en-US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68212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C34BFAE-3FFF-4BB8-B943-C56461625CFD}" type="slidenum">
              <a:rPr lang="en-US" altLang="en-US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6861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850876-75FA-4825-BCA2-73984C43B750}" type="slidenum">
              <a:rPr lang="en-US" altLang="en-US">
                <a:solidFill>
                  <a:srgbClr val="000000"/>
                </a:solidFill>
              </a:rPr>
              <a:pPr/>
              <a:t>27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2497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F7BDE2-E65C-4A2E-8388-25CB1BAAEBC9}" type="slidenum">
              <a:rPr lang="en-US" altLang="en-US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7262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C3414C2-4CDF-417D-BCD9-9152E3B2CD54}" type="slidenum">
              <a:rPr lang="en-US" altLang="en-US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087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FF134AD-F42B-44E1-B730-7F6D1012CB52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27061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095337-E769-4033-9694-A082EBEA354C}" type="slidenum">
              <a:rPr lang="en-US" altLang="en-US"/>
              <a:pPr/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4197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CF8A63-13F4-4B44-84F1-DD177C4CF235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396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EAFABF-432D-485C-81A1-2406D055B5B5}" type="slidenum">
              <a:rPr lang="en-US" altLang="en-US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892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7519572-C156-4C08-9EBB-DF8071F6F6BC}" type="slidenum">
              <a:rPr lang="en-US" altLang="en-US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3405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9D76E2-0EB9-43ED-A876-71A476FE0AA2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158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7D83AC6-7911-42D9-9E5C-D84F94A87ED0}" type="slidenum">
              <a:rPr lang="en-US" altLang="en-US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0633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73EAC2E-982D-4DC2-AFAF-327B62FBAAE7}" type="slidenum">
              <a:rPr lang="en-US" altLang="en-US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4717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-9144" y="0"/>
            <a:ext cx="9153144" cy="685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27753" y="2043258"/>
            <a:ext cx="3637261" cy="241505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>
              <a:spcBef>
                <a:spcPts val="0"/>
              </a:spcBef>
              <a:defRPr sz="3000" b="1" i="0">
                <a:solidFill>
                  <a:schemeClr val="bg1"/>
                </a:solidFill>
                <a:latin typeface="Arial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27013" y="4958531"/>
            <a:ext cx="1783159" cy="482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Bef>
                <a:spcPts val="0"/>
              </a:spcBef>
              <a:defRPr sz="1000" baseline="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9607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75D8E-B404-447D-A660-20B17D37C8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53525" cy="6877050"/>
          </a:xfrm>
          <a:prstGeom prst="rect">
            <a:avLst/>
          </a:prstGeom>
          <a:solidFill>
            <a:srgbClr val="5706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15325" y="3889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>
              <a:ea typeface="MS PGothic" panose="020B0600070205080204" pitchFamily="34" charset="-128"/>
            </a:endParaRPr>
          </a:p>
        </p:txBody>
      </p:sp>
      <p:pic>
        <p:nvPicPr>
          <p:cNvPr id="6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8" y="317500"/>
            <a:ext cx="1689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Placeholder 2"/>
          <p:cNvSpPr>
            <a:spLocks noGrp="1"/>
          </p:cNvSpPr>
          <p:nvPr>
            <p:ph idx="11"/>
          </p:nvPr>
        </p:nvSpPr>
        <p:spPr>
          <a:xfrm>
            <a:off x="0" y="0"/>
            <a:ext cx="4480560" cy="687543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ctr">
              <a:defRPr sz="3000" b="1">
                <a:solidFill>
                  <a:srgbClr val="FFFFFF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997268" y="2111809"/>
            <a:ext cx="3737844" cy="4174691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defRPr sz="3000" b="1" i="0">
                <a:solidFill>
                  <a:srgbClr val="FFFFFF"/>
                </a:solidFill>
                <a:latin typeface="Arial"/>
                <a:cs typeface="Arial"/>
              </a:defRPr>
            </a:lvl1pPr>
            <a:lvl2pPr marL="0" indent="0">
              <a:spcBef>
                <a:spcPts val="0"/>
              </a:spcBef>
              <a:buNone/>
              <a:defRPr baseline="0"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464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01793" y="2111809"/>
            <a:ext cx="3810941" cy="4174691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defRPr sz="2000" b="1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1"/>
          </p:nvPr>
        </p:nvSpPr>
        <p:spPr>
          <a:xfrm>
            <a:off x="4672577" y="950131"/>
            <a:ext cx="4480560" cy="590786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ctr">
              <a:defRPr sz="3000" b="1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6712" y="305319"/>
            <a:ext cx="2740741" cy="353484"/>
          </a:xfrm>
          <a:prstGeom prst="rect">
            <a:avLst/>
          </a:prstGeom>
        </p:spPr>
        <p:txBody>
          <a:bodyPr vert="horz" lIns="0" tIns="0" rIns="0" bIns="0"/>
          <a:lstStyle>
            <a:lvl1pPr marL="0" algn="r">
              <a:spcBef>
                <a:spcPts val="0"/>
              </a:spcBef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6E887EC3-5739-433D-807E-48919E06C1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792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01793" y="2111809"/>
            <a:ext cx="8315553" cy="4174691"/>
          </a:xfrm>
          <a:prstGeom prst="rect">
            <a:avLst/>
          </a:prstGeom>
        </p:spPr>
        <p:txBody>
          <a:bodyPr vert="horz" lIns="0" tIns="0" rIns="0" bIns="0"/>
          <a:lstStyle>
            <a:lvl1pPr marL="0">
              <a:spcBef>
                <a:spcPts val="0"/>
              </a:spcBef>
              <a:defRPr sz="2000" b="1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176712" y="305319"/>
            <a:ext cx="2740741" cy="353484"/>
          </a:xfrm>
          <a:prstGeom prst="rect">
            <a:avLst/>
          </a:prstGeom>
        </p:spPr>
        <p:txBody>
          <a:bodyPr vert="horz" lIns="0" tIns="0" rIns="0" bIns="0"/>
          <a:lstStyle>
            <a:lvl1pPr marL="0" algn="r">
              <a:spcBef>
                <a:spcPts val="0"/>
              </a:spcBef>
              <a:defRPr sz="1400" b="1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0E43AAA-856E-438F-97B4-B26955DE9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711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0557E5-41CA-477C-A8FD-538B578F5E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175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0D2B97-DEA4-492C-885B-DFD02A3EF3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295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A41A2-5A94-4FBA-BF64-506F162789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04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C13AE-F4D8-44B5-B5DB-AB336E5864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477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A23F91-4B69-481C-86D4-164CE82770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89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nyu_white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312738"/>
            <a:ext cx="673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9153525" cy="950913"/>
          </a:xfrm>
          <a:prstGeom prst="rect">
            <a:avLst/>
          </a:prstGeom>
          <a:solidFill>
            <a:srgbClr val="5706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028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317500"/>
            <a:ext cx="1689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E2D07BC-DB26-408E-8BEA-6FEBEE3200E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2" r:id="rId3"/>
    <p:sldLayoutId id="2147483743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628650" indent="-1714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085850" indent="-1714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114550" indent="-285750" algn="l" defTabSz="457200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Ø"/>
        <a:defRPr sz="1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Pizza\Downloads\SLDP\Modular1edit.wmv" TargetMode="Externa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Pizza\Downloads\SLDP\AUVedit.wmv" TargetMode="Externa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65760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Semester-Long Design Project</a:t>
            </a:r>
          </a:p>
        </p:txBody>
      </p:sp>
      <p:pic>
        <p:nvPicPr>
          <p:cNvPr id="921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295400"/>
            <a:ext cx="2590800" cy="21336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300163"/>
            <a:ext cx="2819400" cy="212883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2667000" cy="21336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95400" y="5715000"/>
            <a:ext cx="640080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000" b="1" dirty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EG1003: Introduction to Engineering and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33400" y="3505200"/>
            <a:ext cx="84582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Bomb Disarming Robot </a:t>
            </a:r>
            <a:b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(BDR)</a:t>
            </a:r>
          </a:p>
        </p:txBody>
      </p:sp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57300"/>
            <a:ext cx="5791200" cy="21717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71600" y="5715000"/>
            <a:ext cx="640080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000" b="1" dirty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EG1003: Introduction to Engineering and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Objectives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28600" y="1752600"/>
            <a:ext cx="8915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solidFill>
                  <a:schemeClr val="accent2"/>
                </a:solidFill>
              </a:rPr>
              <a:t>Robot must be able to autonomously navigate the obstacle course provided </a:t>
            </a:r>
          </a:p>
          <a:p>
            <a:pPr eaLnBrk="1" hangingPunct="1"/>
            <a:r>
              <a:rPr lang="en-US" altLang="en-US" smtClean="0">
                <a:solidFill>
                  <a:schemeClr val="accent2"/>
                </a:solidFill>
              </a:rPr>
              <a:t>Disarm the bomb avoiding any decoy bombs</a:t>
            </a:r>
          </a:p>
          <a:p>
            <a:pPr eaLnBrk="1" hangingPunct="1"/>
            <a:r>
              <a:rPr lang="en-US" altLang="en-US" smtClean="0">
                <a:solidFill>
                  <a:schemeClr val="accent2"/>
                </a:solidFill>
              </a:rPr>
              <a:t>Robot must fit in a start area that is </a:t>
            </a:r>
          </a:p>
          <a:p>
            <a:pPr eaLnBrk="1" hangingPunct="1">
              <a:buFontTx/>
              <a:buNone/>
            </a:pPr>
            <a:r>
              <a:rPr lang="en-US" altLang="en-US" smtClean="0">
                <a:solidFill>
                  <a:schemeClr val="accent2"/>
                </a:solidFill>
              </a:rPr>
              <a:t>   25cm x 25cm x 20cm</a:t>
            </a:r>
          </a:p>
          <a:p>
            <a:pPr eaLnBrk="1" hangingPunct="1"/>
            <a:r>
              <a:rPr lang="en-US" altLang="en-US" b="1" i="1" smtClean="0">
                <a:solidFill>
                  <a:srgbClr val="FF0000"/>
                </a:solidFill>
              </a:rPr>
              <a:t>Extra Credit: Disable and retrieve        </a:t>
            </a:r>
          </a:p>
          <a:p>
            <a:pPr eaLnBrk="1" hangingPunct="1">
              <a:buFontTx/>
              <a:buNone/>
            </a:pPr>
            <a:r>
              <a:rPr lang="en-US" altLang="en-US" b="1" i="1" smtClean="0">
                <a:solidFill>
                  <a:srgbClr val="FF0000"/>
                </a:solidFill>
              </a:rPr>
              <a:t>                         triangulation device(s)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38" y="1431925"/>
            <a:ext cx="6837362" cy="47402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n-US" sz="4000" b="1" u="sng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Course Layout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Final Product</a:t>
            </a:r>
          </a:p>
        </p:txBody>
      </p:sp>
      <p:pic>
        <p:nvPicPr>
          <p:cNvPr id="163852" name="Modular1edit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47800"/>
            <a:ext cx="6248400" cy="4808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29" fill="hold"/>
                                        <p:tgtEl>
                                          <p:spTgt spid="1638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16385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38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38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5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0" y="3505200"/>
            <a:ext cx="91440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Retrieval &amp; Delivery System (RDS)</a:t>
            </a: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03325"/>
            <a:ext cx="6848475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71600" y="5715000"/>
            <a:ext cx="640080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000" b="1" dirty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EG1003: Introduction to Engineering and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Objectives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solidFill>
                  <a:schemeClr val="accent2"/>
                </a:solidFill>
              </a:rPr>
              <a:t>Robot must be able to:</a:t>
            </a:r>
          </a:p>
          <a:p>
            <a:pPr lvl="1" eaLnBrk="1" hangingPunct="1"/>
            <a:r>
              <a:rPr lang="en-US" altLang="en-US" sz="3200" smtClean="0">
                <a:solidFill>
                  <a:schemeClr val="accent2"/>
                </a:solidFill>
              </a:rPr>
              <a:t>Retrieve fuel cells</a:t>
            </a:r>
          </a:p>
          <a:p>
            <a:pPr lvl="1" eaLnBrk="1" hangingPunct="1"/>
            <a:r>
              <a:rPr lang="en-US" altLang="en-US" sz="3200" smtClean="0">
                <a:solidFill>
                  <a:schemeClr val="accent2"/>
                </a:solidFill>
              </a:rPr>
              <a:t>Deliver them to a hospital</a:t>
            </a:r>
          </a:p>
          <a:p>
            <a:pPr lvl="2" eaLnBrk="1" hangingPunct="1"/>
            <a:r>
              <a:rPr lang="en-US" altLang="en-US" sz="3200" smtClean="0">
                <a:solidFill>
                  <a:schemeClr val="accent2"/>
                </a:solidFill>
              </a:rPr>
              <a:t>Hospitals consumes power at different levels of efficiency</a:t>
            </a:r>
          </a:p>
          <a:p>
            <a:pPr lvl="2" eaLnBrk="1" hangingPunct="1">
              <a:buFontTx/>
              <a:buNone/>
            </a:pPr>
            <a:endParaRPr lang="en-US" altLang="en-US" sz="3200" smtClean="0">
              <a:solidFill>
                <a:schemeClr val="accent2"/>
              </a:solidFill>
            </a:endParaRPr>
          </a:p>
          <a:p>
            <a:pPr eaLnBrk="1" hangingPunct="1"/>
            <a:r>
              <a:rPr lang="en-US" altLang="en-US" smtClean="0">
                <a:solidFill>
                  <a:schemeClr val="accent2"/>
                </a:solidFill>
              </a:rPr>
              <a:t>Deliver a total of </a:t>
            </a:r>
            <a:r>
              <a:rPr lang="en-US" altLang="en-US" i="1" smtClean="0">
                <a:solidFill>
                  <a:schemeClr val="accent2"/>
                </a:solidFill>
              </a:rPr>
              <a:t>at least</a:t>
            </a:r>
            <a:r>
              <a:rPr lang="en-US" altLang="en-US" smtClean="0">
                <a:solidFill>
                  <a:schemeClr val="accent2"/>
                </a:solidFill>
              </a:rPr>
              <a:t>  175 hours of</a:t>
            </a:r>
          </a:p>
          <a:p>
            <a:pPr eaLnBrk="1" hangingPunct="1">
              <a:buFontTx/>
              <a:buNone/>
            </a:pPr>
            <a:r>
              <a:rPr lang="en-US" altLang="en-US" smtClean="0">
                <a:solidFill>
                  <a:schemeClr val="accent2"/>
                </a:solidFill>
              </a:rPr>
              <a:t>	battery life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49263" y="152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Course Layout</a:t>
            </a: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3124200" y="609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24580" name="Picture 2" descr="C:\Users\Boris Protich\Desktop\DSC01522 Dar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" t="8163" b="7483"/>
          <a:stretch>
            <a:fillRect/>
          </a:stretch>
        </p:blipFill>
        <p:spPr bwMode="auto">
          <a:xfrm>
            <a:off x="990600" y="1295400"/>
            <a:ext cx="714692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65760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  <a:cs typeface="Times New Roman" pitchFamily="18" charset="0"/>
              </a:rPr>
              <a:t>Autonomous Underwater Vehicle</a:t>
            </a:r>
            <a: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 (AUV)</a:t>
            </a:r>
          </a:p>
        </p:txBody>
      </p:sp>
      <p:pic>
        <p:nvPicPr>
          <p:cNvPr id="25603" name="Picture 3" descr="IMGP21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85875"/>
            <a:ext cx="2438400" cy="214312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IMGP229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276350"/>
            <a:ext cx="2895600" cy="21526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IMGP24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287463"/>
            <a:ext cx="2362200" cy="214153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371600" y="5867400"/>
            <a:ext cx="640080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000" b="1" dirty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EG1003: Introduction to Engineering and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Objectives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28600" y="1295400"/>
            <a:ext cx="8915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solidFill>
                  <a:srgbClr val="FF0000"/>
                </a:solidFill>
                <a:cs typeface="Arial" panose="020B0604020202020204" pitchFamily="34" charset="0"/>
              </a:rPr>
              <a:t>New – Oil Spill Task</a:t>
            </a:r>
          </a:p>
          <a:p>
            <a:pPr eaLnBrk="1" hangingPunct="1"/>
            <a:r>
              <a:rPr lang="en-US" altLang="en-US" smtClean="0">
                <a:solidFill>
                  <a:schemeClr val="accent2"/>
                </a:solidFill>
                <a:cs typeface="Arial" panose="020B0604020202020204" pitchFamily="34" charset="0"/>
              </a:rPr>
              <a:t>Perform tasks for a total of 100 points</a:t>
            </a:r>
          </a:p>
          <a:p>
            <a:pPr eaLnBrk="1" hangingPunct="1"/>
            <a:r>
              <a:rPr lang="en-US" altLang="en-US" smtClean="0">
                <a:solidFill>
                  <a:schemeClr val="accent2"/>
                </a:solidFill>
                <a:cs typeface="Arial" panose="020B0604020202020204" pitchFamily="34" charset="0"/>
              </a:rPr>
              <a:t>AUV must fit into a 1’ x 1’ x 1’ box</a:t>
            </a:r>
          </a:p>
          <a:p>
            <a:pPr eaLnBrk="1" hangingPunct="1"/>
            <a:r>
              <a:rPr lang="en-US" altLang="en-US" smtClean="0">
                <a:solidFill>
                  <a:schemeClr val="accent2"/>
                </a:solidFill>
                <a:cs typeface="Arial" panose="020B0604020202020204" pitchFamily="34" charset="0"/>
              </a:rPr>
              <a:t>Must use waterproofed sensors and NXT case</a:t>
            </a:r>
          </a:p>
        </p:txBody>
      </p:sp>
      <p:grpSp>
        <p:nvGrpSpPr>
          <p:cNvPr id="26628" name="Group 4"/>
          <p:cNvGrpSpPr>
            <a:grpSpLocks/>
          </p:cNvGrpSpPr>
          <p:nvPr/>
        </p:nvGrpSpPr>
        <p:grpSpPr bwMode="auto">
          <a:xfrm>
            <a:off x="1384300" y="3322638"/>
            <a:ext cx="6375400" cy="214312"/>
            <a:chOff x="0" y="4320"/>
            <a:chExt cx="4016" cy="135"/>
          </a:xfrm>
        </p:grpSpPr>
        <p:sp>
          <p:nvSpPr>
            <p:cNvPr id="26635" name="Rectangle 5"/>
            <p:cNvSpPr>
              <a:spLocks noChangeArrowheads="1"/>
            </p:cNvSpPr>
            <p:nvPr/>
          </p:nvSpPr>
          <p:spPr bwMode="auto">
            <a:xfrm>
              <a:off x="0" y="4320"/>
              <a:ext cx="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6636" name="Rectangle 6"/>
            <p:cNvSpPr>
              <a:spLocks noChangeArrowheads="1"/>
            </p:cNvSpPr>
            <p:nvPr/>
          </p:nvSpPr>
          <p:spPr bwMode="auto">
            <a:xfrm>
              <a:off x="0" y="4320"/>
              <a:ext cx="401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en-US" sz="800">
                  <a:solidFill>
                    <a:srgbClr val="333333"/>
                  </a:solidFill>
                  <a:latin typeface="Verdana" panose="020B0604030504040204" pitchFamily="34" charset="0"/>
                </a:rPr>
                <a:t>  </a:t>
              </a:r>
              <a:r>
                <a:rPr lang="en-US" altLang="en-US">
                  <a:solidFill>
                    <a:srgbClr val="333333"/>
                  </a:solidFill>
                  <a:latin typeface="Verdana" panose="020B0604030504040204" pitchFamily="34" charset="0"/>
                </a:rPr>
                <a:t> </a:t>
              </a:r>
              <a:r>
                <a:rPr lang="en-US" altLang="en-US" sz="800">
                  <a:solidFill>
                    <a:srgbClr val="333333"/>
                  </a:solidFill>
                  <a:latin typeface="Verdana" panose="020B0604030504040204" pitchFamily="34" charset="0"/>
                </a:rPr>
                <a:t>                                   </a:t>
              </a:r>
            </a:p>
          </p:txBody>
        </p:sp>
      </p:grpSp>
      <p:pic>
        <p:nvPicPr>
          <p:cNvPr id="26629" name="Picture 7" descr="sp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3368675"/>
            <a:ext cx="1325563" cy="1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0" name="Group 8"/>
          <p:cNvGrpSpPr>
            <a:grpSpLocks/>
          </p:cNvGrpSpPr>
          <p:nvPr/>
        </p:nvGrpSpPr>
        <p:grpSpPr bwMode="auto">
          <a:xfrm>
            <a:off x="1384300" y="3322638"/>
            <a:ext cx="6375400" cy="214312"/>
            <a:chOff x="0" y="4320"/>
            <a:chExt cx="4016" cy="135"/>
          </a:xfrm>
        </p:grpSpPr>
        <p:sp>
          <p:nvSpPr>
            <p:cNvPr id="26633" name="Rectangle 9"/>
            <p:cNvSpPr>
              <a:spLocks noChangeArrowheads="1"/>
            </p:cNvSpPr>
            <p:nvPr/>
          </p:nvSpPr>
          <p:spPr bwMode="auto">
            <a:xfrm>
              <a:off x="0" y="4320"/>
              <a:ext cx="0" cy="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6634" name="Rectangle 10"/>
            <p:cNvSpPr>
              <a:spLocks noChangeArrowheads="1"/>
            </p:cNvSpPr>
            <p:nvPr/>
          </p:nvSpPr>
          <p:spPr bwMode="auto">
            <a:xfrm>
              <a:off x="0" y="4320"/>
              <a:ext cx="4016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en-US" sz="800">
                  <a:solidFill>
                    <a:srgbClr val="333333"/>
                  </a:solidFill>
                  <a:latin typeface="Verdana" panose="020B0604030504040204" pitchFamily="34" charset="0"/>
                </a:rPr>
                <a:t>  </a:t>
              </a:r>
              <a:r>
                <a:rPr lang="en-US" altLang="en-US">
                  <a:solidFill>
                    <a:srgbClr val="333333"/>
                  </a:solidFill>
                  <a:latin typeface="Verdana" panose="020B0604030504040204" pitchFamily="34" charset="0"/>
                </a:rPr>
                <a:t> </a:t>
              </a:r>
              <a:r>
                <a:rPr lang="en-US" altLang="en-US" sz="800">
                  <a:solidFill>
                    <a:srgbClr val="333333"/>
                  </a:solidFill>
                  <a:latin typeface="Verdana" panose="020B0604030504040204" pitchFamily="34" charset="0"/>
                </a:rPr>
                <a:t>                                   </a:t>
              </a:r>
            </a:p>
          </p:txBody>
        </p:sp>
      </p:grpSp>
      <p:pic>
        <p:nvPicPr>
          <p:cNvPr id="26631" name="Picture 11" descr="sp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3368675"/>
            <a:ext cx="1325563" cy="1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2" descr="cool au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267200"/>
            <a:ext cx="3048000" cy="2286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Course Layout &amp; Tasks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505200" y="4495800"/>
            <a:ext cx="1447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28600" y="4191000"/>
            <a:ext cx="43434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altLang="en-US" sz="2000">
                <a:solidFill>
                  <a:schemeClr val="accent2"/>
                </a:solidFill>
              </a:rPr>
              <a:t>Marine Plant Samples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en-US" altLang="en-US">
                <a:solidFill>
                  <a:schemeClr val="accent2"/>
                </a:solidFill>
              </a:rPr>
              <a:t>5  points per plant released 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en-US" altLang="en-US">
                <a:solidFill>
                  <a:schemeClr val="accent2"/>
                </a:solidFill>
              </a:rPr>
              <a:t>10 points per plant recovered</a:t>
            </a:r>
            <a:r>
              <a:rPr lang="en-US" altLang="en-US" sz="2000">
                <a:solidFill>
                  <a:schemeClr val="accent2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000">
                <a:solidFill>
                  <a:schemeClr val="accent2"/>
                </a:solidFill>
              </a:rPr>
              <a:t>2.  Data Canisters – 10 points each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572000" y="4191000"/>
            <a:ext cx="4572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000">
                <a:solidFill>
                  <a:schemeClr val="accent2"/>
                </a:solidFill>
              </a:rPr>
              <a:t>3.  Oceanographic Sensor – 20 points</a:t>
            </a:r>
          </a:p>
          <a:p>
            <a:pPr eaLnBrk="1" hangingPunct="1"/>
            <a:endParaRPr lang="en-US" sz="2000">
              <a:solidFill>
                <a:schemeClr val="accent2"/>
              </a:solidFill>
            </a:endParaRPr>
          </a:p>
          <a:p>
            <a:pPr eaLnBrk="1" hangingPunct="1">
              <a:buFontTx/>
              <a:buAutoNum type="arabicPeriod" startAt="4"/>
            </a:pPr>
            <a:r>
              <a:rPr lang="en-US" sz="2000">
                <a:solidFill>
                  <a:schemeClr val="accent2"/>
                </a:solidFill>
              </a:rPr>
              <a:t>Seismic Reading – 10 points</a:t>
            </a:r>
          </a:p>
          <a:p>
            <a:pPr eaLnBrk="1" hangingPunct="1">
              <a:buFontTx/>
              <a:buAutoNum type="arabicPeriod" startAt="4"/>
            </a:pPr>
            <a:endParaRPr lang="en-US" sz="2000">
              <a:solidFill>
                <a:schemeClr val="accent2"/>
              </a:solidFill>
            </a:endParaRPr>
          </a:p>
          <a:p>
            <a:pPr eaLnBrk="1" hangingPunct="1">
              <a:buFontTx/>
              <a:buAutoNum type="arabicPeriod" startAt="4"/>
            </a:pPr>
            <a:r>
              <a:rPr lang="en-US" sz="2000">
                <a:solidFill>
                  <a:schemeClr val="accent2"/>
                </a:solidFill>
              </a:rPr>
              <a:t>Oil spill task – 40 points</a:t>
            </a:r>
          </a:p>
          <a:p>
            <a:pPr eaLnBrk="1" hangingPunct="1">
              <a:spcBef>
                <a:spcPct val="50000"/>
              </a:spcBef>
            </a:pPr>
            <a:endParaRPr lang="en-US" sz="2000">
              <a:solidFill>
                <a:schemeClr val="accent2"/>
              </a:solidFill>
            </a:endParaRPr>
          </a:p>
        </p:txBody>
      </p:sp>
      <p:pic>
        <p:nvPicPr>
          <p:cNvPr id="276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601788"/>
            <a:ext cx="8667750" cy="228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8534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Project Introduction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73914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>
                <a:solidFill>
                  <a:schemeClr val="accent2"/>
                </a:solidFill>
                <a:latin typeface="Tahoma" panose="020B0604030504040204" pitchFamily="34" charset="0"/>
              </a:rPr>
              <a:t>Project duration: 10 weeks</a:t>
            </a:r>
          </a:p>
          <a:p>
            <a:pPr eaLnBrk="1" hangingPunct="1"/>
            <a:r>
              <a:rPr lang="en-US" altLang="en-US" smtClean="0">
                <a:solidFill>
                  <a:schemeClr val="accent2"/>
                </a:solidFill>
                <a:latin typeface="Tahoma" panose="020B0604030504040204" pitchFamily="34" charset="0"/>
              </a:rPr>
              <a:t>Teams of 2-3 people</a:t>
            </a:r>
          </a:p>
          <a:p>
            <a:pPr eaLnBrk="1" hangingPunct="1"/>
            <a:r>
              <a:rPr lang="en-US" altLang="en-US" smtClean="0">
                <a:solidFill>
                  <a:schemeClr val="accent2"/>
                </a:solidFill>
                <a:latin typeface="Tahoma" panose="020B0604030504040204" pitchFamily="34" charset="0"/>
              </a:rPr>
              <a:t>Projects to choose from:</a:t>
            </a:r>
          </a:p>
          <a:p>
            <a:pPr lvl="1" eaLnBrk="1" hangingPunct="1"/>
            <a:r>
              <a:rPr lang="en-US" altLang="en-US" sz="3200" smtClean="0">
                <a:solidFill>
                  <a:schemeClr val="accent2"/>
                </a:solidFill>
                <a:latin typeface="Tahoma" panose="020B0604030504040204" pitchFamily="34" charset="0"/>
              </a:rPr>
              <a:t>Supermarket </a:t>
            </a:r>
          </a:p>
          <a:p>
            <a:pPr lvl="1" eaLnBrk="1" hangingPunct="1"/>
            <a:r>
              <a:rPr lang="en-US" altLang="en-US" sz="3200" smtClean="0">
                <a:solidFill>
                  <a:schemeClr val="accent2"/>
                </a:solidFill>
                <a:latin typeface="Tahoma" panose="020B0604030504040204" pitchFamily="34" charset="0"/>
              </a:rPr>
              <a:t>Train Guidance System</a:t>
            </a:r>
          </a:p>
          <a:p>
            <a:pPr lvl="1" eaLnBrk="1" hangingPunct="1"/>
            <a:r>
              <a:rPr lang="en-US" altLang="en-US" sz="3200" smtClean="0">
                <a:solidFill>
                  <a:schemeClr val="accent2"/>
                </a:solidFill>
                <a:latin typeface="Tahoma" panose="020B0604030504040204" pitchFamily="34" charset="0"/>
              </a:rPr>
              <a:t>Robot (Five types)</a:t>
            </a:r>
          </a:p>
        </p:txBody>
      </p:sp>
      <p:pic>
        <p:nvPicPr>
          <p:cNvPr id="10244" name="Picture 4" descr="bd06887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057400"/>
            <a:ext cx="28575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286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Final Product</a:t>
            </a:r>
          </a:p>
        </p:txBody>
      </p:sp>
      <p:pic>
        <p:nvPicPr>
          <p:cNvPr id="7" name="AUVedit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423988"/>
            <a:ext cx="6172200" cy="4748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3581400"/>
            <a:ext cx="9144000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4200" b="1" smtClean="0">
                <a:solidFill>
                  <a:schemeClr val="accent2"/>
                </a:solidFill>
              </a:rPr>
              <a:t>Search &amp; Recovery Robot </a:t>
            </a:r>
            <a:br>
              <a:rPr lang="en-US" altLang="en-US" sz="4200" b="1" smtClean="0">
                <a:solidFill>
                  <a:schemeClr val="accent2"/>
                </a:solidFill>
              </a:rPr>
            </a:br>
            <a:r>
              <a:rPr lang="en-US" altLang="en-US" sz="4200" b="1" smtClean="0">
                <a:solidFill>
                  <a:schemeClr val="accent2"/>
                </a:solidFill>
              </a:rPr>
              <a:t>(SRR)</a:t>
            </a:r>
          </a:p>
        </p:txBody>
      </p:sp>
      <p:pic>
        <p:nvPicPr>
          <p:cNvPr id="29699" name="Picture 5" descr="SRR - Project REEMA by Choi &amp; Roche &amp; Romh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143000"/>
            <a:ext cx="2895600" cy="21717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71600" y="5715000"/>
            <a:ext cx="640080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000" b="1" dirty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EG1003: Introduction to Engineering and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Objectives</a:t>
            </a:r>
            <a:endParaRPr lang="en-US" altLang="en-US" u="sng" smtClean="0">
              <a:solidFill>
                <a:schemeClr val="accent2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524000"/>
            <a:ext cx="8229600" cy="480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TW" smtClean="0">
                <a:solidFill>
                  <a:schemeClr val="accent2"/>
                </a:solidFill>
                <a:ea typeface="PMingLiU" panose="02020500000000000000" pitchFamily="18" charset="-120"/>
              </a:rPr>
              <a:t>Robot must move autonomously over a pre-selected route</a:t>
            </a:r>
          </a:p>
          <a:p>
            <a:pPr eaLnBrk="1" hangingPunct="1"/>
            <a:r>
              <a:rPr lang="en-US" altLang="zh-TW" smtClean="0">
                <a:solidFill>
                  <a:schemeClr val="accent2"/>
                </a:solidFill>
                <a:ea typeface="PMingLiU" panose="02020500000000000000" pitchFamily="18" charset="-120"/>
              </a:rPr>
              <a:t>Retrieve power supply module and return to space shuttle</a:t>
            </a:r>
          </a:p>
          <a:p>
            <a:pPr eaLnBrk="1" hangingPunct="1"/>
            <a:r>
              <a:rPr lang="en-US" altLang="zh-TW" smtClean="0">
                <a:solidFill>
                  <a:schemeClr val="accent2"/>
                </a:solidFill>
                <a:ea typeface="PMingLiU" panose="02020500000000000000" pitchFamily="18" charset="-120"/>
              </a:rPr>
              <a:t>The robot must fit in a start area that is 25cm x 25cm</a:t>
            </a:r>
          </a:p>
          <a:p>
            <a:pPr eaLnBrk="1" hangingPunct="1"/>
            <a:r>
              <a:rPr lang="en-US" altLang="zh-TW" sz="3000" b="1" u="sng" smtClean="0">
                <a:solidFill>
                  <a:srgbClr val="FF0000"/>
                </a:solidFill>
                <a:latin typeface="Arial Black" panose="020B0A04020102020204" pitchFamily="34" charset="0"/>
                <a:ea typeface="PMingLiU" panose="02020500000000000000" pitchFamily="18" charset="-120"/>
              </a:rPr>
              <a:t>Extra Credit</a:t>
            </a:r>
            <a:r>
              <a:rPr lang="en-US" altLang="zh-TW" sz="3000" b="1" smtClean="0">
                <a:solidFill>
                  <a:srgbClr val="FF0000"/>
                </a:solidFill>
                <a:latin typeface="Arial Black" panose="020B0A04020102020204" pitchFamily="34" charset="0"/>
                <a:ea typeface="PMingLiU" panose="02020500000000000000" pitchFamily="18" charset="-120"/>
              </a:rPr>
              <a:t>: Retrieve specific modules that have fallen off the ISS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Course Layout</a:t>
            </a:r>
            <a:endParaRPr lang="en-US" altLang="en-US" u="sng" smtClean="0">
              <a:solidFill>
                <a:schemeClr val="accent2"/>
              </a:solidFill>
            </a:endParaRPr>
          </a:p>
        </p:txBody>
      </p:sp>
      <p:pic>
        <p:nvPicPr>
          <p:cNvPr id="3174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075" y="1295400"/>
            <a:ext cx="32099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8" descr="DSC0159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59436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2" descr="H:\DCIM\101MSDCF\DSC0159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429000"/>
            <a:ext cx="3200400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3505200"/>
            <a:ext cx="9144000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4200" b="1" smtClean="0">
                <a:solidFill>
                  <a:schemeClr val="accent2"/>
                </a:solidFill>
              </a:rPr>
              <a:t>Disaster Relief Robot </a:t>
            </a:r>
            <a:br>
              <a:rPr lang="en-US" altLang="en-US" sz="4200" b="1" smtClean="0">
                <a:solidFill>
                  <a:schemeClr val="accent2"/>
                </a:solidFill>
              </a:rPr>
            </a:br>
            <a:r>
              <a:rPr lang="en-US" altLang="en-US" sz="4200" b="1" smtClean="0">
                <a:solidFill>
                  <a:schemeClr val="accent2"/>
                </a:solidFill>
              </a:rPr>
              <a:t>(DRR)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5715000"/>
            <a:ext cx="640080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000" b="1" dirty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EG1003: Introduction to Engineering and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4800" y="228600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Objectives</a:t>
            </a:r>
            <a:endParaRPr lang="en-US" altLang="en-US" u="sng" smtClean="0">
              <a:solidFill>
                <a:schemeClr val="accent2"/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1524000"/>
            <a:ext cx="8229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smtClean="0">
                <a:solidFill>
                  <a:schemeClr val="accent2"/>
                </a:solidFill>
                <a:ea typeface="PMingLiU" panose="02020500000000000000" pitchFamily="18" charset="-120"/>
              </a:rPr>
              <a:t>Robot must perform at least five of the six tasks</a:t>
            </a:r>
          </a:p>
          <a:p>
            <a:pPr eaLnBrk="1" hangingPunct="1">
              <a:buFontTx/>
              <a:buNone/>
            </a:pPr>
            <a:endParaRPr lang="en-US" altLang="zh-TW" smtClean="0">
              <a:solidFill>
                <a:schemeClr val="accent2"/>
              </a:solidFill>
              <a:ea typeface="PMingLiU" panose="02020500000000000000" pitchFamily="18" charset="-120"/>
            </a:endParaRPr>
          </a:p>
          <a:p>
            <a:pPr eaLnBrk="1" hangingPunct="1"/>
            <a:r>
              <a:rPr lang="en-US" altLang="zh-TW" smtClean="0">
                <a:solidFill>
                  <a:schemeClr val="accent2"/>
                </a:solidFill>
                <a:ea typeface="PMingLiU" panose="02020500000000000000" pitchFamily="18" charset="-120"/>
              </a:rPr>
              <a:t>Must return back to base in 5 minutes or less</a:t>
            </a:r>
          </a:p>
          <a:p>
            <a:pPr eaLnBrk="1" hangingPunct="1">
              <a:buFontTx/>
              <a:buNone/>
            </a:pPr>
            <a:endParaRPr lang="en-US" altLang="zh-TW" smtClean="0">
              <a:solidFill>
                <a:schemeClr val="accent2"/>
              </a:solidFill>
              <a:ea typeface="PMingLiU" panose="02020500000000000000" pitchFamily="18" charset="-120"/>
            </a:endParaRPr>
          </a:p>
          <a:p>
            <a:pPr eaLnBrk="1" hangingPunct="1"/>
            <a:r>
              <a:rPr lang="en-US" altLang="zh-TW" smtClean="0">
                <a:solidFill>
                  <a:schemeClr val="accent2"/>
                </a:solidFill>
                <a:ea typeface="PMingLiU" panose="02020500000000000000" pitchFamily="18" charset="-120"/>
              </a:rPr>
              <a:t>The robot must fit in a start area that is 25cm x 25cm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0375" y="1603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Course Layout</a:t>
            </a:r>
            <a:endParaRPr lang="en-US" altLang="en-US" u="sng" smtClean="0">
              <a:solidFill>
                <a:schemeClr val="accent2"/>
              </a:solidFill>
            </a:endParaRPr>
          </a:p>
        </p:txBody>
      </p:sp>
      <p:sp>
        <p:nvSpPr>
          <p:cNvPr id="34819" name="AutoShape 5" descr="Figure 2: DRR Navigation FieldNote: The picture above contains one representation of this project description.Actual course may be different from the one pictured above, but similar in objective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4820" name="AutoShape 7" descr="Figure 2: DRR Navigation FieldNote: The picture above contains one representation of this project description.Actual course may be different from the one pictured above, but similar in objective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grpSp>
        <p:nvGrpSpPr>
          <p:cNvPr id="34821" name="Group 5"/>
          <p:cNvGrpSpPr>
            <a:grpSpLocks/>
          </p:cNvGrpSpPr>
          <p:nvPr/>
        </p:nvGrpSpPr>
        <p:grpSpPr bwMode="auto">
          <a:xfrm>
            <a:off x="381000" y="1447800"/>
            <a:ext cx="8382000" cy="4572000"/>
            <a:chOff x="0" y="1295399"/>
            <a:chExt cx="7620000" cy="3771901"/>
          </a:xfrm>
        </p:grpSpPr>
        <p:pic>
          <p:nvPicPr>
            <p:cNvPr id="34822" name="Picture 3" descr="C:\Users\Stas\Desktop\Presidents Presentation\IMG_0478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1295399"/>
              <a:ext cx="2590800" cy="1859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3" name="Picture 2" descr="C:\Users\Boris Protich\Desktop\DRR\DSC0161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3124200"/>
              <a:ext cx="2590800" cy="1943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4" name="Picture 8" descr="C:\Users\Boris Protich\Desktop\DRR\DSC01613-Blur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95400"/>
              <a:ext cx="5029200" cy="377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3505200"/>
            <a:ext cx="9144000" cy="147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4200" b="1" smtClean="0">
                <a:solidFill>
                  <a:schemeClr val="accent2"/>
                </a:solidFill>
              </a:rPr>
              <a:t>Security Infiltration Drone </a:t>
            </a:r>
            <a:br>
              <a:rPr lang="en-US" sz="4200" b="1" smtClean="0">
                <a:solidFill>
                  <a:schemeClr val="accent2"/>
                </a:solidFill>
              </a:rPr>
            </a:br>
            <a:r>
              <a:rPr lang="en-US" sz="4200" b="1" smtClean="0">
                <a:solidFill>
                  <a:schemeClr val="accent2"/>
                </a:solidFill>
              </a:rPr>
              <a:t>(SID)</a:t>
            </a:r>
            <a:r>
              <a:rPr lang="en-US" sz="4000" b="1" smtClean="0">
                <a:solidFill>
                  <a:schemeClr val="accent2"/>
                </a:solidFill>
              </a:rPr>
              <a:t/>
            </a:r>
            <a:br>
              <a:rPr lang="en-US" sz="4000" b="1" smtClean="0">
                <a:solidFill>
                  <a:schemeClr val="accent2"/>
                </a:solidFill>
              </a:rPr>
            </a:br>
            <a:endParaRPr lang="en-US" altLang="en-US" sz="4200" b="1" smtClean="0">
              <a:solidFill>
                <a:schemeClr val="accent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5715000"/>
            <a:ext cx="640080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000" b="1" dirty="0">
                <a:ln/>
                <a:solidFill>
                  <a:srgbClr val="9BBB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EG1003: Introduction to Engineering and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4800" y="228600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Objectives</a:t>
            </a:r>
            <a:endParaRPr lang="en-US" altLang="en-US" u="sng" smtClean="0">
              <a:solidFill>
                <a:schemeClr val="accent2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1524000"/>
            <a:ext cx="8229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smtClean="0">
                <a:solidFill>
                  <a:schemeClr val="accent2"/>
                </a:solidFill>
                <a:ea typeface="PMingLiU" panose="02020500000000000000" pitchFamily="18" charset="-120"/>
              </a:rPr>
              <a:t>Robot must </a:t>
            </a:r>
            <a:r>
              <a:rPr lang="en-US" smtClean="0">
                <a:solidFill>
                  <a:schemeClr val="accent2"/>
                </a:solidFill>
              </a:rPr>
              <a:t>scan barcodes to open the gates, retrieve the data canister, deliver the data canister to the extraction point, and proceed to the exit. </a:t>
            </a:r>
            <a:endParaRPr lang="en-US" altLang="zh-TW" smtClean="0">
              <a:solidFill>
                <a:schemeClr val="accent2"/>
              </a:solidFill>
              <a:ea typeface="PMingLiU" panose="02020500000000000000" pitchFamily="18" charset="-120"/>
            </a:endParaRPr>
          </a:p>
          <a:p>
            <a:pPr eaLnBrk="1" hangingPunct="1">
              <a:buFontTx/>
              <a:buNone/>
            </a:pPr>
            <a:endParaRPr lang="en-US" altLang="zh-TW" smtClean="0">
              <a:solidFill>
                <a:schemeClr val="accent2"/>
              </a:solidFill>
              <a:ea typeface="PMingLiU" panose="02020500000000000000" pitchFamily="18" charset="-120"/>
            </a:endParaRPr>
          </a:p>
          <a:p>
            <a:pPr eaLnBrk="1" hangingPunct="1">
              <a:buFontTx/>
              <a:buNone/>
            </a:pPr>
            <a:endParaRPr lang="en-US" altLang="zh-TW" smtClean="0">
              <a:solidFill>
                <a:schemeClr val="accent2"/>
              </a:solidFill>
              <a:ea typeface="PMingLiU" panose="02020500000000000000" pitchFamily="18" charset="-120"/>
            </a:endParaRPr>
          </a:p>
          <a:p>
            <a:pPr eaLnBrk="1" hangingPunct="1"/>
            <a:r>
              <a:rPr lang="en-US" altLang="zh-TW" smtClean="0">
                <a:solidFill>
                  <a:schemeClr val="accent2"/>
                </a:solidFill>
                <a:ea typeface="PMingLiU" panose="02020500000000000000" pitchFamily="18" charset="-120"/>
              </a:rPr>
              <a:t>The robot must fit in a start area that is 25cm x 25cm</a:t>
            </a:r>
          </a:p>
          <a:p>
            <a:pPr eaLnBrk="1" hangingPunct="1"/>
            <a:endParaRPr lang="en-US" altLang="zh-TW" smtClean="0">
              <a:solidFill>
                <a:schemeClr val="accent2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0375" y="1603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Course Layout</a:t>
            </a:r>
            <a:endParaRPr lang="en-US" altLang="en-US" u="sng" smtClean="0">
              <a:solidFill>
                <a:schemeClr val="accent2"/>
              </a:solidFill>
            </a:endParaRPr>
          </a:p>
        </p:txBody>
      </p:sp>
      <p:sp>
        <p:nvSpPr>
          <p:cNvPr id="37891" name="AutoShape 5" descr="Figure 2: DRR Navigation FieldNote: The picture above contains one representation of this project description.Actual course may be different from the one pictured above, but similar in objective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37892" name="AutoShape 7" descr="Figure 2: DRR Navigation FieldNote: The picture above contains one representation of this project description.Actual course may be different from the one pictured above, but similar in objective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37893" name="Picture 2" descr="https://manual.eg.poly.edu/images/thumb/4/45/SID01.png/700px-SID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" y="1295400"/>
            <a:ext cx="4572000" cy="498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4" descr="https://manual.eg.poly.edu/images/thumb/c/c8/SID03.png/350px-SID0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075" y="1295400"/>
            <a:ext cx="333375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6" descr="https://manual.eg.poly.edu/images/thumb/a/a9/SID04.png/350px-SID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075" y="3767138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152400"/>
            <a:ext cx="8229600" cy="11430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u="sng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Project Grading</a:t>
            </a:r>
            <a:endParaRPr lang="en-US" u="sng" smtClean="0">
              <a:solidFill>
                <a:srgbClr val="FF0000"/>
              </a:solidFill>
            </a:endParaRPr>
          </a:p>
        </p:txBody>
      </p:sp>
      <p:graphicFrame>
        <p:nvGraphicFramePr>
          <p:cNvPr id="4123" name="Group 27"/>
          <p:cNvGraphicFramePr>
            <a:graphicFrameLocks noGrp="1"/>
          </p:cNvGraphicFramePr>
          <p:nvPr>
            <p:ph type="tbl" idx="1"/>
          </p:nvPr>
        </p:nvGraphicFramePr>
        <p:xfrm>
          <a:off x="1522413" y="1600200"/>
          <a:ext cx="6249987" cy="2984500"/>
        </p:xfrm>
        <a:graphic>
          <a:graphicData uri="http://schemas.openxmlformats.org/drawingml/2006/table">
            <a:tbl>
              <a:tblPr/>
              <a:tblGrid>
                <a:gridCol w="3894137"/>
                <a:gridCol w="2355850"/>
              </a:tblGrid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Item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% of Grade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Milestone 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Milestone 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Milestone 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Final Presentation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60%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7" name="Rectangle 4"/>
          <p:cNvSpPr>
            <a:spLocks noChangeArrowheads="1"/>
          </p:cNvSpPr>
          <p:nvPr/>
        </p:nvSpPr>
        <p:spPr bwMode="auto">
          <a:xfrm>
            <a:off x="152400" y="5181600"/>
            <a:ext cx="891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u="sng">
                <a:solidFill>
                  <a:srgbClr val="FF0000"/>
                </a:solidFill>
                <a:latin typeface="Arial Black" panose="020B0A04020102020204" pitchFamily="34" charset="0"/>
              </a:rPr>
              <a:t>NOTE:</a:t>
            </a:r>
            <a:r>
              <a:rPr lang="en-US" altLang="en-US" sz="2800" b="1">
                <a:solidFill>
                  <a:srgbClr val="FF0000"/>
                </a:solidFill>
                <a:latin typeface="Arial Black" panose="020B0A04020102020204" pitchFamily="34" charset="0"/>
              </a:rPr>
              <a:t> The SLDP counts toward 30% of your  </a:t>
            </a:r>
          </a:p>
          <a:p>
            <a:r>
              <a:rPr lang="en-US" altLang="en-US" sz="2800" b="1">
                <a:solidFill>
                  <a:srgbClr val="FF0000"/>
                </a:solidFill>
                <a:latin typeface="Arial Black" panose="020B0A04020102020204" pitchFamily="34" charset="0"/>
              </a:rPr>
              <a:t>            course final grade!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Closing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chemeClr val="accent2"/>
                </a:solidFill>
                <a:latin typeface="Tahoma" panose="020B0604030504040204" pitchFamily="34" charset="0"/>
              </a:rPr>
              <a:t>Refer to </a:t>
            </a:r>
            <a:r>
              <a:rPr lang="en-US" altLang="en-US" b="1" i="1" smtClean="0">
                <a:solidFill>
                  <a:srgbClr val="FF0000"/>
                </a:solidFill>
                <a:latin typeface="Tahoma" panose="020B0604030504040204" pitchFamily="34" charset="0"/>
              </a:rPr>
              <a:t>manual.eg.poly.edu</a:t>
            </a:r>
            <a:r>
              <a:rPr lang="en-US" altLang="en-US" b="1" smtClean="0">
                <a:solidFill>
                  <a:schemeClr val="accent2"/>
                </a:solidFill>
                <a:latin typeface="Tahoma" panose="020B0604030504040204" pitchFamily="34" charset="0"/>
              </a:rPr>
              <a:t> </a:t>
            </a:r>
            <a:r>
              <a:rPr lang="en-US" altLang="en-US" smtClean="0">
                <a:solidFill>
                  <a:schemeClr val="accent2"/>
                </a:solidFill>
                <a:latin typeface="Tahoma" panose="020B0604030504040204" pitchFamily="34" charset="0"/>
              </a:rPr>
              <a:t>for details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chemeClr val="accent2"/>
                </a:solidFill>
              </a:rPr>
              <a:t>Think about which project interests you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chemeClr val="accent2"/>
                </a:solidFill>
              </a:rPr>
              <a:t>Brainstorm ideas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chemeClr val="accent2"/>
                </a:solidFill>
              </a:rPr>
              <a:t>Speak with professors and TAs regarding projects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3505200"/>
            <a:ext cx="9144000" cy="1466850"/>
          </a:xfrm>
        </p:spPr>
        <p:txBody>
          <a:bodyPr/>
          <a:lstStyle/>
          <a:p>
            <a:pPr eaLnBrk="1" hangingPunct="1">
              <a:defRPr/>
            </a:pPr>
            <a: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Supermarket Logistics System (SLS)</a:t>
            </a:r>
          </a:p>
        </p:txBody>
      </p:sp>
      <p:pic>
        <p:nvPicPr>
          <p:cNvPr id="12291" name="Picture 11" descr="Supermarket pics 0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55713"/>
            <a:ext cx="2895600" cy="217328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54125"/>
            <a:ext cx="3124200" cy="21748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71600" y="5715000"/>
            <a:ext cx="640080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000" b="1" dirty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EG1003: Introduction to Engineering and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u="sng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Objectives </a:t>
            </a:r>
            <a:endParaRPr lang="en-US" u="sng" smtClean="0">
              <a:solidFill>
                <a:schemeClr val="accent2"/>
              </a:solidFill>
            </a:endParaRPr>
          </a:p>
        </p:txBody>
      </p:sp>
      <p:sp>
        <p:nvSpPr>
          <p:cNvPr id="13315" name="Rectangle 5"/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chemeClr val="accent2"/>
                </a:solidFill>
              </a:rPr>
              <a:t>Design supermarket for a 400’ x 400’ lot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chemeClr val="accent2"/>
                </a:solidFill>
              </a:rPr>
              <a:t>Create scaled 3-D model (actual or CAD)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chemeClr val="accent2"/>
                </a:solidFill>
              </a:rPr>
              <a:t>Create security, lighting, and temperature systems for store using LabVIEW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mtClean="0">
                <a:solidFill>
                  <a:schemeClr val="accent2"/>
                </a:solidFill>
              </a:rPr>
              <a:t>Calculate building and maintenance costs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2860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b="1" u="sng" smtClean="0">
                <a:solidFill>
                  <a:schemeClr val="accent2"/>
                </a:solidFill>
              </a:rPr>
              <a:t>Final Product</a:t>
            </a:r>
          </a:p>
        </p:txBody>
      </p:sp>
      <p:pic>
        <p:nvPicPr>
          <p:cNvPr id="14339" name="Picture 5" descr="Supermarket CAD dw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458200" cy="46736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05200"/>
            <a:ext cx="9144000" cy="1466850"/>
          </a:xfrm>
        </p:spPr>
        <p:txBody>
          <a:bodyPr/>
          <a:lstStyle/>
          <a:p>
            <a:pPr eaLnBrk="1" hangingPunct="1">
              <a:defRPr/>
            </a:pPr>
            <a: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Railroad Train Guidance System</a:t>
            </a:r>
            <a:b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(RTGS)</a:t>
            </a:r>
          </a:p>
        </p:txBody>
      </p:sp>
      <p:pic>
        <p:nvPicPr>
          <p:cNvPr id="15363" name="Picture 7" descr="DSC015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95400"/>
            <a:ext cx="2971800" cy="21336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95400"/>
            <a:ext cx="3048000" cy="21336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71600" y="5715000"/>
            <a:ext cx="640080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000" b="1" dirty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EG1003: Introduction to Engineering and Design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4000" b="1" u="sng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Objectives </a:t>
            </a:r>
            <a:endParaRPr lang="en-US" sz="4000" u="sng">
              <a:solidFill>
                <a:schemeClr val="accent2"/>
              </a:solidFill>
              <a:latin typeface="Tahoma" panose="020B0604030504040204" pitchFamily="34" charset="0"/>
            </a:endParaRP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457200" y="1447800"/>
            <a:ext cx="8458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200">
                <a:solidFill>
                  <a:schemeClr val="accent2"/>
                </a:solidFill>
                <a:latin typeface="Arial Unicode MS" panose="020B0604020202020204" pitchFamily="34" charset="-128"/>
              </a:rPr>
              <a:t>Guide train from one end of the track to the other</a:t>
            </a:r>
          </a:p>
          <a:p>
            <a:pPr eaLnBrk="1" hangingPunct="1">
              <a:spcBef>
                <a:spcPct val="20000"/>
              </a:spcBef>
            </a:pPr>
            <a:endParaRPr lang="en-US" altLang="en-US" sz="3200">
              <a:solidFill>
                <a:schemeClr val="accent2"/>
              </a:solidFill>
              <a:latin typeface="Arial Unicode MS" panose="020B0604020202020204" pitchFamily="34" charset="-128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en-US" sz="3200">
                <a:solidFill>
                  <a:schemeClr val="accent2"/>
                </a:solidFill>
                <a:latin typeface="Arial Unicode MS" panose="020B0604020202020204" pitchFamily="34" charset="-128"/>
              </a:rPr>
              <a:t>Avoid collisions with other trains and obstructions</a:t>
            </a:r>
          </a:p>
          <a:p>
            <a:pPr eaLnBrk="1" hangingPunct="1">
              <a:spcBef>
                <a:spcPct val="20000"/>
              </a:spcBef>
            </a:pPr>
            <a:endParaRPr lang="en-US" altLang="en-US" sz="3200">
              <a:solidFill>
                <a:schemeClr val="accent2"/>
              </a:solidFill>
              <a:latin typeface="Arial Unicode MS" panose="020B0604020202020204" pitchFamily="34" charset="-128"/>
            </a:endParaRPr>
          </a:p>
          <a:p>
            <a:pPr eaLnBrk="1" hangingPunct="1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US" altLang="en-US" sz="3200">
                <a:solidFill>
                  <a:schemeClr val="accent2"/>
                </a:solidFill>
                <a:latin typeface="Arial Unicode MS" panose="020B0604020202020204" pitchFamily="34" charset="-128"/>
              </a:rPr>
              <a:t>Implement digital logic program using LabVIEW to control the train track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Course Layout</a:t>
            </a:r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41513"/>
            <a:ext cx="4038600" cy="3843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Administrator\Desktop\PICTURES\IMG_2219.JPG"/>
          <p:cNvPicPr>
            <a:picLocks noChangeAspect="1" noChangeArrowheads="1"/>
          </p:cNvPicPr>
          <p:nvPr/>
        </p:nvPicPr>
        <p:blipFill>
          <a:blip r:embed="rId4">
            <a:lum bright="20000" contrast="20000"/>
          </a:blip>
          <a:srcRect/>
          <a:stretch>
            <a:fillRect/>
          </a:stretch>
        </p:blipFill>
        <p:spPr bwMode="auto">
          <a:xfrm>
            <a:off x="6248400" y="1371600"/>
            <a:ext cx="2408238" cy="48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YU Schools Master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Engineering_Master_Presentation</Template>
  <TotalTime>2629</TotalTime>
  <Words>579</Words>
  <Application>Microsoft Office PowerPoint</Application>
  <PresentationFormat>On-screen Show (4:3)</PresentationFormat>
  <Paragraphs>148</Paragraphs>
  <Slides>30</Slides>
  <Notes>30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Arial Unicode MS</vt:lpstr>
      <vt:lpstr>MS PGothic</vt:lpstr>
      <vt:lpstr>MS PGothic</vt:lpstr>
      <vt:lpstr>PMingLiU</vt:lpstr>
      <vt:lpstr>Arial</vt:lpstr>
      <vt:lpstr>Arial Black</vt:lpstr>
      <vt:lpstr>Courier New</vt:lpstr>
      <vt:lpstr>Tahoma</vt:lpstr>
      <vt:lpstr>Times New Roman</vt:lpstr>
      <vt:lpstr>Verdana</vt:lpstr>
      <vt:lpstr>Wingdings</vt:lpstr>
      <vt:lpstr>NYU Schools Master Template</vt:lpstr>
      <vt:lpstr>Semester-Long Design Project</vt:lpstr>
      <vt:lpstr>Project Introduction</vt:lpstr>
      <vt:lpstr>Project Grading</vt:lpstr>
      <vt:lpstr>Supermarket Logistics System (SLS)</vt:lpstr>
      <vt:lpstr>Objectives </vt:lpstr>
      <vt:lpstr>Final Product</vt:lpstr>
      <vt:lpstr>Railroad Train Guidance System (RTGS)</vt:lpstr>
      <vt:lpstr>PowerPoint Presentation</vt:lpstr>
      <vt:lpstr>Course Layout</vt:lpstr>
      <vt:lpstr>Bomb Disarming Robot  (BDR)</vt:lpstr>
      <vt:lpstr>Objectives</vt:lpstr>
      <vt:lpstr>PowerPoint Presentation</vt:lpstr>
      <vt:lpstr>Final Product</vt:lpstr>
      <vt:lpstr>Retrieval &amp; Delivery System (RDS)</vt:lpstr>
      <vt:lpstr>Objectives</vt:lpstr>
      <vt:lpstr>Course Layout</vt:lpstr>
      <vt:lpstr>Autonomous Underwater Vehicle (AUV)</vt:lpstr>
      <vt:lpstr>Objectives</vt:lpstr>
      <vt:lpstr>Course Layout &amp; Tasks</vt:lpstr>
      <vt:lpstr>Final Product</vt:lpstr>
      <vt:lpstr>Search &amp; Recovery Robot  (SRR)</vt:lpstr>
      <vt:lpstr>Objectives</vt:lpstr>
      <vt:lpstr>Course Layout</vt:lpstr>
      <vt:lpstr>Disaster Relief Robot  (DRR)</vt:lpstr>
      <vt:lpstr>Objectives</vt:lpstr>
      <vt:lpstr>Course Layout</vt:lpstr>
      <vt:lpstr>Security Infiltration Drone  (SID) </vt:lpstr>
      <vt:lpstr>Objectives</vt:lpstr>
      <vt:lpstr>Course Layout</vt:lpstr>
      <vt:lpstr>Closing</vt:lpstr>
    </vt:vector>
  </TitlesOfParts>
  <Company>Boober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Independent Project Design</dc:title>
  <dc:creator>L.Mexhitaj</dc:creator>
  <cp:lastModifiedBy>Pizza</cp:lastModifiedBy>
  <cp:revision>224</cp:revision>
  <dcterms:created xsi:type="dcterms:W3CDTF">2003-08-25T15:20:49Z</dcterms:created>
  <dcterms:modified xsi:type="dcterms:W3CDTF">2014-01-27T03:51:36Z</dcterms:modified>
</cp:coreProperties>
</file>