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7" r:id="rId2"/>
    <p:sldId id="266" r:id="rId3"/>
    <p:sldId id="259" r:id="rId4"/>
    <p:sldId id="261" r:id="rId5"/>
    <p:sldId id="271" r:id="rId6"/>
    <p:sldId id="269" r:id="rId7"/>
    <p:sldId id="268" r:id="rId8"/>
    <p:sldId id="267" r:id="rId9"/>
    <p:sldId id="270" r:id="rId10"/>
    <p:sldId id="272" r:id="rId11"/>
    <p:sldId id="284" r:id="rId12"/>
    <p:sldId id="286" r:id="rId13"/>
    <p:sldId id="285" r:id="rId14"/>
    <p:sldId id="288" r:id="rId15"/>
    <p:sldId id="264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Gotham Medium" pitchFamily="2" charset="0"/>
      <p:regular r:id="rId24"/>
      <p:italic r:id="rId25"/>
    </p:embeddedFont>
    <p:embeddedFont>
      <p:font typeface="Proxima Nova Lt" panose="02000506030000020004" pitchFamily="2" charset="0"/>
      <p:regular r:id="rId26"/>
      <p:bold r:id="rId27"/>
      <p:italic r:id="rId28"/>
      <p:boldItalic r:id="rId29"/>
    </p:embeddedFont>
    <p:embeddedFont>
      <p:font typeface="Proxima Nova Rg" panose="02000506030000020004" pitchFamily="2" charset="77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9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C9555-0BDE-43FF-B780-2F06D5DB76AE}" type="datetimeFigureOut">
              <a:rPr lang="en-US" smtClean="0"/>
              <a:t>7/6/23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4062F-5950-47D0-9715-837CE0FD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1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49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22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54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hyperlink" Target="https://manual.eg.poly.edu/images/a/a7/EG_1003_Sample_Lab_Report_Hot_Air_Baloon.docx" TargetMode="External"/><Relationship Id="rId7" Type="http://schemas.openxmlformats.org/officeDocument/2006/relationships/hyperlink" Target="https://cas.nyu.edu/ewp/writing-center/peer-tutoring-programs/writing-partners-program.html" TargetMode="External"/><Relationship Id="rId2" Type="http://schemas.openxmlformats.org/officeDocument/2006/relationships/hyperlink" Target="https://manual.eg.poly.edu/images/9/9e/EG_1004_Writing_Style_Guid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s.nyu.edu/ewp/writing-center.html" TargetMode="External"/><Relationship Id="rId5" Type="http://schemas.openxmlformats.org/officeDocument/2006/relationships/hyperlink" Target="https://nyupoly.mywconline.com/" TargetMode="External"/><Relationship Id="rId4" Type="http://schemas.openxmlformats.org/officeDocument/2006/relationships/hyperlink" Target="https://manual.eg.poly.edu/images/7/74/WC_Grading_Rubric_1004.docx" TargetMode="Externa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WRITING LAB REPORTS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RECITATION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4D612E-095E-4D6A-BA6A-A5DC8CA6C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PASSIVE VOICE </a:t>
            </a:r>
            <a:r>
              <a:rPr lang="en-US" sz="5400" b="1" dirty="0">
                <a:latin typeface="Gotham Medium" panose="02000603030000020004" pitchFamily="2" charset="0"/>
                <a:cs typeface="Calibri" panose="020F0502020204030204" pitchFamily="34" charset="0"/>
              </a:rPr>
              <a:t>≠</a:t>
            </a:r>
            <a:r>
              <a:rPr lang="en-US" sz="5400" dirty="0">
                <a:latin typeface="Gotham Medium" panose="02000603030000020004" pitchFamily="2" charset="0"/>
                <a:cs typeface="Calibri" panose="020F0502020204030204" pitchFamily="34" charset="0"/>
              </a:rPr>
              <a:t> PAST TENSE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1EFCC-7BCB-4C55-9E0C-C85AF5BFB67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44F8EE-2721-4491-BED6-B1DC41349655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923A3B-B0BB-4DF3-A6FD-25F37825A95B}"/>
              </a:ext>
            </a:extLst>
          </p:cNvPr>
          <p:cNvSpPr txBox="1"/>
          <p:nvPr/>
        </p:nvSpPr>
        <p:spPr>
          <a:xfrm>
            <a:off x="81578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Voice has to do with the actors; this is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passive voice but present tense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19A5ED-A63D-477D-904A-14997126DA28}"/>
              </a:ext>
            </a:extLst>
          </p:cNvPr>
          <p:cNvSpPr txBox="1"/>
          <p:nvPr/>
        </p:nvSpPr>
        <p:spPr>
          <a:xfrm>
            <a:off x="632011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Tense has to do with time; this is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active voice but past tense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1D7B5F-3BAB-4858-9C5C-982ABF2555AF}"/>
              </a:ext>
            </a:extLst>
          </p:cNvPr>
          <p:cNvSpPr/>
          <p:nvPr/>
        </p:nvSpPr>
        <p:spPr>
          <a:xfrm>
            <a:off x="815788" y="2697069"/>
            <a:ext cx="5056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PASSIVE VOICE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Plastic film is chosen to cover the microphone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067595-B762-489B-BB76-5EB8C5E8F99C}"/>
              </a:ext>
            </a:extLst>
          </p:cNvPr>
          <p:cNvSpPr/>
          <p:nvPr/>
        </p:nvSpPr>
        <p:spPr>
          <a:xfrm>
            <a:off x="6320118" y="2697069"/>
            <a:ext cx="5056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PAST TENSE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We chose the plastic film to cover the microphone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D0328A-6590-4EE6-9914-FA741318F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18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Lt" panose="02000506030000020004" pitchFamily="50" charset="0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151435"/>
            <a:ext cx="10809026" cy="585518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First, the team acquired a VEX kit and robot from the TA.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4A60D0-CAA3-DF46-88AD-EB9A80CF1AB3}"/>
              </a:ext>
            </a:extLst>
          </p:cNvPr>
          <p:cNvSpPr/>
          <p:nvPr/>
        </p:nvSpPr>
        <p:spPr>
          <a:xfrm>
            <a:off x="818867" y="2187656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First, a VEX kit and robot were acquired.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8C394-C679-B348-9F62-2E4D61D666DF}"/>
              </a:ext>
            </a:extLst>
          </p:cNvPr>
          <p:cNvSpPr/>
          <p:nvPr/>
        </p:nvSpPr>
        <p:spPr>
          <a:xfrm>
            <a:off x="818867" y="2714830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inspected the kit to ensure that all parts were present.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EB3EC-FA4D-7944-8F6A-1FEBC8164DC6}"/>
              </a:ext>
            </a:extLst>
          </p:cNvPr>
          <p:cNvSpPr/>
          <p:nvPr/>
        </p:nvSpPr>
        <p:spPr>
          <a:xfrm>
            <a:off x="818867" y="2714264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kit was inspected to ensure that all parts were present.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81582-80E1-8A45-8748-5CFC5AA761E5}"/>
              </a:ext>
            </a:extLst>
          </p:cNvPr>
          <p:cNvSpPr/>
          <p:nvPr/>
        </p:nvSpPr>
        <p:spPr>
          <a:xfrm>
            <a:off x="818867" y="3217002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We added a gyro sensor to the robot.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73822-C522-F747-8506-C5F95A04D42E}"/>
              </a:ext>
            </a:extLst>
          </p:cNvPr>
          <p:cNvSpPr/>
          <p:nvPr/>
        </p:nvSpPr>
        <p:spPr>
          <a:xfrm>
            <a:off x="818867" y="3216436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A gyro sensor was added to the robot.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A421D8-010C-EF47-A91F-3CCEE0394CF7}"/>
              </a:ext>
            </a:extLst>
          </p:cNvPr>
          <p:cNvSpPr/>
          <p:nvPr/>
        </p:nvSpPr>
        <p:spPr>
          <a:xfrm>
            <a:off x="818867" y="3718608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We placed the robot at the start of the mini-course.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E80B1-CE04-4F40-9BBD-7FF3AE40C164}"/>
              </a:ext>
            </a:extLst>
          </p:cNvPr>
          <p:cNvSpPr/>
          <p:nvPr/>
        </p:nvSpPr>
        <p:spPr>
          <a:xfrm>
            <a:off x="818867" y="3719174"/>
            <a:ext cx="7691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robot was placed at the start of the mini-course.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C0F773-A992-DD4E-8C80-6AF02879A990}"/>
              </a:ext>
            </a:extLst>
          </p:cNvPr>
          <p:cNvSpPr/>
          <p:nvPr/>
        </p:nvSpPr>
        <p:spPr>
          <a:xfrm>
            <a:off x="818867" y="4221348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finished the project in eight hours.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77C237-D1CC-6145-9CEF-51492B9DED99}"/>
              </a:ext>
            </a:extLst>
          </p:cNvPr>
          <p:cNvSpPr/>
          <p:nvPr/>
        </p:nvSpPr>
        <p:spPr>
          <a:xfrm>
            <a:off x="818867" y="4220780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project was finished in eight hours.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63C71A-B5DE-D64F-85A6-426E602D4FA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10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F198B4-F0B9-4F62-82F4-CCA7F2A3B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5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152362"/>
            <a:ext cx="10809026" cy="585518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Engineers use sensors to make devices more efficient.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4A60D0-CAA3-DF46-88AD-EB9A80CF1AB3}"/>
              </a:ext>
            </a:extLst>
          </p:cNvPr>
          <p:cNvSpPr/>
          <p:nvPr/>
        </p:nvSpPr>
        <p:spPr>
          <a:xfrm>
            <a:off x="818867" y="2207228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Sensors are used to make devices more efficient.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8C394-C679-B348-9F62-2E4D61D666DF}"/>
              </a:ext>
            </a:extLst>
          </p:cNvPr>
          <p:cNvSpPr/>
          <p:nvPr/>
        </p:nvSpPr>
        <p:spPr>
          <a:xfrm>
            <a:off x="821226" y="2750465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reassembled the robot after an accident.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EB3EC-FA4D-7944-8F6A-1FEBC8164DC6}"/>
              </a:ext>
            </a:extLst>
          </p:cNvPr>
          <p:cNvSpPr/>
          <p:nvPr/>
        </p:nvSpPr>
        <p:spPr>
          <a:xfrm>
            <a:off x="821226" y="2747215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robot was reassembled after an accident.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81582-80E1-8A45-8748-5CFC5AA761E5}"/>
              </a:ext>
            </a:extLst>
          </p:cNvPr>
          <p:cNvSpPr/>
          <p:nvPr/>
        </p:nvSpPr>
        <p:spPr>
          <a:xfrm>
            <a:off x="821226" y="3216703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made a Karnaugh map using the truth table.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73822-C522-F747-8506-C5F95A04D42E}"/>
              </a:ext>
            </a:extLst>
          </p:cNvPr>
          <p:cNvSpPr/>
          <p:nvPr/>
        </p:nvSpPr>
        <p:spPr>
          <a:xfrm>
            <a:off x="821226" y="3219953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A Karnaugh map was made using the truth table.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A421D8-010C-EF47-A91F-3CCEE0394CF7}"/>
              </a:ext>
            </a:extLst>
          </p:cNvPr>
          <p:cNvSpPr/>
          <p:nvPr/>
        </p:nvSpPr>
        <p:spPr>
          <a:xfrm>
            <a:off x="821226" y="3686191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My partner placed foil around the Styrofoam cup to insulate 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E80B1-CE04-4F40-9BBD-7FF3AE40C164}"/>
              </a:ext>
            </a:extLst>
          </p:cNvPr>
          <p:cNvSpPr/>
          <p:nvPr/>
        </p:nvSpPr>
        <p:spPr>
          <a:xfrm>
            <a:off x="821226" y="3689441"/>
            <a:ext cx="8258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Foil was placed around the Styrofoam cup for insulation.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C0F773-A992-DD4E-8C80-6AF02879A990}"/>
              </a:ext>
            </a:extLst>
          </p:cNvPr>
          <p:cNvSpPr/>
          <p:nvPr/>
        </p:nvSpPr>
        <p:spPr>
          <a:xfrm>
            <a:off x="821226" y="4158929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used Revit to make a floor plan.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77C237-D1CC-6145-9CEF-51492B9DED99}"/>
              </a:ext>
            </a:extLst>
          </p:cNvPr>
          <p:cNvSpPr/>
          <p:nvPr/>
        </p:nvSpPr>
        <p:spPr>
          <a:xfrm>
            <a:off x="818867" y="4155678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Revit was used to make the floor plan.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D30429-DB99-B141-9C1F-F53B112716B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11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B01634-4A10-4C5D-8E59-E7C242F4A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4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A421D8-010C-EF47-A91F-3CCEE0394CF7}"/>
              </a:ext>
            </a:extLst>
          </p:cNvPr>
          <p:cNvSpPr/>
          <p:nvPr/>
        </p:nvSpPr>
        <p:spPr>
          <a:xfrm>
            <a:off x="818867" y="3801115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TAs informed the students of the time limit.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E80B1-CE04-4F40-9BBD-7FF3AE40C164}"/>
              </a:ext>
            </a:extLst>
          </p:cNvPr>
          <p:cNvSpPr/>
          <p:nvPr/>
        </p:nvSpPr>
        <p:spPr>
          <a:xfrm>
            <a:off x="818867" y="3801114"/>
            <a:ext cx="6771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students were informed of the time limit.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585518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 students use Arduino to program their prosthetic hand.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4A60D0-CAA3-DF46-88AD-EB9A80CF1AB3}"/>
              </a:ext>
            </a:extLst>
          </p:cNvPr>
          <p:cNvSpPr/>
          <p:nvPr/>
        </p:nvSpPr>
        <p:spPr>
          <a:xfrm>
            <a:off x="818867" y="1962500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Arduino is used to program a prosthetic hand.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8C394-C679-B348-9F62-2E4D61D666DF}"/>
              </a:ext>
            </a:extLst>
          </p:cNvPr>
          <p:cNvSpPr/>
          <p:nvPr/>
        </p:nvSpPr>
        <p:spPr>
          <a:xfrm>
            <a:off x="818867" y="2592217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Construction workers use booms to move heavy objects.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EB3EC-FA4D-7944-8F6A-1FEBC8164DC6}"/>
              </a:ext>
            </a:extLst>
          </p:cNvPr>
          <p:cNvSpPr/>
          <p:nvPr/>
        </p:nvSpPr>
        <p:spPr>
          <a:xfrm>
            <a:off x="818867" y="2578569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Booms are used to move heavy objects.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81582-80E1-8A45-8748-5CFC5AA761E5}"/>
              </a:ext>
            </a:extLst>
          </p:cNvPr>
          <p:cNvSpPr/>
          <p:nvPr/>
        </p:nvSpPr>
        <p:spPr>
          <a:xfrm>
            <a:off x="818867" y="3205711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TA notched the end of the boom.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73822-C522-F747-8506-C5F95A04D42E}"/>
              </a:ext>
            </a:extLst>
          </p:cNvPr>
          <p:cNvSpPr/>
          <p:nvPr/>
        </p:nvSpPr>
        <p:spPr>
          <a:xfrm>
            <a:off x="818867" y="3205710"/>
            <a:ext cx="6759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end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 of the boom was notched.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068C"/>
              </a:solidFill>
              <a:effectLst/>
              <a:uLnTx/>
              <a:uFillTx/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C0F773-A992-DD4E-8C80-6AF02879A990}"/>
              </a:ext>
            </a:extLst>
          </p:cNvPr>
          <p:cNvSpPr/>
          <p:nvPr/>
        </p:nvSpPr>
        <p:spPr>
          <a:xfrm>
            <a:off x="818867" y="4346129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finished the project schedule early.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77C237-D1CC-6145-9CEF-51492B9DED99}"/>
              </a:ext>
            </a:extLst>
          </p:cNvPr>
          <p:cNvSpPr/>
          <p:nvPr/>
        </p:nvSpPr>
        <p:spPr>
          <a:xfrm>
            <a:off x="818867" y="4332623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project schedule was finished ahead of schedule.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529018-E802-5D47-9AE2-8D9B41CD378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12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B1A3BD-23B4-4DE6-B3E6-4B42E321DE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5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5" grpId="0"/>
      <p:bldP spid="15" grpId="1"/>
      <p:bldP spid="16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EG1004 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Consultants will meet with you 1:1 during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 recitation to answer questions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EG1004 Writing Style Guide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Lab Report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4"/>
              </a:rPr>
              <a:t>Writing Consultant Lab Report Rubric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Writing 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dirty="0"/>
              <a:t> </a:t>
            </a:r>
            <a:r>
              <a:rPr lang="en-US" dirty="0">
                <a:latin typeface="Proxima Nova Rg" panose="02000506030000020004" charset="0"/>
                <a:hlinkClick r:id="rId5"/>
              </a:rPr>
              <a:t>nyupoly.mywconline.com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Location: 2 MTC, 9</a:t>
            </a:r>
            <a:r>
              <a:rPr lang="en-US" baseline="30000" dirty="0">
                <a:latin typeface="Proxima Nova Rg" panose="02000506030000020004" charset="0"/>
                <a:ea typeface="Gotham Book" pitchFamily="2" charset="-128"/>
              </a:rPr>
              <a:t>th</a:t>
            </a: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 Floor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  <a:ea typeface="Gotham Book" pitchFamily="2" charset="-128"/>
                <a:hlinkClick r:id="rId6"/>
              </a:rPr>
              <a:t>NYU Writing Center Website </a:t>
            </a: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&amp; </a:t>
            </a:r>
            <a:r>
              <a:rPr lang="en-US" dirty="0">
                <a:latin typeface="Proxima Nova Rg" panose="02000506030000020004" charset="0"/>
                <a:ea typeface="Gotham Book" pitchFamily="2" charset="-128"/>
                <a:hlinkClick r:id="rId7"/>
              </a:rPr>
              <a:t>Peer Tutor Program</a:t>
            </a:r>
            <a:endParaRPr lang="en-US" dirty="0">
              <a:latin typeface="Proxima Nova Rg" panose="02000506030000020004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black"/>
                </a:solidFill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43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B301F3-24F9-40F8-957B-851D4C323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8"/>
            <a:ext cx="11063786" cy="1307076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WHAT IS THE PURPOSE OF A TECHNICAL REPORT?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004906-E068-4776-B72B-326959F762BC}"/>
              </a:ext>
            </a:extLst>
          </p:cNvPr>
          <p:cNvSpPr/>
          <p:nvPr/>
        </p:nvSpPr>
        <p:spPr>
          <a:xfrm>
            <a:off x="2241188" y="3055461"/>
            <a:ext cx="4582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Tell a story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7505B594-4707-4FAF-83FF-1D9605975437}"/>
              </a:ext>
            </a:extLst>
          </p:cNvPr>
          <p:cNvSpPr/>
          <p:nvPr/>
        </p:nvSpPr>
        <p:spPr>
          <a:xfrm>
            <a:off x="1579493" y="4590117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969D50C8-2A95-48C2-AA63-2A0AD2BFC149}"/>
              </a:ext>
            </a:extLst>
          </p:cNvPr>
          <p:cNvSpPr/>
          <p:nvPr/>
        </p:nvSpPr>
        <p:spPr>
          <a:xfrm>
            <a:off x="1572485" y="3023386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7F935C-8470-48FD-BB3F-97F4C92707E4}"/>
              </a:ext>
            </a:extLst>
          </p:cNvPr>
          <p:cNvSpPr/>
          <p:nvPr/>
        </p:nvSpPr>
        <p:spPr>
          <a:xfrm>
            <a:off x="7522348" y="4448778"/>
            <a:ext cx="4836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Draw supported</a:t>
            </a:r>
            <a:b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</a:b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conclusions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E864C693-B8AA-47BF-8E40-850165AA343D}"/>
              </a:ext>
            </a:extLst>
          </p:cNvPr>
          <p:cNvSpPr/>
          <p:nvPr/>
        </p:nvSpPr>
        <p:spPr>
          <a:xfrm>
            <a:off x="6853645" y="4590116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C4266F40-1F1D-4454-A07D-FB65751CD355}"/>
              </a:ext>
            </a:extLst>
          </p:cNvPr>
          <p:cNvSpPr/>
          <p:nvPr/>
        </p:nvSpPr>
        <p:spPr>
          <a:xfrm>
            <a:off x="6853645" y="3019095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7BFFD-B703-4818-8D66-CC03DA81BD02}"/>
              </a:ext>
            </a:extLst>
          </p:cNvPr>
          <p:cNvSpPr/>
          <p:nvPr/>
        </p:nvSpPr>
        <p:spPr>
          <a:xfrm>
            <a:off x="2241188" y="4441816"/>
            <a:ext cx="458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Report results </a:t>
            </a:r>
            <a:b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</a:b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from testing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D37488-547F-4834-BA4E-40EAAAEF1F24}"/>
              </a:ext>
            </a:extLst>
          </p:cNvPr>
          <p:cNvSpPr/>
          <p:nvPr/>
        </p:nvSpPr>
        <p:spPr>
          <a:xfrm>
            <a:off x="7522348" y="2949272"/>
            <a:ext cx="458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Describe findings</a:t>
            </a:r>
          </a:p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quantitatively</a:t>
            </a:r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7C1A32A-83D3-4944-8E58-B2A13B507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 OBJECTIVES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1EFCC-7BCB-4C55-9E0C-C85AF5BFB67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44F8EE-2721-4491-BED6-B1DC41349655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923A3B-B0BB-4DF3-A6FD-25F37825A95B}"/>
              </a:ext>
            </a:extLst>
          </p:cNvPr>
          <p:cNvSpPr txBox="1"/>
          <p:nvPr/>
        </p:nvSpPr>
        <p:spPr>
          <a:xfrm>
            <a:off x="81578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These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do not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belong in the lab report: you are not what is being measured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19A5ED-A63D-477D-904A-14997126DA28}"/>
              </a:ext>
            </a:extLst>
          </p:cNvPr>
          <p:cNvSpPr txBox="1"/>
          <p:nvPr/>
        </p:nvSpPr>
        <p:spPr>
          <a:xfrm>
            <a:off x="632011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These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do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 belong in the lab report: answer why CAD software is important for engineers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1D7B5F-3BAB-4858-9C5C-982ABF2555AF}"/>
              </a:ext>
            </a:extLst>
          </p:cNvPr>
          <p:cNvSpPr/>
          <p:nvPr/>
        </p:nvSpPr>
        <p:spPr>
          <a:xfrm>
            <a:off x="815788" y="2697069"/>
            <a:ext cx="5056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LEARNING OBJECTIVES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Understand the simulation and modeling capabilities of Autodesk® Fusion 360™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067595-B762-489B-BB76-5EB8C5E8F99C}"/>
              </a:ext>
            </a:extLst>
          </p:cNvPr>
          <p:cNvSpPr/>
          <p:nvPr/>
        </p:nvSpPr>
        <p:spPr>
          <a:xfrm>
            <a:off x="6320118" y="2697069"/>
            <a:ext cx="5056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EXPERIMENTAL OBJECTIVES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Redesign a structure in CAD software using Autodesk® Fusion 360™ to increase its strength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C1F3E2-E35F-4293-BF61-73A6B7D06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32756" cy="3917892"/>
          </a:xfrm>
        </p:spPr>
        <p:txBody>
          <a:bodyPr anchor="ctr"/>
          <a:lstStyle/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Title Page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Abstract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Introduction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Procedure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Data/Observations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Discussions/Conclusions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Works Cited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Lab Notes (extra credit)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7599FF-2774-4AB8-9FC3-40C93663D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611C94-9D43-40C8-94F8-2B8A6294894F}"/>
              </a:ext>
            </a:extLst>
          </p:cNvPr>
          <p:cNvSpPr/>
          <p:nvPr/>
        </p:nvSpPr>
        <p:spPr>
          <a:xfrm>
            <a:off x="548640" y="1969033"/>
            <a:ext cx="5029200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DEBA97-F384-43F3-8749-C613B8264521}"/>
              </a:ext>
            </a:extLst>
          </p:cNvPr>
          <p:cNvSpPr/>
          <p:nvPr/>
        </p:nvSpPr>
        <p:spPr>
          <a:xfrm>
            <a:off x="548640" y="2826017"/>
            <a:ext cx="5029200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A10784-A332-4123-B78A-F74314A28FF6}"/>
              </a:ext>
            </a:extLst>
          </p:cNvPr>
          <p:cNvSpPr/>
          <p:nvPr/>
        </p:nvSpPr>
        <p:spPr>
          <a:xfrm>
            <a:off x="548640" y="3687536"/>
            <a:ext cx="5029200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3D78B27-54FC-44FA-AD42-FA31774E1F2C}"/>
              </a:ext>
            </a:extLst>
          </p:cNvPr>
          <p:cNvSpPr/>
          <p:nvPr/>
        </p:nvSpPr>
        <p:spPr>
          <a:xfrm>
            <a:off x="548640" y="5438273"/>
            <a:ext cx="5029200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2FC7353-0B1A-452F-A744-DB118E3051D6}"/>
              </a:ext>
            </a:extLst>
          </p:cNvPr>
          <p:cNvSpPr txBox="1"/>
          <p:nvPr/>
        </p:nvSpPr>
        <p:spPr>
          <a:xfrm>
            <a:off x="548640" y="2077732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83E594-CDFD-479D-9665-4EDB5982C1F1}"/>
              </a:ext>
            </a:extLst>
          </p:cNvPr>
          <p:cNvSpPr txBox="1"/>
          <p:nvPr/>
        </p:nvSpPr>
        <p:spPr>
          <a:xfrm>
            <a:off x="548640" y="2928953"/>
            <a:ext cx="5029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3E341D-7DB6-4617-B1F9-F3EBE0873E2F}"/>
              </a:ext>
            </a:extLst>
          </p:cNvPr>
          <p:cNvSpPr txBox="1"/>
          <p:nvPr/>
        </p:nvSpPr>
        <p:spPr>
          <a:xfrm>
            <a:off x="548640" y="3789445"/>
            <a:ext cx="5029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C43796-0180-46D8-AD0C-49CC5FC54A4B}"/>
              </a:ext>
            </a:extLst>
          </p:cNvPr>
          <p:cNvSpPr txBox="1"/>
          <p:nvPr/>
        </p:nvSpPr>
        <p:spPr>
          <a:xfrm>
            <a:off x="548640" y="5540182"/>
            <a:ext cx="5029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DISCUSSIONS/CONCLUSIONS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FE17762-0ABA-4B2A-8554-F2EFAAE32024}"/>
              </a:ext>
            </a:extLst>
          </p:cNvPr>
          <p:cNvSpPr/>
          <p:nvPr/>
        </p:nvSpPr>
        <p:spPr>
          <a:xfrm>
            <a:off x="548640" y="4574161"/>
            <a:ext cx="5029200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B83E7AA-3E96-4D32-88C0-95B2FD57B3F9}"/>
              </a:ext>
            </a:extLst>
          </p:cNvPr>
          <p:cNvSpPr txBox="1"/>
          <p:nvPr/>
        </p:nvSpPr>
        <p:spPr>
          <a:xfrm>
            <a:off x="548640" y="4678005"/>
            <a:ext cx="50292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CCCD5C0-7BAB-40E8-BCB5-C2826DD3DB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0180F99-2B53-ECE9-A926-3B63678C41FB}"/>
              </a:ext>
            </a:extLst>
          </p:cNvPr>
          <p:cNvGrpSpPr/>
          <p:nvPr/>
        </p:nvGrpSpPr>
        <p:grpSpPr>
          <a:xfrm>
            <a:off x="6614162" y="2425278"/>
            <a:ext cx="2665870" cy="3189998"/>
            <a:chOff x="6614162" y="2314841"/>
            <a:chExt cx="2665870" cy="3189998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FB7003EA-EEB5-D46E-3D7A-BAFDE8E8DE60}"/>
                </a:ext>
              </a:extLst>
            </p:cNvPr>
            <p:cNvSpPr/>
            <p:nvPr/>
          </p:nvSpPr>
          <p:spPr>
            <a:xfrm>
              <a:off x="6614162" y="2462320"/>
              <a:ext cx="2558992" cy="3042519"/>
            </a:xfrm>
            <a:prstGeom prst="wedgeRoundRectCallout">
              <a:avLst>
                <a:gd name="adj1" fmla="val -87683"/>
                <a:gd name="adj2" fmla="val -61117"/>
                <a:gd name="adj3" fmla="val 16667"/>
              </a:avLst>
            </a:prstGeom>
            <a:solidFill>
              <a:srgbClr val="570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bIns="274320" rtlCol="0" anchor="ctr"/>
            <a:lstStyle/>
            <a:p>
              <a:pPr marL="12700" marR="5080">
                <a:lnSpc>
                  <a:spcPct val="111600"/>
                </a:lnSpc>
                <a:spcBef>
                  <a:spcPts val="90"/>
                </a:spcBef>
              </a:pPr>
              <a:r>
                <a:rPr lang="en-US" sz="2000" dirty="0">
                  <a:solidFill>
                    <a:schemeClr val="bg1"/>
                  </a:solidFill>
                  <a:latin typeface="Proxima Nova Rg" panose="02000506030000020004" pitchFamily="2" charset="0"/>
                  <a:ea typeface="Gotham Book" pitchFamily="2" charset="-128"/>
                </a:rPr>
                <a:t>Summary of the report, write it last. Past tense!</a:t>
              </a:r>
            </a:p>
          </p:txBody>
        </p:sp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6E4B4797-AF48-51FC-6142-90465F4AF55F}"/>
                </a:ext>
              </a:extLst>
            </p:cNvPr>
            <p:cNvSpPr/>
            <p:nvPr/>
          </p:nvSpPr>
          <p:spPr>
            <a:xfrm>
              <a:off x="6721040" y="2314841"/>
              <a:ext cx="2558992" cy="3042519"/>
            </a:xfrm>
            <a:prstGeom prst="wedgeRoundRectCallout">
              <a:avLst>
                <a:gd name="adj1" fmla="val -81186"/>
                <a:gd name="adj2" fmla="val -54090"/>
                <a:gd name="adj3" fmla="val 16667"/>
              </a:avLst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42567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11D3B4-306E-4D67-A4BB-2454EC06B9B3}"/>
              </a:ext>
            </a:extLst>
          </p:cNvPr>
          <p:cNvSpPr/>
          <p:nvPr/>
        </p:nvSpPr>
        <p:spPr>
          <a:xfrm>
            <a:off x="548640" y="1969033"/>
            <a:ext cx="5029200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8163CC-5041-44F3-9244-BAF11E1A12C6}"/>
              </a:ext>
            </a:extLst>
          </p:cNvPr>
          <p:cNvSpPr/>
          <p:nvPr/>
        </p:nvSpPr>
        <p:spPr>
          <a:xfrm>
            <a:off x="548640" y="2826017"/>
            <a:ext cx="5029200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10E6B4-2122-4DD3-B5CE-6A76E34F941B}"/>
              </a:ext>
            </a:extLst>
          </p:cNvPr>
          <p:cNvSpPr/>
          <p:nvPr/>
        </p:nvSpPr>
        <p:spPr>
          <a:xfrm>
            <a:off x="548640" y="3687536"/>
            <a:ext cx="5029200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B27E7CF-5BFF-4243-BE71-F41B90F2B562}"/>
              </a:ext>
            </a:extLst>
          </p:cNvPr>
          <p:cNvSpPr/>
          <p:nvPr/>
        </p:nvSpPr>
        <p:spPr>
          <a:xfrm>
            <a:off x="548640" y="5438273"/>
            <a:ext cx="5029200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81A1880-30AF-490C-A6CF-592A8079BA39}"/>
              </a:ext>
            </a:extLst>
          </p:cNvPr>
          <p:cNvSpPr txBox="1"/>
          <p:nvPr/>
        </p:nvSpPr>
        <p:spPr>
          <a:xfrm>
            <a:off x="548640" y="2077732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11DB80-5302-4198-8FC1-D91319D328D1}"/>
              </a:ext>
            </a:extLst>
          </p:cNvPr>
          <p:cNvSpPr txBox="1"/>
          <p:nvPr/>
        </p:nvSpPr>
        <p:spPr>
          <a:xfrm>
            <a:off x="548640" y="2928953"/>
            <a:ext cx="5029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0AFDF7-550E-4F81-9CB6-F707A145D966}"/>
              </a:ext>
            </a:extLst>
          </p:cNvPr>
          <p:cNvSpPr txBox="1"/>
          <p:nvPr/>
        </p:nvSpPr>
        <p:spPr>
          <a:xfrm>
            <a:off x="548640" y="3789445"/>
            <a:ext cx="5029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27C50C-EC3F-44B6-B120-88686834216B}"/>
              </a:ext>
            </a:extLst>
          </p:cNvPr>
          <p:cNvSpPr txBox="1"/>
          <p:nvPr/>
        </p:nvSpPr>
        <p:spPr>
          <a:xfrm>
            <a:off x="548640" y="5540182"/>
            <a:ext cx="5029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DISCUSSIONS/CONCLUSIONS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8856E66-0164-48B0-8024-A871CDEE4593}"/>
              </a:ext>
            </a:extLst>
          </p:cNvPr>
          <p:cNvSpPr/>
          <p:nvPr/>
        </p:nvSpPr>
        <p:spPr>
          <a:xfrm>
            <a:off x="548640" y="4574161"/>
            <a:ext cx="5029200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B3E523F-6027-4766-AE55-98C74A66986D}"/>
              </a:ext>
            </a:extLst>
          </p:cNvPr>
          <p:cNvSpPr txBox="1"/>
          <p:nvPr/>
        </p:nvSpPr>
        <p:spPr>
          <a:xfrm>
            <a:off x="548640" y="4678005"/>
            <a:ext cx="50292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B37BDC-5D05-481A-B705-3408A4CB81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8DC5619-345A-7D04-1D8E-8BD7A3C6908E}"/>
              </a:ext>
            </a:extLst>
          </p:cNvPr>
          <p:cNvGrpSpPr/>
          <p:nvPr/>
        </p:nvGrpSpPr>
        <p:grpSpPr>
          <a:xfrm>
            <a:off x="6614162" y="2425278"/>
            <a:ext cx="2665870" cy="3189998"/>
            <a:chOff x="6614162" y="2314841"/>
            <a:chExt cx="2665870" cy="3189998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ED5E4D1A-F9B1-C492-41DB-BE1F01E04213}"/>
                </a:ext>
              </a:extLst>
            </p:cNvPr>
            <p:cNvSpPr/>
            <p:nvPr/>
          </p:nvSpPr>
          <p:spPr>
            <a:xfrm>
              <a:off x="6614162" y="2462320"/>
              <a:ext cx="2558992" cy="3042519"/>
            </a:xfrm>
            <a:prstGeom prst="wedgeRoundRectCallout">
              <a:avLst>
                <a:gd name="adj1" fmla="val -86755"/>
                <a:gd name="adj2" fmla="val -31843"/>
                <a:gd name="adj3" fmla="val 16667"/>
              </a:avLst>
            </a:prstGeom>
            <a:solidFill>
              <a:srgbClr val="570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bIns="274320" rtlCol="0" anchor="ctr"/>
            <a:lstStyle/>
            <a:p>
              <a:r>
                <a:rPr lang="en-US" sz="2000" dirty="0">
                  <a:solidFill>
                    <a:schemeClr val="bg1"/>
                  </a:solidFill>
                  <a:latin typeface="Proxima Nova Rg" panose="02000506030000020004" pitchFamily="2" charset="0"/>
                  <a:ea typeface="Gotham Book" pitchFamily="2" charset="-128"/>
                </a:rPr>
                <a:t>At least three paragraphs: concepts, formulas, laws needed to understand the data. Mixed tense!</a:t>
              </a:r>
            </a:p>
          </p:txBody>
        </p:sp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713B95A4-A1F9-300C-3820-16728759DA05}"/>
                </a:ext>
              </a:extLst>
            </p:cNvPr>
            <p:cNvSpPr/>
            <p:nvPr/>
          </p:nvSpPr>
          <p:spPr>
            <a:xfrm>
              <a:off x="6721040" y="2314841"/>
              <a:ext cx="2558992" cy="3042519"/>
            </a:xfrm>
            <a:prstGeom prst="wedgeRoundRectCallout">
              <a:avLst>
                <a:gd name="adj1" fmla="val -85362"/>
                <a:gd name="adj2" fmla="val -31842"/>
                <a:gd name="adj3" fmla="val 16667"/>
              </a:avLst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22358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6AC4D7-C63B-4E5D-AF73-5278321036EB}"/>
              </a:ext>
            </a:extLst>
          </p:cNvPr>
          <p:cNvSpPr/>
          <p:nvPr/>
        </p:nvSpPr>
        <p:spPr>
          <a:xfrm>
            <a:off x="548640" y="1969033"/>
            <a:ext cx="5029200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8D2E6E7-B67D-4A49-A9C0-046ADE349421}"/>
              </a:ext>
            </a:extLst>
          </p:cNvPr>
          <p:cNvSpPr/>
          <p:nvPr/>
        </p:nvSpPr>
        <p:spPr>
          <a:xfrm>
            <a:off x="548640" y="2826017"/>
            <a:ext cx="5029200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34714AC-39AA-4266-893A-22818D1B3CF0}"/>
              </a:ext>
            </a:extLst>
          </p:cNvPr>
          <p:cNvSpPr/>
          <p:nvPr/>
        </p:nvSpPr>
        <p:spPr>
          <a:xfrm>
            <a:off x="548640" y="3687536"/>
            <a:ext cx="5029200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C22990-B704-4014-8D95-3EC1FC3619CF}"/>
              </a:ext>
            </a:extLst>
          </p:cNvPr>
          <p:cNvSpPr/>
          <p:nvPr/>
        </p:nvSpPr>
        <p:spPr>
          <a:xfrm>
            <a:off x="548640" y="5438273"/>
            <a:ext cx="5029200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70791B-F9DD-4C43-BFEB-8274680D2357}"/>
              </a:ext>
            </a:extLst>
          </p:cNvPr>
          <p:cNvSpPr txBox="1"/>
          <p:nvPr/>
        </p:nvSpPr>
        <p:spPr>
          <a:xfrm>
            <a:off x="548640" y="2077732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286523-FEB6-42A4-8D17-CEB09D4ADF2D}"/>
              </a:ext>
            </a:extLst>
          </p:cNvPr>
          <p:cNvSpPr txBox="1"/>
          <p:nvPr/>
        </p:nvSpPr>
        <p:spPr>
          <a:xfrm>
            <a:off x="548640" y="2928953"/>
            <a:ext cx="5029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890CBA-C150-47F8-8BBE-4A1636C13082}"/>
              </a:ext>
            </a:extLst>
          </p:cNvPr>
          <p:cNvSpPr txBox="1"/>
          <p:nvPr/>
        </p:nvSpPr>
        <p:spPr>
          <a:xfrm>
            <a:off x="548640" y="3789445"/>
            <a:ext cx="5029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DB191A-0416-41FC-B1D7-95A3A4A16005}"/>
              </a:ext>
            </a:extLst>
          </p:cNvPr>
          <p:cNvSpPr txBox="1"/>
          <p:nvPr/>
        </p:nvSpPr>
        <p:spPr>
          <a:xfrm>
            <a:off x="548640" y="5540182"/>
            <a:ext cx="5029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DISCUSSIONS/CONCLUSIONS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6D10CFB-7708-4274-94EE-8DF3F7591E5E}"/>
              </a:ext>
            </a:extLst>
          </p:cNvPr>
          <p:cNvSpPr/>
          <p:nvPr/>
        </p:nvSpPr>
        <p:spPr>
          <a:xfrm>
            <a:off x="548640" y="4574161"/>
            <a:ext cx="5029200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C6AAF7-0909-454E-A058-FA7A07872718}"/>
              </a:ext>
            </a:extLst>
          </p:cNvPr>
          <p:cNvSpPr txBox="1"/>
          <p:nvPr/>
        </p:nvSpPr>
        <p:spPr>
          <a:xfrm>
            <a:off x="548640" y="4678005"/>
            <a:ext cx="50292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DCBA1A-8151-4DD1-A2F2-FC5974AE42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3C08AB2-20D9-D5DF-EB2C-6E84475474AD}"/>
              </a:ext>
            </a:extLst>
          </p:cNvPr>
          <p:cNvGrpSpPr/>
          <p:nvPr/>
        </p:nvGrpSpPr>
        <p:grpSpPr>
          <a:xfrm>
            <a:off x="6614162" y="2425278"/>
            <a:ext cx="2665870" cy="3189998"/>
            <a:chOff x="6614162" y="2314841"/>
            <a:chExt cx="2665870" cy="3189998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6DA20267-0163-F18C-2BF8-32E2F11E70CA}"/>
                </a:ext>
              </a:extLst>
            </p:cNvPr>
            <p:cNvSpPr/>
            <p:nvPr/>
          </p:nvSpPr>
          <p:spPr>
            <a:xfrm>
              <a:off x="6614162" y="2462320"/>
              <a:ext cx="2558992" cy="3042519"/>
            </a:xfrm>
            <a:prstGeom prst="wedgeRoundRectCallout">
              <a:avLst>
                <a:gd name="adj1" fmla="val -88147"/>
                <a:gd name="adj2" fmla="val 2505"/>
                <a:gd name="adj3" fmla="val 16667"/>
              </a:avLst>
            </a:prstGeom>
            <a:solidFill>
              <a:srgbClr val="570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bIns="274320" rtlCol="0" anchor="ctr"/>
            <a:lstStyle/>
            <a:p>
              <a:pPr marL="12700" marR="5080">
                <a:lnSpc>
                  <a:spcPct val="111600"/>
                </a:lnSpc>
                <a:spcBef>
                  <a:spcPts val="90"/>
                </a:spcBef>
              </a:pPr>
              <a:r>
                <a:rPr lang="en-US" sz="2000" dirty="0">
                  <a:solidFill>
                    <a:schemeClr val="bg1"/>
                  </a:solidFill>
                  <a:latin typeface="Proxima Nova Rg" panose="02000506030000020004" pitchFamily="2" charset="0"/>
                  <a:ea typeface="Gotham Book" pitchFamily="2" charset="-128"/>
                </a:rPr>
                <a:t>Repeatability – others can follow the description and replicate the results.</a:t>
              </a:r>
              <a:br>
                <a:rPr lang="en-US" sz="2000" dirty="0">
                  <a:solidFill>
                    <a:schemeClr val="bg1"/>
                  </a:solidFill>
                  <a:latin typeface="Proxima Nova Rg" panose="02000506030000020004" pitchFamily="2" charset="0"/>
                  <a:ea typeface="Gotham Book" pitchFamily="2" charset="-128"/>
                </a:rPr>
              </a:br>
              <a:r>
                <a:rPr lang="en-US" sz="2000" dirty="0">
                  <a:solidFill>
                    <a:schemeClr val="bg1"/>
                  </a:solidFill>
                  <a:latin typeface="Proxima Nova Rg" panose="02000506030000020004" pitchFamily="2" charset="0"/>
                  <a:ea typeface="Gotham Book" pitchFamily="2" charset="-128"/>
                </a:rPr>
                <a:t>Past tense!</a:t>
              </a:r>
            </a:p>
          </p:txBody>
        </p:sp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E488DA95-8A78-1598-9033-C73572949C95}"/>
                </a:ext>
              </a:extLst>
            </p:cNvPr>
            <p:cNvSpPr/>
            <p:nvPr/>
          </p:nvSpPr>
          <p:spPr>
            <a:xfrm>
              <a:off x="6721040" y="2314841"/>
              <a:ext cx="2558992" cy="3042519"/>
            </a:xfrm>
            <a:prstGeom prst="wedgeRoundRectCallout">
              <a:avLst>
                <a:gd name="adj1" fmla="val -86290"/>
                <a:gd name="adj2" fmla="val 4067"/>
                <a:gd name="adj3" fmla="val 16667"/>
              </a:avLst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32326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709B7D-1A08-4512-941C-C281E69D7CF2}"/>
              </a:ext>
            </a:extLst>
          </p:cNvPr>
          <p:cNvSpPr/>
          <p:nvPr/>
        </p:nvSpPr>
        <p:spPr>
          <a:xfrm>
            <a:off x="548640" y="1969033"/>
            <a:ext cx="5029200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9635DE-9D24-4E48-B274-521A4E95C89C}"/>
              </a:ext>
            </a:extLst>
          </p:cNvPr>
          <p:cNvSpPr/>
          <p:nvPr/>
        </p:nvSpPr>
        <p:spPr>
          <a:xfrm>
            <a:off x="548640" y="2826017"/>
            <a:ext cx="5029200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5967E1-3825-4E6E-BDF0-A91DD6C61032}"/>
              </a:ext>
            </a:extLst>
          </p:cNvPr>
          <p:cNvSpPr/>
          <p:nvPr/>
        </p:nvSpPr>
        <p:spPr>
          <a:xfrm>
            <a:off x="548640" y="3687536"/>
            <a:ext cx="5029200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950FB4-1833-46BF-BABF-B2183CB2999F}"/>
              </a:ext>
            </a:extLst>
          </p:cNvPr>
          <p:cNvSpPr/>
          <p:nvPr/>
        </p:nvSpPr>
        <p:spPr>
          <a:xfrm>
            <a:off x="548640" y="5438273"/>
            <a:ext cx="5029200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AEEF0D-6D97-4C5B-9844-E11D72D59764}"/>
              </a:ext>
            </a:extLst>
          </p:cNvPr>
          <p:cNvSpPr txBox="1"/>
          <p:nvPr/>
        </p:nvSpPr>
        <p:spPr>
          <a:xfrm>
            <a:off x="548640" y="2077732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9F9DC4-AC21-4A34-9AE3-979ECD9DFE31}"/>
              </a:ext>
            </a:extLst>
          </p:cNvPr>
          <p:cNvSpPr txBox="1"/>
          <p:nvPr/>
        </p:nvSpPr>
        <p:spPr>
          <a:xfrm>
            <a:off x="548640" y="2928953"/>
            <a:ext cx="5029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3EDFAD-F9C5-4B14-A2B0-B0248484241F}"/>
              </a:ext>
            </a:extLst>
          </p:cNvPr>
          <p:cNvSpPr txBox="1"/>
          <p:nvPr/>
        </p:nvSpPr>
        <p:spPr>
          <a:xfrm>
            <a:off x="548640" y="3789445"/>
            <a:ext cx="5029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175EE3-F260-4BE6-9A63-C5DC6AAAD825}"/>
              </a:ext>
            </a:extLst>
          </p:cNvPr>
          <p:cNvSpPr txBox="1"/>
          <p:nvPr/>
        </p:nvSpPr>
        <p:spPr>
          <a:xfrm>
            <a:off x="548640" y="5355516"/>
            <a:ext cx="50292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DISCUSSIONS/CONCLUSIONS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87B091-992A-4B04-A4B6-47C16FA49620}"/>
              </a:ext>
            </a:extLst>
          </p:cNvPr>
          <p:cNvSpPr/>
          <p:nvPr/>
        </p:nvSpPr>
        <p:spPr>
          <a:xfrm>
            <a:off x="548640" y="4574161"/>
            <a:ext cx="5029200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55EAD0-7E40-4E36-B702-26EFA5F5097B}"/>
              </a:ext>
            </a:extLst>
          </p:cNvPr>
          <p:cNvSpPr txBox="1"/>
          <p:nvPr/>
        </p:nvSpPr>
        <p:spPr>
          <a:xfrm>
            <a:off x="548640" y="4678005"/>
            <a:ext cx="50292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CE7CD0-2561-4E12-9CF6-117C9FD68D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BC082BB-A2FE-39E7-B546-5E8BCA15226F}"/>
              </a:ext>
            </a:extLst>
          </p:cNvPr>
          <p:cNvGrpSpPr/>
          <p:nvPr/>
        </p:nvGrpSpPr>
        <p:grpSpPr>
          <a:xfrm>
            <a:off x="6614162" y="2425278"/>
            <a:ext cx="2665870" cy="3189998"/>
            <a:chOff x="6614162" y="2314841"/>
            <a:chExt cx="2665870" cy="3189998"/>
          </a:xfrm>
        </p:grpSpPr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3204EAE9-AFD9-DCE8-C507-240E55B80412}"/>
                </a:ext>
              </a:extLst>
            </p:cNvPr>
            <p:cNvSpPr/>
            <p:nvPr/>
          </p:nvSpPr>
          <p:spPr>
            <a:xfrm>
              <a:off x="6614162" y="2462320"/>
              <a:ext cx="2558992" cy="3042519"/>
            </a:xfrm>
            <a:prstGeom prst="wedgeRoundRectCallout">
              <a:avLst>
                <a:gd name="adj1" fmla="val -87683"/>
                <a:gd name="adj2" fmla="val 32169"/>
                <a:gd name="adj3" fmla="val 16667"/>
              </a:avLst>
            </a:prstGeom>
            <a:solidFill>
              <a:srgbClr val="570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bIns="274320" rtlCol="0" anchor="ctr"/>
            <a:lstStyle/>
            <a:p>
              <a:pPr marL="12700" marR="5080">
                <a:lnSpc>
                  <a:spcPct val="111600"/>
                </a:lnSpc>
                <a:spcBef>
                  <a:spcPts val="90"/>
                </a:spcBef>
              </a:pPr>
              <a:r>
                <a:rPr lang="en-US" sz="2000" dirty="0">
                  <a:solidFill>
                    <a:schemeClr val="bg1"/>
                  </a:solidFill>
                  <a:latin typeface="Proxima Nova Rg" panose="02000506030000020004" pitchFamily="2" charset="0"/>
                  <a:ea typeface="Gotham Book" pitchFamily="2" charset="-128"/>
                </a:rPr>
                <a:t>Present data, </a:t>
              </a:r>
              <a:br>
                <a:rPr lang="en-US" sz="2000" dirty="0">
                  <a:solidFill>
                    <a:schemeClr val="bg1"/>
                  </a:solidFill>
                  <a:latin typeface="Proxima Nova Rg" panose="02000506030000020004" pitchFamily="2" charset="0"/>
                  <a:ea typeface="Gotham Book" pitchFamily="2" charset="-128"/>
                </a:rPr>
              </a:br>
              <a:r>
                <a:rPr lang="en-US" sz="2000" dirty="0">
                  <a:solidFill>
                    <a:schemeClr val="bg1"/>
                  </a:solidFill>
                  <a:latin typeface="Proxima Nova Rg" panose="02000506030000020004" pitchFamily="2" charset="0"/>
                  <a:ea typeface="Gotham Book" pitchFamily="2" charset="-128"/>
                </a:rPr>
                <a:t>do NOT analyze data. Write this part first! It makes the lab report flow better. Past tense!</a:t>
              </a:r>
            </a:p>
          </p:txBody>
        </p:sp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917CD0B0-9A9A-5A10-C0D9-857ADD342BF1}"/>
                </a:ext>
              </a:extLst>
            </p:cNvPr>
            <p:cNvSpPr/>
            <p:nvPr/>
          </p:nvSpPr>
          <p:spPr>
            <a:xfrm>
              <a:off x="6721040" y="2314841"/>
              <a:ext cx="2558992" cy="3042519"/>
            </a:xfrm>
            <a:prstGeom prst="wedgeRoundRectCallout">
              <a:avLst>
                <a:gd name="adj1" fmla="val -85826"/>
                <a:gd name="adj2" fmla="val 32560"/>
                <a:gd name="adj3" fmla="val 16667"/>
              </a:avLst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41860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DEDAEF-27C4-4041-A94F-EBC05E2A2B3D}"/>
              </a:ext>
            </a:extLst>
          </p:cNvPr>
          <p:cNvSpPr/>
          <p:nvPr/>
        </p:nvSpPr>
        <p:spPr>
          <a:xfrm>
            <a:off x="548640" y="1969033"/>
            <a:ext cx="5029200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FA44D1-AE36-46E9-8427-CD9E59B09BC7}"/>
              </a:ext>
            </a:extLst>
          </p:cNvPr>
          <p:cNvSpPr/>
          <p:nvPr/>
        </p:nvSpPr>
        <p:spPr>
          <a:xfrm>
            <a:off x="548640" y="2826017"/>
            <a:ext cx="5029200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6DB7B2-13F4-4F03-8E67-3F3FB6F2EFD6}"/>
              </a:ext>
            </a:extLst>
          </p:cNvPr>
          <p:cNvSpPr/>
          <p:nvPr/>
        </p:nvSpPr>
        <p:spPr>
          <a:xfrm>
            <a:off x="548640" y="3687536"/>
            <a:ext cx="5029200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BDE290-22ED-4EA1-8E0C-F4AA492CF138}"/>
              </a:ext>
            </a:extLst>
          </p:cNvPr>
          <p:cNvSpPr/>
          <p:nvPr/>
        </p:nvSpPr>
        <p:spPr>
          <a:xfrm>
            <a:off x="548640" y="5438273"/>
            <a:ext cx="5029200" cy="6895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11CBBE-EB61-4E9D-8E37-1E34F3AEACCC}"/>
              </a:ext>
            </a:extLst>
          </p:cNvPr>
          <p:cNvSpPr txBox="1"/>
          <p:nvPr/>
        </p:nvSpPr>
        <p:spPr>
          <a:xfrm>
            <a:off x="548640" y="2077732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EF71A7-9FCB-4579-B728-2C0C5EF9432A}"/>
              </a:ext>
            </a:extLst>
          </p:cNvPr>
          <p:cNvSpPr txBox="1"/>
          <p:nvPr/>
        </p:nvSpPr>
        <p:spPr>
          <a:xfrm>
            <a:off x="548640" y="2928953"/>
            <a:ext cx="5029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080759-47C8-4451-A55B-E71EC7C5AE3D}"/>
              </a:ext>
            </a:extLst>
          </p:cNvPr>
          <p:cNvSpPr txBox="1"/>
          <p:nvPr/>
        </p:nvSpPr>
        <p:spPr>
          <a:xfrm>
            <a:off x="548640" y="3789445"/>
            <a:ext cx="5029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72ED033-6F7D-44B1-8304-782C223AEBB7}"/>
              </a:ext>
            </a:extLst>
          </p:cNvPr>
          <p:cNvSpPr txBox="1"/>
          <p:nvPr/>
        </p:nvSpPr>
        <p:spPr>
          <a:xfrm>
            <a:off x="548640" y="5540182"/>
            <a:ext cx="5029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DISCUSSIONS/CONCLUSIONS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66E301-AA32-4938-8835-46AD8FF46751}"/>
              </a:ext>
            </a:extLst>
          </p:cNvPr>
          <p:cNvSpPr/>
          <p:nvPr/>
        </p:nvSpPr>
        <p:spPr>
          <a:xfrm>
            <a:off x="548640" y="4574161"/>
            <a:ext cx="5029200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FE9FEE-AB62-471D-8753-60BA9356FFDD}"/>
              </a:ext>
            </a:extLst>
          </p:cNvPr>
          <p:cNvSpPr txBox="1"/>
          <p:nvPr/>
        </p:nvSpPr>
        <p:spPr>
          <a:xfrm>
            <a:off x="548640" y="4678005"/>
            <a:ext cx="50292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673E52-41AA-4265-984A-0DC645EED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D409555-56F6-EC09-E11C-A9AC43F5C15F}"/>
              </a:ext>
            </a:extLst>
          </p:cNvPr>
          <p:cNvGrpSpPr/>
          <p:nvPr/>
        </p:nvGrpSpPr>
        <p:grpSpPr>
          <a:xfrm>
            <a:off x="6614162" y="2425278"/>
            <a:ext cx="2665870" cy="3189998"/>
            <a:chOff x="6614162" y="2314841"/>
            <a:chExt cx="2665870" cy="3189998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C6474D0A-2EA6-C177-7265-1A675E273F47}"/>
                </a:ext>
              </a:extLst>
            </p:cNvPr>
            <p:cNvSpPr/>
            <p:nvPr/>
          </p:nvSpPr>
          <p:spPr>
            <a:xfrm>
              <a:off x="6614162" y="2462320"/>
              <a:ext cx="2558992" cy="3042519"/>
            </a:xfrm>
            <a:prstGeom prst="wedgeRoundRectCallout">
              <a:avLst>
                <a:gd name="adj1" fmla="val -87219"/>
                <a:gd name="adj2" fmla="val 58319"/>
                <a:gd name="adj3" fmla="val 16667"/>
              </a:avLst>
            </a:prstGeom>
            <a:solidFill>
              <a:srgbClr val="570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bIns="274320" rtlCol="0" anchor="ctr"/>
            <a:lstStyle/>
            <a:p>
              <a:pPr marL="12700" marR="5080">
                <a:lnSpc>
                  <a:spcPct val="111600"/>
                </a:lnSpc>
                <a:spcBef>
                  <a:spcPts val="90"/>
                </a:spcBef>
              </a:pPr>
              <a:r>
                <a:rPr lang="en-US" sz="2000" dirty="0">
                  <a:solidFill>
                    <a:schemeClr val="bg1"/>
                  </a:solidFill>
                  <a:latin typeface="Proxima Nova Rg" panose="02000506030000020004" pitchFamily="2" charset="0"/>
                  <a:ea typeface="Gotham Book" pitchFamily="2" charset="-128"/>
                </a:rPr>
                <a:t>Analyze your data, discuss whether the lab was successful.</a:t>
              </a:r>
            </a:p>
            <a:p>
              <a:pPr marL="12700" marR="5080">
                <a:lnSpc>
                  <a:spcPct val="111600"/>
                </a:lnSpc>
                <a:spcBef>
                  <a:spcPts val="90"/>
                </a:spcBef>
              </a:pPr>
              <a:r>
                <a:rPr lang="en-US" sz="2000" dirty="0">
                  <a:solidFill>
                    <a:schemeClr val="bg1"/>
                  </a:solidFill>
                  <a:latin typeface="Proxima Nova Rg" panose="02000506030000020004" pitchFamily="2" charset="0"/>
                  <a:ea typeface="Gotham Book" pitchFamily="2" charset="-128"/>
                </a:rPr>
                <a:t>Mix of tenses!</a:t>
              </a:r>
            </a:p>
          </p:txBody>
        </p:sp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45156541-87F4-7550-E52E-3ADCF91E7BFD}"/>
                </a:ext>
              </a:extLst>
            </p:cNvPr>
            <p:cNvSpPr/>
            <p:nvPr/>
          </p:nvSpPr>
          <p:spPr>
            <a:xfrm>
              <a:off x="6721040" y="2314841"/>
              <a:ext cx="2558992" cy="3042519"/>
            </a:xfrm>
            <a:prstGeom prst="wedgeRoundRectCallout">
              <a:avLst>
                <a:gd name="adj1" fmla="val -83042"/>
                <a:gd name="adj2" fmla="val 53637"/>
                <a:gd name="adj3" fmla="val 16667"/>
              </a:avLst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37016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721</Words>
  <Application>Microsoft Macintosh PowerPoint</Application>
  <PresentationFormat>Widescreen</PresentationFormat>
  <Paragraphs>131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Proxima Nova Lt</vt:lpstr>
      <vt:lpstr>Calibri Light</vt:lpstr>
      <vt:lpstr>Proxima Nova Rg</vt:lpstr>
      <vt:lpstr>Arial</vt:lpstr>
      <vt:lpstr>Gotham Medium</vt:lpstr>
      <vt:lpstr>Office Theme</vt:lpstr>
      <vt:lpstr>WRITING LAB REPORTS</vt:lpstr>
      <vt:lpstr>WHAT IS THE PURPOSE OF A TECHNICAL REPORT?</vt:lpstr>
      <vt:lpstr>OBJECTIVE OBJECTIVES</vt:lpstr>
      <vt:lpstr>WHAT FORMAT IS USED?</vt:lpstr>
      <vt:lpstr>WHAT FORMAT IS USED?</vt:lpstr>
      <vt:lpstr>WHAT FORMAT IS USED?</vt:lpstr>
      <vt:lpstr>WHAT FORMAT IS USED?</vt:lpstr>
      <vt:lpstr>WHAT FORMAT IS USED?</vt:lpstr>
      <vt:lpstr>WHAT FORMAT IS USED?</vt:lpstr>
      <vt:lpstr>PASSIVE VOICE ≠ PAST TENSE</vt:lpstr>
      <vt:lpstr>USING THE PASSIVE VOICE</vt:lpstr>
      <vt:lpstr>USING THE PASSIVE VOICE</vt:lpstr>
      <vt:lpstr>USING THE PASSIVE VOICE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EG</cp:lastModifiedBy>
  <cp:revision>48</cp:revision>
  <dcterms:created xsi:type="dcterms:W3CDTF">2019-06-25T23:10:16Z</dcterms:created>
  <dcterms:modified xsi:type="dcterms:W3CDTF">2023-07-06T21:53:59Z</dcterms:modified>
</cp:coreProperties>
</file>