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sldIdLst>
    <p:sldId id="256" r:id="rId2"/>
    <p:sldId id="257" r:id="rId3"/>
    <p:sldId id="258" r:id="rId4"/>
    <p:sldId id="259" r:id="rId5"/>
    <p:sldId id="262" r:id="rId6"/>
    <p:sldId id="263" r:id="rId7"/>
    <p:sldId id="261" r:id="rId8"/>
    <p:sldId id="260" r:id="rId9"/>
    <p:sldId id="264" r:id="rId10"/>
    <p:sldId id="272" r:id="rId11"/>
    <p:sldId id="267" r:id="rId12"/>
    <p:sldId id="266" r:id="rId13"/>
    <p:sldId id="270" r:id="rId14"/>
    <p:sldId id="265" r:id="rId15"/>
    <p:sldId id="268" r:id="rId16"/>
    <p:sldId id="269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66FF"/>
    <a:srgbClr val="57068C"/>
    <a:srgbClr val="00B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78" y="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28575">
            <a:solidFill>
              <a:srgbClr val="57068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0"/>
          </p:nvPr>
        </p:nvSpPr>
        <p:spPr>
          <a:xfrm>
            <a:off x="4240924" y="3543300"/>
            <a:ext cx="3710152" cy="2743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Rectangle 9"/>
          <p:cNvSpPr>
            <a:spLocks noChangeArrowheads="1"/>
          </p:cNvSpPr>
          <p:nvPr userDrawn="1"/>
        </p:nvSpPr>
        <p:spPr bwMode="auto">
          <a:xfrm>
            <a:off x="0" y="6405319"/>
            <a:ext cx="12192000" cy="457200"/>
          </a:xfrm>
          <a:prstGeom prst="rect">
            <a:avLst/>
          </a:prstGeom>
          <a:solidFill>
            <a:srgbClr val="57068C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/>
        </p:spPr>
        <p:txBody>
          <a:bodyPr anchor="ctr"/>
          <a:lstStyle/>
          <a:p>
            <a:pPr algn="ctr" defTabSz="914377">
              <a:defRPr/>
            </a:pPr>
            <a:endParaRPr lang="en-US" sz="2400">
              <a:solidFill>
                <a:prstClr val="white"/>
              </a:solidFill>
              <a:ea typeface="MS PGothic" pitchFamily="34" charset="-128"/>
            </a:endParaRPr>
          </a:p>
        </p:txBody>
      </p:sp>
      <p:pic>
        <p:nvPicPr>
          <p:cNvPr id="11" name="Picture 10" descr="C:\Users\Rondell\Desktop\Benchmark A\EG newlogo v4 2048x789.png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42000"/>
                    </a14:imgEffect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6362" t="16378" r="6138" b="16362"/>
          <a:stretch/>
        </p:blipFill>
        <p:spPr bwMode="auto">
          <a:xfrm>
            <a:off x="11320272" y="6517360"/>
            <a:ext cx="772759" cy="228600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Title 15"/>
          <p:cNvSpPr>
            <a:spLocks noGrp="1"/>
          </p:cNvSpPr>
          <p:nvPr>
            <p:ph type="title" hasCustomPrompt="1"/>
          </p:nvPr>
        </p:nvSpPr>
        <p:spPr>
          <a:xfrm>
            <a:off x="0" y="228600"/>
            <a:ext cx="12192000" cy="3195881"/>
          </a:xfrm>
        </p:spPr>
        <p:txBody>
          <a:bodyPr>
            <a:noAutofit/>
          </a:bodyPr>
          <a:lstStyle>
            <a:lvl1pPr algn="ctr">
              <a:defRPr sz="8800"/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872" y="6517360"/>
            <a:ext cx="1464469" cy="22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00029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 userDrawn="1"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>
              <a:spLocks noChangeArrowheads="1"/>
            </p:cNvSpPr>
            <p:nvPr userDrawn="1"/>
          </p:nvSpPr>
          <p:spPr bwMode="auto">
            <a:xfrm>
              <a:off x="0" y="0"/>
              <a:ext cx="12192000" cy="731520"/>
            </a:xfrm>
            <a:prstGeom prst="rect">
              <a:avLst/>
            </a:prstGeom>
            <a:solidFill>
              <a:srgbClr val="57068C"/>
            </a:solidFill>
            <a:ln>
              <a:noFill/>
            </a:ln>
            <a:effectLst>
              <a:outerShdw blurRad="40000" dist="23000" dir="5400000" rotWithShape="0">
                <a:srgbClr val="808080">
                  <a:alpha val="34999"/>
                </a:srgbClr>
              </a:outerShdw>
            </a:effectLst>
            <a:extLst/>
          </p:spPr>
          <p:txBody>
            <a:bodyPr anchor="ctr"/>
            <a:lstStyle/>
            <a:p>
              <a:pPr algn="ctr" defTabSz="914377">
                <a:defRPr/>
              </a:pPr>
              <a:endParaRPr lang="en-US" sz="2400" dirty="0">
                <a:solidFill>
                  <a:prstClr val="white"/>
                </a:solidFill>
                <a:ea typeface="MS PGothic" pitchFamily="34" charset="-128"/>
              </a:endParaRPr>
            </a:p>
          </p:txBody>
        </p:sp>
        <p:pic>
          <p:nvPicPr>
            <p:cNvPr id="11" name="Picture 10" descr="C:\Users\Rondell\Desktop\Benchmark A\EG newlogo v4 2048x789.png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42000"/>
                      </a14:imgEffect>
                      <a14:imgEffect>
                        <a14:brightnessContrast bright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362" t="16378" r="6138" b="16362"/>
            <a:stretch/>
          </p:blipFill>
          <p:spPr bwMode="auto">
            <a:xfrm>
              <a:off x="11140006" y="6400800"/>
              <a:ext cx="772759" cy="228600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7" name="Text Placeholder 14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12192000" cy="731520"/>
          </a:xfrm>
        </p:spPr>
        <p:txBody>
          <a:bodyPr anchor="ctr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1">
                <a:solidFill>
                  <a:schemeClr val="bg1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TITLE</a:t>
            </a:r>
            <a:endParaRPr kumimoji="0" lang="en-US" altLang="en-US" sz="40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8" name="Rectangle 17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28575">
            <a:solidFill>
              <a:srgbClr val="57068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1" hasCustomPrompt="1"/>
          </p:nvPr>
        </p:nvSpPr>
        <p:spPr>
          <a:xfrm>
            <a:off x="0" y="914399"/>
            <a:ext cx="12192000" cy="5339751"/>
          </a:xfrm>
        </p:spPr>
        <p:txBody>
          <a:bodyPr/>
          <a:lstStyle>
            <a:lvl1pPr marL="685800" indent="-228600">
              <a:buSzPct val="100000"/>
              <a:defRPr sz="3600"/>
            </a:lvl1pPr>
            <a:lvl2pPr marL="1143000" indent="-228600">
              <a:defRPr sz="3200"/>
            </a:lvl2pPr>
            <a:lvl3pPr marL="914400" indent="0">
              <a:buNone/>
              <a:defRPr/>
            </a:lvl3pPr>
          </a:lstStyle>
          <a:p>
            <a:pPr lvl="0"/>
            <a:r>
              <a:rPr lang="en-US" dirty="0" smtClean="0"/>
              <a:t>Text </a:t>
            </a:r>
          </a:p>
          <a:p>
            <a:pPr lvl="0"/>
            <a:r>
              <a:rPr lang="en-US" dirty="0" smtClean="0"/>
              <a:t>Text</a:t>
            </a:r>
          </a:p>
          <a:p>
            <a:pPr lvl="0"/>
            <a:r>
              <a:rPr lang="en-US" dirty="0" smtClean="0"/>
              <a:t>Text</a:t>
            </a:r>
          </a:p>
          <a:p>
            <a:pPr lvl="1"/>
            <a:r>
              <a:rPr lang="en-US" dirty="0" smtClean="0"/>
              <a:t>Text </a:t>
            </a:r>
          </a:p>
          <a:p>
            <a:pPr lvl="1"/>
            <a:r>
              <a:rPr lang="en-US" dirty="0" smtClean="0"/>
              <a:t>Text</a:t>
            </a:r>
          </a:p>
          <a:p>
            <a:pPr lvl="1"/>
            <a:r>
              <a:rPr lang="en-US" dirty="0" smtClean="0"/>
              <a:t>Text</a:t>
            </a:r>
          </a:p>
        </p:txBody>
      </p:sp>
      <p:sp>
        <p:nvSpPr>
          <p:cNvPr id="19" name="Rectangle 18"/>
          <p:cNvSpPr>
            <a:spLocks noChangeArrowheads="1"/>
          </p:cNvSpPr>
          <p:nvPr userDrawn="1"/>
        </p:nvSpPr>
        <p:spPr bwMode="auto">
          <a:xfrm>
            <a:off x="0" y="6405319"/>
            <a:ext cx="12192000" cy="457200"/>
          </a:xfrm>
          <a:prstGeom prst="rect">
            <a:avLst/>
          </a:prstGeom>
          <a:solidFill>
            <a:srgbClr val="57068C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/>
        </p:spPr>
        <p:txBody>
          <a:bodyPr anchor="ctr"/>
          <a:lstStyle/>
          <a:p>
            <a:pPr algn="ctr" defTabSz="914377">
              <a:defRPr/>
            </a:pPr>
            <a:endParaRPr lang="en-US" sz="2400">
              <a:solidFill>
                <a:prstClr val="white"/>
              </a:solidFill>
              <a:ea typeface="MS PGothic" pitchFamily="34" charset="-128"/>
            </a:endParaRPr>
          </a:p>
        </p:txBody>
      </p:sp>
      <p:pic>
        <p:nvPicPr>
          <p:cNvPr id="21" name="Picture 20" descr="C:\Users\Rondell\Desktop\Benchmark A\EG newlogo v4 2048x789.png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42000"/>
                    </a14:imgEffect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6362" t="16378" r="6138" b="16362"/>
          <a:stretch/>
        </p:blipFill>
        <p:spPr bwMode="auto">
          <a:xfrm>
            <a:off x="11320272" y="6517360"/>
            <a:ext cx="772759" cy="228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2" name="Picture 21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872" y="6517360"/>
            <a:ext cx="1464469" cy="22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76651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9EC4E8-95F1-4BAF-9024-4DE4F8F5D4A5}" type="datetimeFigureOut">
              <a:rPr lang="en-US" smtClean="0"/>
              <a:t>7/14/2018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441DBA-AC74-4466-8E52-E461CACFA2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7683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manual.eg.poly.edu/images/c/c0/Teamwork_Agreement.docx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manual.eg.poly.edu/images/a/a0/Legoprice.xlsx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Milestone Presentation Format</a:t>
            </a:r>
            <a:endParaRPr lang="en-US" b="1" dirty="0"/>
          </a:p>
        </p:txBody>
      </p:sp>
      <p:pic>
        <p:nvPicPr>
          <p:cNvPr id="4" name="Picture 4" descr="https://cdn2.iconfinder.com/data/icons/employment-business/256/Meeting-51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5719" y="3075324"/>
            <a:ext cx="3276600" cy="3276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62380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Cost Estimate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Don’t forget you’re “paid” for your labor!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Optionally, add a 20% slack in your budget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Example: If your cost estimate totals $1000, add $200 to your miscellaneous cost for a new total of $1200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Slack budget can be used for future unanticipated costs</a:t>
            </a:r>
          </a:p>
          <a:p>
            <a:pPr>
              <a:lnSpc>
                <a:spcPct val="150000"/>
              </a:lnSpc>
            </a:pPr>
            <a:endParaRPr lang="en-US" dirty="0" smtClean="0"/>
          </a:p>
          <a:p>
            <a:pPr>
              <a:lnSpc>
                <a:spcPct val="150000"/>
              </a:lnSpc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981534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Project Schedule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At least 20 tasks</a:t>
            </a:r>
            <a:r>
              <a:rPr lang="en-US" dirty="0" smtClean="0"/>
              <a:t>, excluding </a:t>
            </a:r>
            <a:r>
              <a:rPr lang="en-US" dirty="0" smtClean="0"/>
              <a:t>Benchmarks &amp; Milestones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Have task table (left side) and Gantt Chart (right side)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Tasks should have tasks descriptions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Tasks should have responsible person listed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Include progress line on Gantt Chart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33857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Project Schedule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Use camera function (“copy picture”), not screenshot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All Milestones: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Any tasks running late should be explained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Milestones 2 &amp; 3:</a:t>
            </a:r>
            <a:endParaRPr lang="en-US" dirty="0"/>
          </a:p>
          <a:p>
            <a:pPr lvl="1">
              <a:lnSpc>
                <a:spcPct val="150000"/>
              </a:lnSpc>
            </a:pPr>
            <a:r>
              <a:rPr lang="en-US" dirty="0"/>
              <a:t>Explain any </a:t>
            </a:r>
            <a:r>
              <a:rPr lang="en-US" dirty="0" smtClean="0"/>
              <a:t>changes </a:t>
            </a:r>
            <a:r>
              <a:rPr lang="en-US" dirty="0"/>
              <a:t>since preceding Milestones</a:t>
            </a:r>
          </a:p>
        </p:txBody>
      </p:sp>
    </p:spTree>
    <p:extLst>
      <p:ext uri="{BB962C8B-B14F-4D97-AF65-F5344CB8AC3E}">
        <p14:creationId xmlns:p14="http://schemas.microsoft.com/office/powerpoint/2010/main" val="9634231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Teamwork Agreement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en-US" dirty="0"/>
              <a:t>F</a:t>
            </a:r>
            <a:r>
              <a:rPr lang="en-US" dirty="0" smtClean="0"/>
              <a:t>ull instructions: </a:t>
            </a:r>
            <a:r>
              <a:rPr lang="en-US" dirty="0" smtClean="0">
                <a:hlinkClick r:id="rId2"/>
              </a:rPr>
              <a:t>EG 1003 Teamwork Agreement</a:t>
            </a:r>
            <a:endParaRPr lang="en-US" dirty="0" smtClean="0"/>
          </a:p>
          <a:p>
            <a:pPr>
              <a:lnSpc>
                <a:spcPct val="120000"/>
              </a:lnSpc>
            </a:pPr>
            <a:r>
              <a:rPr lang="en-US" b="1" dirty="0" smtClean="0"/>
              <a:t>Communication</a:t>
            </a:r>
            <a:endParaRPr lang="en-US" dirty="0"/>
          </a:p>
          <a:p>
            <a:pPr>
              <a:lnSpc>
                <a:spcPct val="120000"/>
              </a:lnSpc>
            </a:pPr>
            <a:r>
              <a:rPr lang="en-US" b="1" dirty="0" smtClean="0"/>
              <a:t>Meetings</a:t>
            </a:r>
          </a:p>
          <a:p>
            <a:pPr>
              <a:lnSpc>
                <a:spcPct val="120000"/>
              </a:lnSpc>
            </a:pPr>
            <a:r>
              <a:rPr lang="en-US" b="1" dirty="0" smtClean="0"/>
              <a:t>Differences of Opinion</a:t>
            </a:r>
          </a:p>
          <a:p>
            <a:pPr>
              <a:lnSpc>
                <a:spcPct val="120000"/>
              </a:lnSpc>
            </a:pPr>
            <a:r>
              <a:rPr lang="en-US" b="1" dirty="0" smtClean="0"/>
              <a:t>Responsibilities</a:t>
            </a:r>
          </a:p>
          <a:p>
            <a:pPr>
              <a:lnSpc>
                <a:spcPct val="120000"/>
              </a:lnSpc>
            </a:pPr>
            <a:r>
              <a:rPr lang="en-US" b="1" dirty="0" smtClean="0"/>
              <a:t>Workload</a:t>
            </a:r>
          </a:p>
        </p:txBody>
      </p:sp>
    </p:spTree>
    <p:extLst>
      <p:ext uri="{BB962C8B-B14F-4D97-AF65-F5344CB8AC3E}">
        <p14:creationId xmlns:p14="http://schemas.microsoft.com/office/powerpoint/2010/main" val="2253627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Overall assessment of where you stand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Are you on schedule?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Are you on budget?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A list of activities to be done for the next Milestone</a:t>
            </a:r>
          </a:p>
        </p:txBody>
      </p:sp>
    </p:spTree>
    <p:extLst>
      <p:ext uri="{BB962C8B-B14F-4D97-AF65-F5344CB8AC3E}">
        <p14:creationId xmlns:p14="http://schemas.microsoft.com/office/powerpoint/2010/main" val="13498744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Sample phrases: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“</a:t>
            </a:r>
            <a:r>
              <a:rPr lang="en-US" dirty="0"/>
              <a:t>We’re on schedule”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“</a:t>
            </a:r>
            <a:r>
              <a:rPr lang="en-US" dirty="0"/>
              <a:t>We’re dead</a:t>
            </a:r>
            <a:r>
              <a:rPr lang="en-US" dirty="0" smtClean="0"/>
              <a:t>”                 Always </a:t>
            </a:r>
            <a:r>
              <a:rPr lang="en-US" dirty="0"/>
              <a:t>spin negatives into positives!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“</a:t>
            </a:r>
            <a:r>
              <a:rPr lang="en-US" dirty="0"/>
              <a:t>We’re running late, but can catch up</a:t>
            </a:r>
            <a:r>
              <a:rPr lang="en-US" dirty="0" smtClean="0"/>
              <a:t>”</a:t>
            </a:r>
          </a:p>
        </p:txBody>
      </p:sp>
      <p:sp>
        <p:nvSpPr>
          <p:cNvPr id="6" name="Striped Right Arrow 5"/>
          <p:cNvSpPr/>
          <p:nvPr/>
        </p:nvSpPr>
        <p:spPr>
          <a:xfrm>
            <a:off x="3800919" y="2714040"/>
            <a:ext cx="1492425" cy="797280"/>
          </a:xfrm>
          <a:prstGeom prst="stripedRightArrow">
            <a:avLst/>
          </a:prstGeom>
          <a:solidFill>
            <a:srgbClr val="CC66FF"/>
          </a:solidFill>
          <a:ln>
            <a:solidFill>
              <a:srgbClr val="CC66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054153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Milestone Presentation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 marL="457200" indent="0" algn="ctr">
              <a:buNone/>
            </a:pPr>
            <a:endParaRPr lang="en-US" dirty="0" smtClean="0"/>
          </a:p>
          <a:p>
            <a:pPr marL="457200" indent="0" algn="ctr">
              <a:buNone/>
            </a:pPr>
            <a:endParaRPr lang="en-US" sz="4000" dirty="0" smtClean="0"/>
          </a:p>
          <a:p>
            <a:pPr marL="457200" indent="0" algn="ctr">
              <a:buNone/>
            </a:pPr>
            <a:r>
              <a:rPr lang="en-US" sz="4000" dirty="0" smtClean="0"/>
              <a:t>QUESTIONS?</a:t>
            </a:r>
            <a:endParaRPr lang="en-US" sz="4000" dirty="0"/>
          </a:p>
        </p:txBody>
      </p:sp>
      <p:pic>
        <p:nvPicPr>
          <p:cNvPr id="4" name="Picture 4" descr="CAI1977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31682" y="3584274"/>
            <a:ext cx="2423786" cy="24237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 descr="CAI1977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27767" y="3584274"/>
            <a:ext cx="2423786" cy="24237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39301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dirty="0" smtClean="0"/>
              <a:t>We have a template for lab presentations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Here is the template for the Milestone presentations…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1271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Title Slide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Group Members with </a:t>
            </a:r>
            <a:r>
              <a:rPr lang="en-US" b="1" dirty="0" smtClean="0"/>
              <a:t>Company Titles</a:t>
            </a:r>
          </a:p>
          <a:p>
            <a:pPr>
              <a:lnSpc>
                <a:spcPct val="150000"/>
              </a:lnSpc>
            </a:pPr>
            <a:r>
              <a:rPr lang="en-US" b="1" dirty="0" smtClean="0"/>
              <a:t>Company Name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Date</a:t>
            </a:r>
          </a:p>
          <a:p>
            <a:pPr>
              <a:lnSpc>
                <a:spcPct val="150000"/>
              </a:lnSpc>
            </a:pPr>
            <a:r>
              <a:rPr lang="en-US" b="1" dirty="0" smtClean="0"/>
              <a:t>Project/Product Name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EG Section</a:t>
            </a:r>
          </a:p>
        </p:txBody>
      </p:sp>
      <p:sp>
        <p:nvSpPr>
          <p:cNvPr id="5" name="5-Point Star 4"/>
          <p:cNvSpPr/>
          <p:nvPr/>
        </p:nvSpPr>
        <p:spPr>
          <a:xfrm>
            <a:off x="6270084" y="1981777"/>
            <a:ext cx="4245495" cy="3319330"/>
          </a:xfrm>
          <a:prstGeom prst="star5">
            <a:avLst/>
          </a:prstGeom>
          <a:solidFill>
            <a:srgbClr val="CC66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779298" y="3172074"/>
            <a:ext cx="324547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i="1" dirty="0"/>
              <a:t>Be creative!!</a:t>
            </a:r>
          </a:p>
          <a:p>
            <a:pPr algn="ctr"/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2542848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xmlns:p14="http://schemas.microsoft.com/office/powerpoint/2010/main"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Project Objective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Background Information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Technical Design Description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Cost Estimate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Project Schedule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Teamwork Agreement </a:t>
            </a:r>
            <a:r>
              <a:rPr lang="en-US" dirty="0" smtClean="0">
                <a:solidFill>
                  <a:srgbClr val="FF6600"/>
                </a:solidFill>
              </a:rPr>
              <a:t>(only for Milestone 1)</a:t>
            </a:r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dirty="0" smtClean="0"/>
              <a:t>Summary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25448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Project Objective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A quick description of your project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Should include your overall approach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For robots, include the route you’re taking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Any extra credit points that you’re aiming to achieve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69691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Background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Quick description of what the given mission is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Should be paraphrased from the project description in the EG manual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Example:</a:t>
            </a:r>
          </a:p>
          <a:p>
            <a:pPr marL="914400" lvl="1" indent="0">
              <a:lnSpc>
                <a:spcPct val="150000"/>
              </a:lnSpc>
              <a:buNone/>
            </a:pPr>
            <a:r>
              <a:rPr lang="en-US" dirty="0" smtClean="0"/>
              <a:t>US Department of Homeland Security soliciting designs for bomb disarming robots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25052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Technical Design Description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150000"/>
              </a:lnSpc>
            </a:pPr>
            <a:r>
              <a:rPr lang="en-US" sz="3900" dirty="0" smtClean="0"/>
              <a:t>One slide describing how your project works</a:t>
            </a:r>
          </a:p>
          <a:p>
            <a:pPr>
              <a:lnSpc>
                <a:spcPct val="150000"/>
              </a:lnSpc>
            </a:pPr>
            <a:r>
              <a:rPr lang="en-US" sz="3900" dirty="0" smtClean="0"/>
              <a:t>Include </a:t>
            </a:r>
            <a:r>
              <a:rPr lang="en-US" sz="3900" dirty="0" err="1" smtClean="0"/>
              <a:t>Mindstorms</a:t>
            </a:r>
            <a:r>
              <a:rPr lang="en-US" sz="3900" dirty="0" smtClean="0"/>
              <a:t> program (if applicable)</a:t>
            </a:r>
          </a:p>
          <a:p>
            <a:pPr>
              <a:lnSpc>
                <a:spcPct val="150000"/>
              </a:lnSpc>
            </a:pPr>
            <a:r>
              <a:rPr lang="en-US" sz="3900" dirty="0" smtClean="0"/>
              <a:t>Milestone 1:</a:t>
            </a:r>
          </a:p>
          <a:p>
            <a:pPr lvl="1">
              <a:lnSpc>
                <a:spcPct val="150000"/>
              </a:lnSpc>
            </a:pPr>
            <a:r>
              <a:rPr lang="en-US" sz="3800" dirty="0" smtClean="0"/>
              <a:t> Initial rough CAD drawing</a:t>
            </a:r>
          </a:p>
          <a:p>
            <a:pPr>
              <a:lnSpc>
                <a:spcPct val="150000"/>
              </a:lnSpc>
            </a:pPr>
            <a:r>
              <a:rPr lang="en-US" sz="4200" dirty="0" smtClean="0"/>
              <a:t>Milestone 2 &amp; 3: </a:t>
            </a:r>
          </a:p>
          <a:p>
            <a:pPr lvl="1">
              <a:lnSpc>
                <a:spcPct val="150000"/>
              </a:lnSpc>
            </a:pPr>
            <a:r>
              <a:rPr lang="en-US" sz="3800" dirty="0" smtClean="0"/>
              <a:t>Updated CAD drawing</a:t>
            </a:r>
          </a:p>
          <a:p>
            <a:pPr lvl="1">
              <a:lnSpc>
                <a:spcPct val="150000"/>
              </a:lnSpc>
            </a:pPr>
            <a:r>
              <a:rPr lang="en-US" sz="3800" dirty="0"/>
              <a:t>Explain any </a:t>
            </a:r>
            <a:r>
              <a:rPr lang="en-US" sz="3800" dirty="0" smtClean="0"/>
              <a:t>changes </a:t>
            </a:r>
            <a:r>
              <a:rPr lang="en-US" sz="3800" dirty="0"/>
              <a:t>since preceding Milestones</a:t>
            </a:r>
          </a:p>
        </p:txBody>
      </p:sp>
    </p:spTree>
    <p:extLst>
      <p:ext uri="{BB962C8B-B14F-4D97-AF65-F5344CB8AC3E}">
        <p14:creationId xmlns:p14="http://schemas.microsoft.com/office/powerpoint/2010/main" val="569298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Cost Estimate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Table should look professional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Entire cost estimate table should be on one slide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List </a:t>
            </a:r>
            <a:r>
              <a:rPr lang="en-US" b="1" dirty="0" smtClean="0"/>
              <a:t>major parts</a:t>
            </a:r>
            <a:r>
              <a:rPr lang="en-US" dirty="0" smtClean="0"/>
              <a:t> individually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Compile </a:t>
            </a:r>
            <a:r>
              <a:rPr lang="en-US" b="1" dirty="0" smtClean="0"/>
              <a:t>small parts into the “Miscellaneous Parts” </a:t>
            </a:r>
            <a:r>
              <a:rPr lang="en-US" dirty="0" smtClean="0"/>
              <a:t>category</a:t>
            </a:r>
            <a:endParaRPr lang="en-US" dirty="0"/>
          </a:p>
          <a:p>
            <a:pPr>
              <a:lnSpc>
                <a:spcPct val="150000"/>
              </a:lnSpc>
            </a:pPr>
            <a:r>
              <a:rPr lang="en-US" dirty="0" smtClean="0"/>
              <a:t>Use </a:t>
            </a:r>
            <a:r>
              <a:rPr lang="en-US" dirty="0" smtClean="0">
                <a:hlinkClick r:id="rId2"/>
              </a:rPr>
              <a:t>LEGO Price List </a:t>
            </a:r>
            <a:r>
              <a:rPr lang="en-US" dirty="0" smtClean="0"/>
              <a:t>found on the EG Manual</a:t>
            </a:r>
          </a:p>
        </p:txBody>
      </p:sp>
    </p:spTree>
    <p:extLst>
      <p:ext uri="{BB962C8B-B14F-4D97-AF65-F5344CB8AC3E}">
        <p14:creationId xmlns:p14="http://schemas.microsoft.com/office/powerpoint/2010/main" val="12464054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Cost Estimate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Milestones 2 &amp; 3: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Explain any cost changes since preceding Milestones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Round all values to the nearest dollar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No decimal places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Overall cost should be highlighted in the bottom right corner</a:t>
            </a:r>
          </a:p>
        </p:txBody>
      </p:sp>
    </p:spTree>
    <p:extLst>
      <p:ext uri="{BB962C8B-B14F-4D97-AF65-F5344CB8AC3E}">
        <p14:creationId xmlns:p14="http://schemas.microsoft.com/office/powerpoint/2010/main" val="1681956192"/>
      </p:ext>
    </p:extLst>
  </p:cSld>
  <p:clrMapOvr>
    <a:masterClrMapping/>
  </p:clrMapOvr>
</p:sld>
</file>

<file path=ppt/theme/theme1.xml><?xml version="1.0" encoding="utf-8"?>
<a:theme xmlns:a="http://schemas.openxmlformats.org/drawingml/2006/main" name="EG templat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ster ppt" id="{E8BD0D52-E5DA-4702-BCDB-1B619DC0289C}" vid="{20C0CA4F-22CB-4C99-A5C0-9CF425B7675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350</TotalTime>
  <Words>440</Words>
  <Application>Microsoft Office PowerPoint</Application>
  <PresentationFormat>Widescreen</PresentationFormat>
  <Paragraphs>88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MS PGothic</vt:lpstr>
      <vt:lpstr>Arial</vt:lpstr>
      <vt:lpstr>EG template</vt:lpstr>
      <vt:lpstr>Milestone Presentation Format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General Engineering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Mousetrap Car Competition</dc:title>
  <dc:creator>Recitation</dc:creator>
  <cp:lastModifiedBy>EG</cp:lastModifiedBy>
  <cp:revision>61</cp:revision>
  <dcterms:created xsi:type="dcterms:W3CDTF">2015-09-15T21:20:55Z</dcterms:created>
  <dcterms:modified xsi:type="dcterms:W3CDTF">2018-07-15T01:16:01Z</dcterms:modified>
</cp:coreProperties>
</file>