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69" r:id="rId5"/>
    <p:sldId id="270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282" r:id="rId15"/>
    <p:sldId id="306" r:id="rId16"/>
    <p:sldId id="307" r:id="rId17"/>
    <p:sldId id="308" r:id="rId18"/>
    <p:sldId id="309" r:id="rId19"/>
    <p:sldId id="310" r:id="rId20"/>
    <p:sldId id="311" r:id="rId21"/>
    <p:sldId id="317" r:id="rId22"/>
    <p:sldId id="324" r:id="rId23"/>
    <p:sldId id="325" r:id="rId24"/>
    <p:sldId id="326" r:id="rId25"/>
    <p:sldId id="327" r:id="rId26"/>
    <p:sldId id="323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16" r:id="rId42"/>
    <p:sldId id="294" r:id="rId43"/>
    <p:sldId id="313" r:id="rId44"/>
    <p:sldId id="314" r:id="rId45"/>
    <p:sldId id="277" r:id="rId46"/>
    <p:sldId id="312" r:id="rId47"/>
    <p:sldId id="315" r:id="rId48"/>
    <p:sldId id="259" r:id="rId49"/>
    <p:sldId id="266" r:id="rId50"/>
    <p:sldId id="267" r:id="rId51"/>
    <p:sldId id="268" r:id="rId52"/>
  </p:sldIdLst>
  <p:sldSz cx="12192000" cy="6858000"/>
  <p:notesSz cx="6858000" cy="9144000"/>
  <p:embeddedFontLst>
    <p:embeddedFont>
      <p:font typeface="Cambria Math" panose="02040503050406030204" pitchFamily="18" charset="0"/>
      <p:regular r:id="rId54"/>
    </p:embeddedFont>
    <p:embeddedFont>
      <p:font typeface="Montserrat" pitchFamily="2" charset="77"/>
      <p:regular r:id="rId55"/>
      <p:bold r:id="rId56"/>
      <p:italic r:id="rId57"/>
      <p:boldItalic r:id="rId58"/>
    </p:embeddedFont>
    <p:embeddedFont>
      <p:font typeface="Montserrat Black" pitchFamily="2" charset="77"/>
      <p:bold r:id="rId59"/>
      <p:italic r:id="rId60"/>
      <p:boldItalic r:id="rId61"/>
    </p:embeddedFont>
    <p:embeddedFont>
      <p:font typeface="Proxima Nova" panose="02000506030000020004" pitchFamily="2" charset="0"/>
      <p:regular r:id="rId62"/>
      <p:bold r:id="rId63"/>
      <p:italic r:id="rId64"/>
      <p:boldItalic r:id="rId65"/>
    </p:embeddedFont>
    <p:embeddedFont>
      <p:font typeface="Quattrocento Sans" panose="020B0502050000020003" pitchFamily="34" charset="0"/>
      <p:regular r:id="rId66"/>
      <p:bold r:id="rId67"/>
      <p:italic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0" roundtripDataSignature="AMtx7mi5KE6P4RpCScEh0lsZzf1nVN2L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ABE2"/>
    <a:srgbClr val="3F1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68"/>
  </p:normalViewPr>
  <p:slideViewPr>
    <p:cSldViewPr snapToGrid="0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4720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7593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5382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9991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8459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858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7556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4644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3289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9091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67102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479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07853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6774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5068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48441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69355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85584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07842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572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4294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10724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12590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334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2951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49573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57071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34403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39194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2141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06579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54581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57672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  <a:endParaRPr dirty="0"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 &amp; RAD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15533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30" name="Google Shape;23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42" name="Google Shape;24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3" name="Google Shape;2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326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80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5270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5161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20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9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>
            <a:off x="243691" y="1541173"/>
            <a:ext cx="11849770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0" i="0" u="none" strike="noStrike" cap="none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INTRODUCTION TO DIGITAL LOGIC</a:t>
            </a:r>
            <a:endParaRPr sz="5400" b="0" i="0" u="none" strike="noStrike" cap="none" dirty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FFFFFF"/>
                </a:solidFill>
                <a:highlight>
                  <a:srgbClr val="725C8B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LAB 5</a:t>
            </a:r>
            <a:endParaRPr sz="4000" b="0" i="0" u="none" strike="noStrike" cap="none" dirty="0">
              <a:solidFill>
                <a:srgbClr val="000000"/>
              </a:solidFill>
              <a:highlight>
                <a:srgbClr val="725C8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444532" y="5247940"/>
            <a:ext cx="785311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EG 1004 Introduction to Engineering &amp; Design</a:t>
            </a:r>
            <a:endParaRPr sz="2400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1" name="Google Shape;71;p1"/>
          <p:cNvGrpSpPr/>
          <p:nvPr/>
        </p:nvGrpSpPr>
        <p:grpSpPr>
          <a:xfrm>
            <a:off x="444532" y="5030395"/>
            <a:ext cx="6995727" cy="98538"/>
            <a:chOff x="867230" y="5081962"/>
            <a:chExt cx="6995727" cy="98538"/>
          </a:xfrm>
        </p:grpSpPr>
        <p:sp>
          <p:nvSpPr>
            <p:cNvPr id="72" name="Google Shape;72;p1"/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FF1A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75" name="Google Shape;75;p1"/>
            <p:cNvCxnSpPr/>
            <p:nvPr/>
          </p:nvCxnSpPr>
          <p:spPr>
            <a:xfrm>
              <a:off x="1727200" y="5131231"/>
              <a:ext cx="6135757" cy="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76" name="Google Shape;7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5901418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5901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476518" y="1392109"/>
            <a:ext cx="51552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1: Truth Table for ATM Example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6538052"/>
              </p:ext>
            </p:extLst>
          </p:nvPr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Google Shape;134;p5">
            <a:extLst>
              <a:ext uri="{FF2B5EF4-FFF2-40B4-BE49-F238E27FC236}">
                <a16:creationId xmlns:a16="http://schemas.microsoft.com/office/drawing/2014/main" id="{CBF7AF82-CD30-0627-AF10-2C018160EB2B}"/>
              </a:ext>
            </a:extLst>
          </p:cNvPr>
          <p:cNvSpPr txBox="1">
            <a:spLocks/>
          </p:cNvSpPr>
          <p:nvPr/>
        </p:nvSpPr>
        <p:spPr>
          <a:xfrm>
            <a:off x="6980336" y="1593617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400" b="1" u="sng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Example</a:t>
            </a:r>
            <a:endParaRPr lang="en-US" sz="2400" b="1" u="sng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An ATM has three options: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Print statement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Withdraw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Deposit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ATM will charge a fee when: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Money is withdrawn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6233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476518" y="1392109"/>
            <a:ext cx="51552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1: Truth Table for ATM Example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621737"/>
              </p:ext>
            </p:extLst>
          </p:nvPr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Google Shape;134;p5">
            <a:extLst>
              <a:ext uri="{FF2B5EF4-FFF2-40B4-BE49-F238E27FC236}">
                <a16:creationId xmlns:a16="http://schemas.microsoft.com/office/drawing/2014/main" id="{CBF7AF82-CD30-0627-AF10-2C018160EB2B}"/>
              </a:ext>
            </a:extLst>
          </p:cNvPr>
          <p:cNvSpPr txBox="1">
            <a:spLocks/>
          </p:cNvSpPr>
          <p:nvPr/>
        </p:nvSpPr>
        <p:spPr>
          <a:xfrm>
            <a:off x="6980336" y="1593617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400" b="1" u="sng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Example</a:t>
            </a:r>
            <a:endParaRPr lang="en-US" sz="2400" b="1" u="sng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An ATM has three options: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Print statement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Withdraw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Deposit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ATM will charge a fee when: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Money is withdrawn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9318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476518" y="1392109"/>
            <a:ext cx="51552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1: Truth Table for ATM Example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84654"/>
              </p:ext>
            </p:extLst>
          </p:nvPr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Google Shape;134;p5">
            <a:extLst>
              <a:ext uri="{FF2B5EF4-FFF2-40B4-BE49-F238E27FC236}">
                <a16:creationId xmlns:a16="http://schemas.microsoft.com/office/drawing/2014/main" id="{CBF7AF82-CD30-0627-AF10-2C018160EB2B}"/>
              </a:ext>
            </a:extLst>
          </p:cNvPr>
          <p:cNvSpPr txBox="1">
            <a:spLocks/>
          </p:cNvSpPr>
          <p:nvPr/>
        </p:nvSpPr>
        <p:spPr>
          <a:xfrm>
            <a:off x="6980336" y="1593617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400" b="1" u="sng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Example</a:t>
            </a:r>
            <a:endParaRPr lang="en-US" sz="2400" b="1" u="sng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An ATM has three options: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Print statement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Withdraw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Deposit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ATM will charge a fee when: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Money is withdrawn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6894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476518" y="1392109"/>
            <a:ext cx="51552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1: Truth Table for ATM Example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1498122"/>
              </p:ext>
            </p:extLst>
          </p:nvPr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Google Shape;134;p5">
            <a:extLst>
              <a:ext uri="{FF2B5EF4-FFF2-40B4-BE49-F238E27FC236}">
                <a16:creationId xmlns:a16="http://schemas.microsoft.com/office/drawing/2014/main" id="{CBF7AF82-CD30-0627-AF10-2C018160EB2B}"/>
              </a:ext>
            </a:extLst>
          </p:cNvPr>
          <p:cNvSpPr txBox="1">
            <a:spLocks/>
          </p:cNvSpPr>
          <p:nvPr/>
        </p:nvSpPr>
        <p:spPr>
          <a:xfrm>
            <a:off x="6980336" y="1593617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400" b="1" u="sng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Example</a:t>
            </a:r>
            <a:endParaRPr lang="en-US" sz="2400" b="1" u="sng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An ATM has three options: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Print statement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Withdraw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Deposit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ATM will charge a fee when: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Money is withdrawn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566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E8DA2D9-80B6-6259-9E9E-D6B997D96D9C}"/>
              </a:ext>
            </a:extLst>
          </p:cNvPr>
          <p:cNvGrpSpPr/>
          <p:nvPr/>
        </p:nvGrpSpPr>
        <p:grpSpPr>
          <a:xfrm>
            <a:off x="4374969" y="1848796"/>
            <a:ext cx="3442061" cy="1441407"/>
            <a:chOff x="4261145" y="2579344"/>
            <a:chExt cx="3442061" cy="2981672"/>
          </a:xfrm>
        </p:grpSpPr>
        <p:sp>
          <p:nvSpPr>
            <p:cNvPr id="135" name="Google Shape;135;p5"/>
            <p:cNvSpPr/>
            <p:nvPr/>
          </p:nvSpPr>
          <p:spPr>
            <a:xfrm>
              <a:off x="4261145" y="2579344"/>
              <a:ext cx="3442061" cy="2981672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5F2339-D1C5-FA4F-4F81-4172A688ACC0}"/>
                </a:ext>
              </a:extLst>
            </p:cNvPr>
            <p:cNvSpPr txBox="1"/>
            <p:nvPr/>
          </p:nvSpPr>
          <p:spPr>
            <a:xfrm>
              <a:off x="4533940" y="3651030"/>
              <a:ext cx="3058510" cy="1909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</a:rPr>
                <a:t>Both inputs must be true for the output to be true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A98CA3-80D0-18DC-5C76-0FFECE31CBF2}"/>
                </a:ext>
              </a:extLst>
            </p:cNvPr>
            <p:cNvSpPr txBox="1"/>
            <p:nvPr/>
          </p:nvSpPr>
          <p:spPr>
            <a:xfrm>
              <a:off x="5280719" y="2725409"/>
              <a:ext cx="1564951" cy="763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Montserrat" pitchFamily="2" charset="77"/>
                </a:rPr>
                <a:t>AND gate</a:t>
              </a:r>
            </a:p>
          </p:txBody>
        </p:sp>
        <p:cxnSp>
          <p:nvCxnSpPr>
            <p:cNvPr id="6" name="Google Shape;151;p5">
              <a:extLst>
                <a:ext uri="{FF2B5EF4-FFF2-40B4-BE49-F238E27FC236}">
                  <a16:creationId xmlns:a16="http://schemas.microsoft.com/office/drawing/2014/main" id="{22428AA1-A5D6-F4DF-0B33-BD73C0DCBC1E}"/>
                </a:ext>
              </a:extLst>
            </p:cNvPr>
            <p:cNvCxnSpPr/>
            <p:nvPr/>
          </p:nvCxnSpPr>
          <p:spPr>
            <a:xfrm>
              <a:off x="4680251" y="3493288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9BF95A-D52F-3E95-DAF7-F3474230B772}"/>
              </a:ext>
            </a:extLst>
          </p:cNvPr>
          <p:cNvGrpSpPr/>
          <p:nvPr/>
        </p:nvGrpSpPr>
        <p:grpSpPr>
          <a:xfrm>
            <a:off x="443196" y="1928816"/>
            <a:ext cx="3442061" cy="1101034"/>
            <a:chOff x="563026" y="2579344"/>
            <a:chExt cx="3442061" cy="1101034"/>
          </a:xfrm>
        </p:grpSpPr>
        <p:sp>
          <p:nvSpPr>
            <p:cNvPr id="7" name="Google Shape;135;p5">
              <a:extLst>
                <a:ext uri="{FF2B5EF4-FFF2-40B4-BE49-F238E27FC236}">
                  <a16:creationId xmlns:a16="http://schemas.microsoft.com/office/drawing/2014/main" id="{C5ACA56D-3E00-D3E9-84EC-17F189223CE4}"/>
                </a:ext>
              </a:extLst>
            </p:cNvPr>
            <p:cNvSpPr/>
            <p:nvPr/>
          </p:nvSpPr>
          <p:spPr>
            <a:xfrm>
              <a:off x="563026" y="2579344"/>
              <a:ext cx="3442061" cy="1101034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68290B-6FA2-53B9-9CBC-E8CC8759C0E5}"/>
                </a:ext>
              </a:extLst>
            </p:cNvPr>
            <p:cNvSpPr txBox="1"/>
            <p:nvPr/>
          </p:nvSpPr>
          <p:spPr>
            <a:xfrm>
              <a:off x="706660" y="3159517"/>
              <a:ext cx="3058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</a:rPr>
                <a:t>Inverts the input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F5BC25-2CE3-4C6C-4903-8C4E015FCFB5}"/>
                </a:ext>
              </a:extLst>
            </p:cNvPr>
            <p:cNvSpPr txBox="1"/>
            <p:nvPr/>
          </p:nvSpPr>
          <p:spPr>
            <a:xfrm>
              <a:off x="971934" y="2678360"/>
              <a:ext cx="26242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Montserrat" pitchFamily="2" charset="77"/>
                </a:rPr>
                <a:t>NOT gate</a:t>
              </a:r>
            </a:p>
          </p:txBody>
        </p:sp>
        <p:cxnSp>
          <p:nvCxnSpPr>
            <p:cNvPr id="11" name="Google Shape;151;p5">
              <a:extLst>
                <a:ext uri="{FF2B5EF4-FFF2-40B4-BE49-F238E27FC236}">
                  <a16:creationId xmlns:a16="http://schemas.microsoft.com/office/drawing/2014/main" id="{28C36F4E-B409-DEEA-7CDE-46362A8A2511}"/>
                </a:ext>
              </a:extLst>
            </p:cNvPr>
            <p:cNvCxnSpPr/>
            <p:nvPr/>
          </p:nvCxnSpPr>
          <p:spPr>
            <a:xfrm>
              <a:off x="933994" y="3069432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AF467F-35AF-F73F-098D-CF5C65351FFC}"/>
              </a:ext>
            </a:extLst>
          </p:cNvPr>
          <p:cNvGrpSpPr/>
          <p:nvPr/>
        </p:nvGrpSpPr>
        <p:grpSpPr>
          <a:xfrm>
            <a:off x="8306742" y="1848796"/>
            <a:ext cx="3442061" cy="1308210"/>
            <a:chOff x="8099597" y="2579345"/>
            <a:chExt cx="3442061" cy="1308210"/>
          </a:xfrm>
        </p:grpSpPr>
        <p:sp>
          <p:nvSpPr>
            <p:cNvPr id="12" name="Google Shape;135;p5">
              <a:extLst>
                <a:ext uri="{FF2B5EF4-FFF2-40B4-BE49-F238E27FC236}">
                  <a16:creationId xmlns:a16="http://schemas.microsoft.com/office/drawing/2014/main" id="{0D294A2E-748C-33F4-6ECE-5293B2EAE67F}"/>
                </a:ext>
              </a:extLst>
            </p:cNvPr>
            <p:cNvSpPr/>
            <p:nvPr/>
          </p:nvSpPr>
          <p:spPr>
            <a:xfrm>
              <a:off x="8099597" y="2579345"/>
              <a:ext cx="3442061" cy="1308210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316294-19B8-D26E-D9F5-41B9F9D3A376}"/>
                </a:ext>
              </a:extLst>
            </p:cNvPr>
            <p:cNvSpPr txBox="1"/>
            <p:nvPr/>
          </p:nvSpPr>
          <p:spPr>
            <a:xfrm>
              <a:off x="8295290" y="3115753"/>
              <a:ext cx="30585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</a:rPr>
                <a:t>If either input is true, the output will be true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D8F906-64D9-B42F-1B9B-5A9F1DF8E3A3}"/>
                </a:ext>
              </a:extLst>
            </p:cNvPr>
            <p:cNvSpPr txBox="1"/>
            <p:nvPr/>
          </p:nvSpPr>
          <p:spPr>
            <a:xfrm>
              <a:off x="8610274" y="2661050"/>
              <a:ext cx="2455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Montserrat" pitchFamily="2" charset="77"/>
                </a:rPr>
                <a:t>OR gate</a:t>
              </a:r>
            </a:p>
          </p:txBody>
        </p:sp>
        <p:cxnSp>
          <p:nvCxnSpPr>
            <p:cNvPr id="16" name="Google Shape;151;p5">
              <a:extLst>
                <a:ext uri="{FF2B5EF4-FFF2-40B4-BE49-F238E27FC236}">
                  <a16:creationId xmlns:a16="http://schemas.microsoft.com/office/drawing/2014/main" id="{826B64B5-66E4-21A6-B7E0-1534E9ACB156}"/>
                </a:ext>
              </a:extLst>
            </p:cNvPr>
            <p:cNvCxnSpPr/>
            <p:nvPr/>
          </p:nvCxnSpPr>
          <p:spPr>
            <a:xfrm>
              <a:off x="8518705" y="3017586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774548E3-E7EB-E374-4B36-353AAD2A2E2A}"/>
              </a:ext>
            </a:extLst>
          </p:cNvPr>
          <p:cNvSpPr txBox="1">
            <a:spLocks/>
          </p:cNvSpPr>
          <p:nvPr/>
        </p:nvSpPr>
        <p:spPr>
          <a:xfrm>
            <a:off x="509948" y="321214"/>
            <a:ext cx="11162718" cy="2210132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Logic Gates</a:t>
            </a:r>
          </a:p>
        </p:txBody>
      </p:sp>
      <p:sp>
        <p:nvSpPr>
          <p:cNvPr id="8" name="Google Shape;255;p14">
            <a:extLst>
              <a:ext uri="{FF2B5EF4-FFF2-40B4-BE49-F238E27FC236}">
                <a16:creationId xmlns:a16="http://schemas.microsoft.com/office/drawing/2014/main" id="{13609C47-C107-E06F-7CF6-153668D733A3}"/>
              </a:ext>
            </a:extLst>
          </p:cNvPr>
          <p:cNvSpPr/>
          <p:nvPr/>
        </p:nvSpPr>
        <p:spPr>
          <a:xfrm>
            <a:off x="3417531" y="3467175"/>
            <a:ext cx="562165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2: Logic Gates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Google Shape;257;p14">
                <a:extLst>
                  <a:ext uri="{FF2B5EF4-FFF2-40B4-BE49-F238E27FC236}">
                    <a16:creationId xmlns:a16="http://schemas.microsoft.com/office/drawing/2014/main" id="{872F8657-557E-86CF-116E-C9F16BF27E6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37433174"/>
                  </p:ext>
                </p:extLst>
              </p:nvPr>
            </p:nvGraphicFramePr>
            <p:xfrm>
              <a:off x="3417531" y="3816664"/>
              <a:ext cx="5621675" cy="2205590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13546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76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46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46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u="none" strike="noStrike" cap="none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 dirty="0">
                              <a:solidFill>
                                <a:schemeClr val="bg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NOT</a:t>
                          </a:r>
                          <a:endParaRPr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 dirty="0">
                              <a:solidFill>
                                <a:schemeClr val="bg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AND</a:t>
                          </a:r>
                          <a:endParaRPr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 dirty="0">
                              <a:solidFill>
                                <a:schemeClr val="bg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OR</a:t>
                          </a:r>
                          <a:endParaRPr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380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Symbol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75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Arithmetic Operation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b="0"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sz="1800" b="0"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# of Inputs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2+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2+</a:t>
                          </a:r>
                          <a:endParaRPr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Google Shape;257;p14">
                <a:extLst>
                  <a:ext uri="{FF2B5EF4-FFF2-40B4-BE49-F238E27FC236}">
                    <a16:creationId xmlns:a16="http://schemas.microsoft.com/office/drawing/2014/main" id="{872F8657-557E-86CF-116E-C9F16BF27E6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37433174"/>
                  </p:ext>
                </p:extLst>
              </p:nvPr>
            </p:nvGraphicFramePr>
            <p:xfrm>
              <a:off x="3417531" y="3816664"/>
              <a:ext cx="5621675" cy="2205590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13546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76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46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46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u="none" strike="noStrike" cap="none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 dirty="0">
                              <a:solidFill>
                                <a:schemeClr val="bg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NOT</a:t>
                          </a:r>
                          <a:endParaRPr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 dirty="0">
                              <a:solidFill>
                                <a:schemeClr val="bg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AND</a:t>
                          </a:r>
                          <a:endParaRPr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 dirty="0">
                              <a:solidFill>
                                <a:schemeClr val="bg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OR</a:t>
                          </a:r>
                          <a:endParaRPr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380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Symbol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75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Arithmetic Operation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b="0"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sz="1800" b="0"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# of Inputs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2+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2+</a:t>
                          </a:r>
                          <a:endParaRPr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9" name="Google Shape;258;p14">
            <a:extLst>
              <a:ext uri="{FF2B5EF4-FFF2-40B4-BE49-F238E27FC236}">
                <a16:creationId xmlns:a16="http://schemas.microsoft.com/office/drawing/2014/main" id="{DB2CE88D-A253-CE8B-8812-F8B10A00DCD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65873" t="8036" r="6605" b="37230"/>
          <a:stretch/>
        </p:blipFill>
        <p:spPr>
          <a:xfrm>
            <a:off x="4969481" y="4250440"/>
            <a:ext cx="1200727" cy="646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59;p14">
            <a:extLst>
              <a:ext uri="{FF2B5EF4-FFF2-40B4-BE49-F238E27FC236}">
                <a16:creationId xmlns:a16="http://schemas.microsoft.com/office/drawing/2014/main" id="{27F46A96-905D-5640-5332-47EA4AAF80B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7388" t="7570" r="64456" b="36828"/>
          <a:stretch/>
        </p:blipFill>
        <p:spPr>
          <a:xfrm>
            <a:off x="6414540" y="4265199"/>
            <a:ext cx="1228436" cy="656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60;p14">
            <a:extLst>
              <a:ext uri="{FF2B5EF4-FFF2-40B4-BE49-F238E27FC236}">
                <a16:creationId xmlns:a16="http://schemas.microsoft.com/office/drawing/2014/main" id="{D4E99011-FA66-EDD5-0F24-0D8A888EBA4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39924" t="9037" r="37848" b="38576"/>
          <a:stretch/>
        </p:blipFill>
        <p:spPr>
          <a:xfrm>
            <a:off x="7864882" y="4274233"/>
            <a:ext cx="969818" cy="618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30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0" y="1391152"/>
            <a:ext cx="761020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/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7498867" y="1760444"/>
            <a:ext cx="4140861" cy="1768570"/>
            <a:chOff x="4261145" y="2579344"/>
            <a:chExt cx="3442061" cy="4003523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4"/>
              <a:ext cx="3442061" cy="4003523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7"/>
              <a:ext cx="3058510" cy="2095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Mathematical representation of all the combinations in the truth table that yield an output of 1</a:t>
              </a:r>
              <a:endParaRPr lang="en-US" sz="1100" dirty="0"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796773" y="2776095"/>
              <a:ext cx="2370798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Boolean Equation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" name="Google Shape;134;p5">
            <a:extLst>
              <a:ext uri="{FF2B5EF4-FFF2-40B4-BE49-F238E27FC236}">
                <a16:creationId xmlns:a16="http://schemas.microsoft.com/office/drawing/2014/main" id="{F5FAF516-6370-9F95-1EDC-B5D4720B1CE4}"/>
              </a:ext>
            </a:extLst>
          </p:cNvPr>
          <p:cNvSpPr txBox="1">
            <a:spLocks/>
          </p:cNvSpPr>
          <p:nvPr/>
        </p:nvSpPr>
        <p:spPr>
          <a:xfrm>
            <a:off x="6980336" y="3622954"/>
            <a:ext cx="5399053" cy="110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Represents when a fee is charged in the ATM example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E461DE-7D44-1434-3601-92E6A4762E4D}"/>
                  </a:ext>
                </a:extLst>
              </p:cNvPr>
              <p:cNvSpPr txBox="1"/>
              <p:nvPr/>
            </p:nvSpPr>
            <p:spPr>
              <a:xfrm>
                <a:off x="8659503" y="4681008"/>
                <a:ext cx="18195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E461DE-7D44-1434-3601-92E6A4762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503" y="4681008"/>
                <a:ext cx="1819577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48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0" y="1391152"/>
            <a:ext cx="761020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/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7498867" y="1760444"/>
            <a:ext cx="4140861" cy="1768570"/>
            <a:chOff x="4261145" y="2579344"/>
            <a:chExt cx="3442061" cy="4003523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4"/>
              <a:ext cx="3442061" cy="4003523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7"/>
              <a:ext cx="3058510" cy="2095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Mathematical representation of all the combinations in the truth table that yield an output of 1</a:t>
              </a:r>
              <a:endParaRPr lang="en-US" sz="1100" dirty="0"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796773" y="2776095"/>
              <a:ext cx="2370798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Boolean Equation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" name="Google Shape;134;p5">
            <a:extLst>
              <a:ext uri="{FF2B5EF4-FFF2-40B4-BE49-F238E27FC236}">
                <a16:creationId xmlns:a16="http://schemas.microsoft.com/office/drawing/2014/main" id="{F5FAF516-6370-9F95-1EDC-B5D4720B1CE4}"/>
              </a:ext>
            </a:extLst>
          </p:cNvPr>
          <p:cNvSpPr txBox="1">
            <a:spLocks/>
          </p:cNvSpPr>
          <p:nvPr/>
        </p:nvSpPr>
        <p:spPr>
          <a:xfrm>
            <a:off x="6980336" y="3622954"/>
            <a:ext cx="5399053" cy="110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Represents when a fee is charged in the ATM example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E461DE-7D44-1434-3601-92E6A4762E4D}"/>
                  </a:ext>
                </a:extLst>
              </p:cNvPr>
              <p:cNvSpPr txBox="1"/>
              <p:nvPr/>
            </p:nvSpPr>
            <p:spPr>
              <a:xfrm>
                <a:off x="8659503" y="4681008"/>
                <a:ext cx="18195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Montserrat" pitchFamily="2" charset="77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E461DE-7D44-1434-3601-92E6A4762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503" y="4681008"/>
                <a:ext cx="1819577" cy="369332"/>
              </a:xfrm>
              <a:prstGeom prst="rect">
                <a:avLst/>
              </a:prstGeom>
              <a:blipFill>
                <a:blip r:embed="rId5"/>
                <a:stretch>
                  <a:fillRect l="-6250" t="-666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287;p16">
            <a:extLst>
              <a:ext uri="{FF2B5EF4-FFF2-40B4-BE49-F238E27FC236}">
                <a16:creationId xmlns:a16="http://schemas.microsoft.com/office/drawing/2014/main" id="{F175E27B-1AD5-04E6-D09C-5FB639DB7771}"/>
              </a:ext>
            </a:extLst>
          </p:cNvPr>
          <p:cNvSpPr/>
          <p:nvPr/>
        </p:nvSpPr>
        <p:spPr>
          <a:xfrm>
            <a:off x="938596" y="3227859"/>
            <a:ext cx="5621675" cy="36929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971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0" y="1391152"/>
            <a:ext cx="761020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/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7498867" y="1760444"/>
            <a:ext cx="4140861" cy="1768570"/>
            <a:chOff x="4261145" y="2579344"/>
            <a:chExt cx="3442061" cy="4003523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4"/>
              <a:ext cx="3442061" cy="4003523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7"/>
              <a:ext cx="3058510" cy="2095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Mathematical representation of all the combinations in the truth table that yield an output of 1</a:t>
              </a:r>
              <a:endParaRPr lang="en-US" sz="1100" dirty="0"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796773" y="2776095"/>
              <a:ext cx="2370798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Boolean Equation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" name="Google Shape;134;p5">
            <a:extLst>
              <a:ext uri="{FF2B5EF4-FFF2-40B4-BE49-F238E27FC236}">
                <a16:creationId xmlns:a16="http://schemas.microsoft.com/office/drawing/2014/main" id="{F5FAF516-6370-9F95-1EDC-B5D4720B1CE4}"/>
              </a:ext>
            </a:extLst>
          </p:cNvPr>
          <p:cNvSpPr txBox="1">
            <a:spLocks/>
          </p:cNvSpPr>
          <p:nvPr/>
        </p:nvSpPr>
        <p:spPr>
          <a:xfrm>
            <a:off x="6980336" y="3622954"/>
            <a:ext cx="5399053" cy="110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Represents when a fee is charged in the ATM example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E461DE-7D44-1434-3601-92E6A4762E4D}"/>
                  </a:ext>
                </a:extLst>
              </p:cNvPr>
              <p:cNvSpPr txBox="1"/>
              <p:nvPr/>
            </p:nvSpPr>
            <p:spPr>
              <a:xfrm>
                <a:off x="8079180" y="4729830"/>
                <a:ext cx="298022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𝑊𝐷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latin typeface="Montserrat" pitchFamily="2" charset="77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E461DE-7D44-1434-3601-92E6A4762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180" y="4729830"/>
                <a:ext cx="2980225" cy="369332"/>
              </a:xfrm>
              <a:prstGeom prst="rect">
                <a:avLst/>
              </a:prstGeom>
              <a:blipFill>
                <a:blip r:embed="rId5"/>
                <a:stretch>
                  <a:fillRect l="-3830" t="-666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287;p16">
            <a:extLst>
              <a:ext uri="{FF2B5EF4-FFF2-40B4-BE49-F238E27FC236}">
                <a16:creationId xmlns:a16="http://schemas.microsoft.com/office/drawing/2014/main" id="{F175E27B-1AD5-04E6-D09C-5FB639DB7771}"/>
              </a:ext>
            </a:extLst>
          </p:cNvPr>
          <p:cNvSpPr/>
          <p:nvPr/>
        </p:nvSpPr>
        <p:spPr>
          <a:xfrm>
            <a:off x="938596" y="3227859"/>
            <a:ext cx="5621675" cy="36929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02;p17">
            <a:extLst>
              <a:ext uri="{FF2B5EF4-FFF2-40B4-BE49-F238E27FC236}">
                <a16:creationId xmlns:a16="http://schemas.microsoft.com/office/drawing/2014/main" id="{3DF75797-1DA5-5358-B14B-E4E07029BAC8}"/>
              </a:ext>
            </a:extLst>
          </p:cNvPr>
          <p:cNvSpPr/>
          <p:nvPr/>
        </p:nvSpPr>
        <p:spPr>
          <a:xfrm>
            <a:off x="937716" y="3614693"/>
            <a:ext cx="5621656" cy="369291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8360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0" y="1391152"/>
            <a:ext cx="761020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/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7498867" y="1760444"/>
            <a:ext cx="4140861" cy="1768570"/>
            <a:chOff x="4261145" y="2579344"/>
            <a:chExt cx="3442061" cy="4003523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4"/>
              <a:ext cx="3442061" cy="4003523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7"/>
              <a:ext cx="3058510" cy="2095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Mathematical representation of all the combinations in the truth table that yield an output of 1</a:t>
              </a:r>
              <a:endParaRPr lang="en-US" sz="1100" dirty="0"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796773" y="2776095"/>
              <a:ext cx="2370798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Boolean Equation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" name="Google Shape;134;p5">
            <a:extLst>
              <a:ext uri="{FF2B5EF4-FFF2-40B4-BE49-F238E27FC236}">
                <a16:creationId xmlns:a16="http://schemas.microsoft.com/office/drawing/2014/main" id="{F5FAF516-6370-9F95-1EDC-B5D4720B1CE4}"/>
              </a:ext>
            </a:extLst>
          </p:cNvPr>
          <p:cNvSpPr txBox="1">
            <a:spLocks/>
          </p:cNvSpPr>
          <p:nvPr/>
        </p:nvSpPr>
        <p:spPr>
          <a:xfrm>
            <a:off x="6980336" y="3622954"/>
            <a:ext cx="5399053" cy="110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Represents when a fee is charged in the ATM example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E461DE-7D44-1434-3601-92E6A4762E4D}"/>
                  </a:ext>
                </a:extLst>
              </p:cNvPr>
              <p:cNvSpPr txBox="1"/>
              <p:nvPr/>
            </p:nvSpPr>
            <p:spPr>
              <a:xfrm>
                <a:off x="7634928" y="4727955"/>
                <a:ext cx="386873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E461DE-7D44-1434-3601-92E6A4762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928" y="4727955"/>
                <a:ext cx="3868730" cy="369332"/>
              </a:xfrm>
              <a:prstGeom prst="rect">
                <a:avLst/>
              </a:prstGeom>
              <a:blipFill>
                <a:blip r:embed="rId5"/>
                <a:stretch>
                  <a:fillRect t="-666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287;p16">
            <a:extLst>
              <a:ext uri="{FF2B5EF4-FFF2-40B4-BE49-F238E27FC236}">
                <a16:creationId xmlns:a16="http://schemas.microsoft.com/office/drawing/2014/main" id="{F175E27B-1AD5-04E6-D09C-5FB639DB7771}"/>
              </a:ext>
            </a:extLst>
          </p:cNvPr>
          <p:cNvSpPr/>
          <p:nvPr/>
        </p:nvSpPr>
        <p:spPr>
          <a:xfrm>
            <a:off x="938596" y="3227859"/>
            <a:ext cx="5621675" cy="36929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02;p17">
            <a:extLst>
              <a:ext uri="{FF2B5EF4-FFF2-40B4-BE49-F238E27FC236}">
                <a16:creationId xmlns:a16="http://schemas.microsoft.com/office/drawing/2014/main" id="{3DF75797-1DA5-5358-B14B-E4E07029BAC8}"/>
              </a:ext>
            </a:extLst>
          </p:cNvPr>
          <p:cNvSpPr/>
          <p:nvPr/>
        </p:nvSpPr>
        <p:spPr>
          <a:xfrm>
            <a:off x="937716" y="3614693"/>
            <a:ext cx="5621656" cy="369291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18;p18">
            <a:extLst>
              <a:ext uri="{FF2B5EF4-FFF2-40B4-BE49-F238E27FC236}">
                <a16:creationId xmlns:a16="http://schemas.microsoft.com/office/drawing/2014/main" id="{DDDBB993-6B52-155F-93C9-B863F75DBBBB}"/>
              </a:ext>
            </a:extLst>
          </p:cNvPr>
          <p:cNvSpPr/>
          <p:nvPr/>
        </p:nvSpPr>
        <p:spPr>
          <a:xfrm>
            <a:off x="937716" y="4001527"/>
            <a:ext cx="5621656" cy="351748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6438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0" y="1391152"/>
            <a:ext cx="761020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/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7498867" y="1760444"/>
            <a:ext cx="4140861" cy="1768570"/>
            <a:chOff x="4261145" y="2579344"/>
            <a:chExt cx="3442061" cy="4003523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4"/>
              <a:ext cx="3442061" cy="4003523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7"/>
              <a:ext cx="3058510" cy="2095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Mathematical representation of all the combinations in the truth table that yield an output of 1</a:t>
              </a:r>
              <a:endParaRPr lang="en-US" sz="1100" dirty="0"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796773" y="2776095"/>
              <a:ext cx="2370798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Boolean Equation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" name="Google Shape;134;p5">
            <a:extLst>
              <a:ext uri="{FF2B5EF4-FFF2-40B4-BE49-F238E27FC236}">
                <a16:creationId xmlns:a16="http://schemas.microsoft.com/office/drawing/2014/main" id="{F5FAF516-6370-9F95-1EDC-B5D4720B1CE4}"/>
              </a:ext>
            </a:extLst>
          </p:cNvPr>
          <p:cNvSpPr txBox="1">
            <a:spLocks/>
          </p:cNvSpPr>
          <p:nvPr/>
        </p:nvSpPr>
        <p:spPr>
          <a:xfrm>
            <a:off x="6980336" y="3622954"/>
            <a:ext cx="5399053" cy="110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Represents when a fee is charged in the ATM example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E461DE-7D44-1434-3601-92E6A4762E4D}"/>
                  </a:ext>
                </a:extLst>
              </p:cNvPr>
              <p:cNvSpPr txBox="1"/>
              <p:nvPr/>
            </p:nvSpPr>
            <p:spPr>
              <a:xfrm>
                <a:off x="7198337" y="4736610"/>
                <a:ext cx="474191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E461DE-7D44-1434-3601-92E6A4762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337" y="4736610"/>
                <a:ext cx="4741911" cy="369332"/>
              </a:xfrm>
              <a:prstGeom prst="rect">
                <a:avLst/>
              </a:prstGeom>
              <a:blipFill>
                <a:blip r:embed="rId5"/>
                <a:stretch>
                  <a:fillRect l="-267" t="-3226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287;p16">
            <a:extLst>
              <a:ext uri="{FF2B5EF4-FFF2-40B4-BE49-F238E27FC236}">
                <a16:creationId xmlns:a16="http://schemas.microsoft.com/office/drawing/2014/main" id="{F175E27B-1AD5-04E6-D09C-5FB639DB7771}"/>
              </a:ext>
            </a:extLst>
          </p:cNvPr>
          <p:cNvSpPr/>
          <p:nvPr/>
        </p:nvSpPr>
        <p:spPr>
          <a:xfrm>
            <a:off x="938596" y="3227859"/>
            <a:ext cx="5621675" cy="36929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02;p17">
            <a:extLst>
              <a:ext uri="{FF2B5EF4-FFF2-40B4-BE49-F238E27FC236}">
                <a16:creationId xmlns:a16="http://schemas.microsoft.com/office/drawing/2014/main" id="{3DF75797-1DA5-5358-B14B-E4E07029BAC8}"/>
              </a:ext>
            </a:extLst>
          </p:cNvPr>
          <p:cNvSpPr/>
          <p:nvPr/>
        </p:nvSpPr>
        <p:spPr>
          <a:xfrm>
            <a:off x="937716" y="3614693"/>
            <a:ext cx="5621656" cy="369291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18;p18">
            <a:extLst>
              <a:ext uri="{FF2B5EF4-FFF2-40B4-BE49-F238E27FC236}">
                <a16:creationId xmlns:a16="http://schemas.microsoft.com/office/drawing/2014/main" id="{DDDBB993-6B52-155F-93C9-B863F75DBBBB}"/>
              </a:ext>
            </a:extLst>
          </p:cNvPr>
          <p:cNvSpPr/>
          <p:nvPr/>
        </p:nvSpPr>
        <p:spPr>
          <a:xfrm>
            <a:off x="937716" y="4001527"/>
            <a:ext cx="5621656" cy="351748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335;p19">
            <a:extLst>
              <a:ext uri="{FF2B5EF4-FFF2-40B4-BE49-F238E27FC236}">
                <a16:creationId xmlns:a16="http://schemas.microsoft.com/office/drawing/2014/main" id="{11026A38-5F2E-F923-FAF9-39708D2625C0}"/>
              </a:ext>
            </a:extLst>
          </p:cNvPr>
          <p:cNvSpPr/>
          <p:nvPr/>
        </p:nvSpPr>
        <p:spPr>
          <a:xfrm>
            <a:off x="937716" y="4722566"/>
            <a:ext cx="5621656" cy="374721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56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/>
          <p:nvPr/>
        </p:nvSpPr>
        <p:spPr>
          <a:xfrm>
            <a:off x="5353999" y="2635106"/>
            <a:ext cx="3818414" cy="3818414"/>
          </a:xfrm>
          <a:prstGeom prst="ellipse">
            <a:avLst/>
          </a:prstGeom>
          <a:solidFill>
            <a:srgbClr val="725C8B">
              <a:alpha val="34117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873797" y="636001"/>
            <a:ext cx="7853112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attrocento Sans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sz="48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9805587" y="1620215"/>
            <a:ext cx="1945554" cy="1945554"/>
          </a:xfrm>
          <a:prstGeom prst="ellipse">
            <a:avLst/>
          </a:prstGeom>
          <a:solidFill>
            <a:srgbClr val="DAD3FF">
              <a:alpha val="81568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" name="Google Shape;86;p2"/>
          <p:cNvCxnSpPr/>
          <p:nvPr/>
        </p:nvCxnSpPr>
        <p:spPr>
          <a:xfrm>
            <a:off x="4586519" y="1077204"/>
            <a:ext cx="1509481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43595" y="1729798"/>
            <a:ext cx="6096000" cy="394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Competition Rules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102;p2">
            <a:extLst>
              <a:ext uri="{FF2B5EF4-FFF2-40B4-BE49-F238E27FC236}">
                <a16:creationId xmlns:a16="http://schemas.microsoft.com/office/drawing/2014/main" id="{BFE8AAAF-0B73-3DA2-30F4-5DBAABB39A52}"/>
              </a:ext>
            </a:extLst>
          </p:cNvPr>
          <p:cNvSpPr/>
          <p:nvPr/>
        </p:nvSpPr>
        <p:spPr>
          <a:xfrm>
            <a:off x="6135845" y="5388279"/>
            <a:ext cx="515521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1: Semiconductor Courtesy of </a:t>
            </a:r>
            <a:r>
              <a:rPr lang="en-US" sz="1800" b="0" i="0" u="none" strike="noStrike" cap="none" dirty="0" err="1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Scoop.it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4" name="Google Shape;103;p2">
            <a:extLst>
              <a:ext uri="{FF2B5EF4-FFF2-40B4-BE49-F238E27FC236}">
                <a16:creationId xmlns:a16="http://schemas.microsoft.com/office/drawing/2014/main" id="{5CEE4515-86BB-025F-CDEB-7EE8EBD9DA4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06767" y="2419715"/>
            <a:ext cx="4813368" cy="2711059"/>
          </a:xfrm>
          <a:prstGeom prst="round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0" y="1391152"/>
            <a:ext cx="761020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3633959"/>
              </p:ext>
            </p:extLst>
          </p:nvPr>
        </p:nvGraphicFramePr>
        <p:xfrm>
          <a:off x="518531" y="1781926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7498867" y="1760444"/>
            <a:ext cx="4140861" cy="1768570"/>
            <a:chOff x="4261145" y="2579344"/>
            <a:chExt cx="3442061" cy="4003523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4"/>
              <a:ext cx="3442061" cy="4003523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7"/>
              <a:ext cx="3058510" cy="2095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Mathematical representation of all the combinations in the truth table that yield an output of 1</a:t>
              </a:r>
              <a:endParaRPr lang="en-US" sz="1100" dirty="0"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796773" y="2776095"/>
              <a:ext cx="2370798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Boolean Equation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" name="Google Shape;134;p5">
            <a:extLst>
              <a:ext uri="{FF2B5EF4-FFF2-40B4-BE49-F238E27FC236}">
                <a16:creationId xmlns:a16="http://schemas.microsoft.com/office/drawing/2014/main" id="{F5FAF516-6370-9F95-1EDC-B5D4720B1CE4}"/>
              </a:ext>
            </a:extLst>
          </p:cNvPr>
          <p:cNvSpPr txBox="1">
            <a:spLocks/>
          </p:cNvSpPr>
          <p:nvPr/>
        </p:nvSpPr>
        <p:spPr>
          <a:xfrm>
            <a:off x="6980336" y="3622954"/>
            <a:ext cx="5399053" cy="110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Represents when a fee is charged in the ATM example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5" name="Google Shape;287;p16">
            <a:extLst>
              <a:ext uri="{FF2B5EF4-FFF2-40B4-BE49-F238E27FC236}">
                <a16:creationId xmlns:a16="http://schemas.microsoft.com/office/drawing/2014/main" id="{F175E27B-1AD5-04E6-D09C-5FB639DB7771}"/>
              </a:ext>
            </a:extLst>
          </p:cNvPr>
          <p:cNvSpPr/>
          <p:nvPr/>
        </p:nvSpPr>
        <p:spPr>
          <a:xfrm>
            <a:off x="518531" y="3249342"/>
            <a:ext cx="5621675" cy="36929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02;p17">
            <a:extLst>
              <a:ext uri="{FF2B5EF4-FFF2-40B4-BE49-F238E27FC236}">
                <a16:creationId xmlns:a16="http://schemas.microsoft.com/office/drawing/2014/main" id="{3DF75797-1DA5-5358-B14B-E4E07029BAC8}"/>
              </a:ext>
            </a:extLst>
          </p:cNvPr>
          <p:cNvSpPr/>
          <p:nvPr/>
        </p:nvSpPr>
        <p:spPr>
          <a:xfrm>
            <a:off x="517651" y="3636176"/>
            <a:ext cx="5621656" cy="369291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18;p18">
            <a:extLst>
              <a:ext uri="{FF2B5EF4-FFF2-40B4-BE49-F238E27FC236}">
                <a16:creationId xmlns:a16="http://schemas.microsoft.com/office/drawing/2014/main" id="{DDDBB993-6B52-155F-93C9-B863F75DBBBB}"/>
              </a:ext>
            </a:extLst>
          </p:cNvPr>
          <p:cNvSpPr/>
          <p:nvPr/>
        </p:nvSpPr>
        <p:spPr>
          <a:xfrm>
            <a:off x="517651" y="4023010"/>
            <a:ext cx="5621656" cy="351748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335;p19">
            <a:extLst>
              <a:ext uri="{FF2B5EF4-FFF2-40B4-BE49-F238E27FC236}">
                <a16:creationId xmlns:a16="http://schemas.microsoft.com/office/drawing/2014/main" id="{11026A38-5F2E-F923-FAF9-39708D2625C0}"/>
              </a:ext>
            </a:extLst>
          </p:cNvPr>
          <p:cNvSpPr/>
          <p:nvPr/>
        </p:nvSpPr>
        <p:spPr>
          <a:xfrm>
            <a:off x="517651" y="4744049"/>
            <a:ext cx="5621656" cy="374721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353;p20">
            <a:extLst>
              <a:ext uri="{FF2B5EF4-FFF2-40B4-BE49-F238E27FC236}">
                <a16:creationId xmlns:a16="http://schemas.microsoft.com/office/drawing/2014/main" id="{2E48A378-297C-4F21-F631-AA0292B75104}"/>
              </a:ext>
            </a:extLst>
          </p:cNvPr>
          <p:cNvSpPr/>
          <p:nvPr/>
        </p:nvSpPr>
        <p:spPr>
          <a:xfrm>
            <a:off x="517651" y="5132219"/>
            <a:ext cx="5621656" cy="355842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n>
                <a:solidFill>
                  <a:srgbClr val="7030A0"/>
                </a:solidFill>
              </a:ln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8AFCF6-9E7D-8424-4F78-933A4B9045DE}"/>
                  </a:ext>
                </a:extLst>
              </p:cNvPr>
              <p:cNvSpPr txBox="1"/>
              <p:nvPr/>
            </p:nvSpPr>
            <p:spPr>
              <a:xfrm>
                <a:off x="6454584" y="4762887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8AFCF6-9E7D-8424-4F78-933A4B904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84" y="4762887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6" t="-6452" r="-1806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56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at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17" name="Google Shape;366;p21">
            <a:extLst>
              <a:ext uri="{FF2B5EF4-FFF2-40B4-BE49-F238E27FC236}">
                <a16:creationId xmlns:a16="http://schemas.microsoft.com/office/drawing/2014/main" id="{04579690-55ED-460D-6BC0-182C4E00FA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4160893"/>
              </p:ext>
            </p:extLst>
          </p:nvPr>
        </p:nvGraphicFramePr>
        <p:xfrm>
          <a:off x="6351333" y="3334546"/>
          <a:ext cx="4325815" cy="168152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65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5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050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AE"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5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3" y="3167612"/>
            <a:ext cx="1544930" cy="470459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4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at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31895283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31895283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4" y="3167611"/>
            <a:ext cx="1544930" cy="470461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7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at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48069893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48069893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4" y="3167611"/>
            <a:ext cx="1544930" cy="470461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66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at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7630674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7630674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4" y="3167611"/>
            <a:ext cx="1544930" cy="470461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64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at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90198404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90198404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4" y="3167611"/>
            <a:ext cx="1544930" cy="470461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56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at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3148077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3148077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4" y="3167611"/>
            <a:ext cx="1544930" cy="470461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9325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at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30215525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30215525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4" y="3167611"/>
            <a:ext cx="1544930" cy="470461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103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at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01995869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01995869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4" y="3167611"/>
            <a:ext cx="1544930" cy="470461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472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at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45689979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45689979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4" y="3167611"/>
            <a:ext cx="1544930" cy="470461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61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/>
          <p:nvPr/>
        </p:nvCxnSpPr>
        <p:spPr>
          <a:xfrm>
            <a:off x="829474" y="833990"/>
            <a:ext cx="321217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/>
          <p:nvPr/>
        </p:nvCxnSpPr>
        <p:spPr>
          <a:xfrm>
            <a:off x="8229600" y="828476"/>
            <a:ext cx="305980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3"/>
          <p:cNvSpPr txBox="1"/>
          <p:nvPr/>
        </p:nvSpPr>
        <p:spPr>
          <a:xfrm>
            <a:off x="471944" y="2853893"/>
            <a:ext cx="11248111" cy="115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To design a combinational logic circuit for a given problem statement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To build and test the circuit on a breadboard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at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89433513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89433513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5" y="3167610"/>
            <a:ext cx="1544930" cy="470463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26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at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50278983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50278983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6" y="3167609"/>
            <a:ext cx="1544930" cy="470465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742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at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3708421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3708421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7" y="3167608"/>
            <a:ext cx="1544930" cy="470467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260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at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11123315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11123315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8" y="3167607"/>
            <a:ext cx="1544930" cy="470469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68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at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03579409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03579409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9" y="3167606"/>
            <a:ext cx="1544930" cy="470471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622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631206" y="1563074"/>
            <a:ext cx="4759941" cy="3979037"/>
            <a:chOff x="4261145" y="2579341"/>
            <a:chExt cx="3956667" cy="9007371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956667" cy="873617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357030" y="3734725"/>
              <a:ext cx="3764895" cy="7851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Mathematical representation of true values in the K-map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Box together 1s in the K-map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Number of cells in a box must be a </a:t>
              </a:r>
              <a:b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</a:b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power of 2 (1, 2, 4, 8, etc.)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Look for the biggest boxes first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Boxes can overlap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342900" lvl="0" indent="-3429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Simplified equation is determined by constant variable(s) in each box</a:t>
              </a:r>
            </a:p>
            <a:p>
              <a:pPr marL="285750" lvl="0" indent="-28575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 panose="020B0604020202020204" pitchFamily="34" charset="0"/>
                <a:buChar char="•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18447" y="2772879"/>
              <a:ext cx="3442061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Simplified Boolean Equation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0251" y="3678610"/>
              <a:ext cx="3147548" cy="874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5874877" y="1750324"/>
            <a:ext cx="475994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5: Simplified Boolean Equation 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53908937"/>
                  </p:ext>
                </p:extLst>
              </p:nvPr>
            </p:nvGraphicFramePr>
            <p:xfrm>
              <a:off x="6347655" y="2406355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53908937"/>
                  </p:ext>
                </p:extLst>
              </p:nvPr>
            </p:nvGraphicFramePr>
            <p:xfrm>
              <a:off x="6347655" y="2406355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506498" y="4603113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498" y="4603113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913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631206" y="1563074"/>
            <a:ext cx="4759941" cy="3979037"/>
            <a:chOff x="4261145" y="2579341"/>
            <a:chExt cx="3956667" cy="9007371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956667" cy="873617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357030" y="3734725"/>
              <a:ext cx="3764895" cy="7851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Mathematical representation of true values in the K-map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Box together 1s in the K-map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Number of cells in a box must be a </a:t>
              </a:r>
              <a:b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</a:b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power of 2 (1, 2, 4, 8, etc.)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Look for the biggest boxes first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Boxes can overlap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342900" lvl="0" indent="-3429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Simplified equation is determined by constant variable(s) in each box</a:t>
              </a:r>
            </a:p>
            <a:p>
              <a:pPr marL="285750" lvl="0" indent="-28575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 panose="020B0604020202020204" pitchFamily="34" charset="0"/>
                <a:buChar char="•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18447" y="2772879"/>
              <a:ext cx="3442061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Simplified Boolean Equation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0251" y="3678610"/>
              <a:ext cx="3147548" cy="874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5874877" y="1750324"/>
            <a:ext cx="475994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5: Simplified Boolean Equation 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/>
            </p:nvGraphicFramePr>
            <p:xfrm>
              <a:off x="6347655" y="2406355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/>
            </p:nvGraphicFramePr>
            <p:xfrm>
              <a:off x="6347655" y="2406355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506498" y="4603113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498" y="4603113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517;p31">
            <a:extLst>
              <a:ext uri="{FF2B5EF4-FFF2-40B4-BE49-F238E27FC236}">
                <a16:creationId xmlns:a16="http://schemas.microsoft.com/office/drawing/2014/main" id="{92C0F1BE-3695-6ABB-551F-E71EF013FA49}"/>
              </a:ext>
            </a:extLst>
          </p:cNvPr>
          <p:cNvSpPr/>
          <p:nvPr/>
        </p:nvSpPr>
        <p:spPr>
          <a:xfrm>
            <a:off x="8080320" y="2978430"/>
            <a:ext cx="1711862" cy="110944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171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631206" y="1563074"/>
            <a:ext cx="4759941" cy="3979037"/>
            <a:chOff x="4261145" y="2579341"/>
            <a:chExt cx="3956667" cy="9007371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956667" cy="873617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357030" y="3734725"/>
              <a:ext cx="3764895" cy="7851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Mathematical representation of true values in the K-map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Box together 1s in the K-map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Number of cells in a box must be a </a:t>
              </a:r>
              <a:b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</a:b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power of 2 (1, 2, 4, 8, etc.)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Look for the biggest boxes first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Boxes can overlap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342900" lvl="0" indent="-3429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Simplified equation is determined by constant variable(s) in each box</a:t>
              </a:r>
            </a:p>
            <a:p>
              <a:pPr marL="285750" lvl="0" indent="-28575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 panose="020B0604020202020204" pitchFamily="34" charset="0"/>
                <a:buChar char="•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18447" y="2772879"/>
              <a:ext cx="3442061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Simplified Boolean Equation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0251" y="3678610"/>
              <a:ext cx="3147548" cy="874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5874877" y="1750324"/>
            <a:ext cx="475994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5: Simplified Boolean Equation 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/>
            </p:nvGraphicFramePr>
            <p:xfrm>
              <a:off x="6347655" y="2406355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/>
            </p:nvGraphicFramePr>
            <p:xfrm>
              <a:off x="6347655" y="2406355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5"/>
                          <a:stretch>
                            <a:fillRect l="-98551" t="-6818" r="-298551" b="-2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5"/>
                          <a:stretch>
                            <a:fillRect l="-201471" t="-6818" r="-202941" b="-2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5"/>
                          <a:stretch>
                            <a:fillRect l="-297101" t="-6818" r="-100000" b="-2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5"/>
                          <a:stretch>
                            <a:fillRect l="-402941" t="-6818" r="-1471" b="-206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5"/>
                          <a:stretch>
                            <a:fillRect t="-104444" r="-404412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5"/>
                          <a:stretch>
                            <a:fillRect t="-209091" r="-404412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506498" y="4603113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498" y="4603113"/>
                <a:ext cx="5621674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517;p31">
            <a:extLst>
              <a:ext uri="{FF2B5EF4-FFF2-40B4-BE49-F238E27FC236}">
                <a16:creationId xmlns:a16="http://schemas.microsoft.com/office/drawing/2014/main" id="{92C0F1BE-3695-6ABB-551F-E71EF013FA49}"/>
              </a:ext>
            </a:extLst>
          </p:cNvPr>
          <p:cNvSpPr/>
          <p:nvPr/>
        </p:nvSpPr>
        <p:spPr>
          <a:xfrm>
            <a:off x="8080320" y="2978430"/>
            <a:ext cx="1711862" cy="110944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534;p32">
            <a:extLst>
              <a:ext uri="{FF2B5EF4-FFF2-40B4-BE49-F238E27FC236}">
                <a16:creationId xmlns:a16="http://schemas.microsoft.com/office/drawing/2014/main" id="{107054DD-E0D2-EC4F-DBDC-14FCEFE1D6D3}"/>
              </a:ext>
            </a:extLst>
          </p:cNvPr>
          <p:cNvSpPr/>
          <p:nvPr/>
        </p:nvSpPr>
        <p:spPr>
          <a:xfrm>
            <a:off x="8936251" y="2978430"/>
            <a:ext cx="1711862" cy="551848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155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1;p4">
            <a:extLst>
              <a:ext uri="{FF2B5EF4-FFF2-40B4-BE49-F238E27FC236}">
                <a16:creationId xmlns:a16="http://schemas.microsoft.com/office/drawing/2014/main" id="{7F5980CE-3259-5C45-7CE9-D3DE83CE8F63}"/>
              </a:ext>
            </a:extLst>
          </p:cNvPr>
          <p:cNvSpPr txBox="1">
            <a:spLocks/>
          </p:cNvSpPr>
          <p:nvPr/>
        </p:nvSpPr>
        <p:spPr>
          <a:xfrm>
            <a:off x="1126603" y="827741"/>
            <a:ext cx="10251709" cy="198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bg1"/>
              </a:buClr>
              <a:buSzPts val="2400"/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Combinational Logic Circuit – </a:t>
            </a: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graphical representation of the simplified Boolean equation</a:t>
            </a:r>
            <a:endParaRPr lang="en-US" sz="2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grpSp>
        <p:nvGrpSpPr>
          <p:cNvPr id="40" name="Google Shape;548;p33">
            <a:extLst>
              <a:ext uri="{FF2B5EF4-FFF2-40B4-BE49-F238E27FC236}">
                <a16:creationId xmlns:a16="http://schemas.microsoft.com/office/drawing/2014/main" id="{6D2BF32B-4BC8-7380-6BA9-B9102841EFC1}"/>
              </a:ext>
            </a:extLst>
          </p:cNvPr>
          <p:cNvGrpSpPr/>
          <p:nvPr/>
        </p:nvGrpSpPr>
        <p:grpSpPr>
          <a:xfrm>
            <a:off x="1313416" y="2382819"/>
            <a:ext cx="9470915" cy="3596401"/>
            <a:chOff x="1505857" y="2627001"/>
            <a:chExt cx="9470915" cy="3594719"/>
          </a:xfrm>
        </p:grpSpPr>
        <p:grpSp>
          <p:nvGrpSpPr>
            <p:cNvPr id="41" name="Google Shape;549;p33">
              <a:extLst>
                <a:ext uri="{FF2B5EF4-FFF2-40B4-BE49-F238E27FC236}">
                  <a16:creationId xmlns:a16="http://schemas.microsoft.com/office/drawing/2014/main" id="{A5596746-E68C-8779-CF74-5068494A3AB4}"/>
                </a:ext>
              </a:extLst>
            </p:cNvPr>
            <p:cNvGrpSpPr/>
            <p:nvPr/>
          </p:nvGrpSpPr>
          <p:grpSpPr>
            <a:xfrm>
              <a:off x="1505857" y="2627001"/>
              <a:ext cx="9470915" cy="3594719"/>
              <a:chOff x="1557975" y="2660105"/>
              <a:chExt cx="9470915" cy="3594719"/>
            </a:xfrm>
          </p:grpSpPr>
          <p:cxnSp>
            <p:nvCxnSpPr>
              <p:cNvPr id="45" name="Google Shape;550;p33">
                <a:extLst>
                  <a:ext uri="{FF2B5EF4-FFF2-40B4-BE49-F238E27FC236}">
                    <a16:creationId xmlns:a16="http://schemas.microsoft.com/office/drawing/2014/main" id="{F374D721-E18E-AE9E-A3C3-31101FEBDF9A}"/>
                  </a:ext>
                </a:extLst>
              </p:cNvPr>
              <p:cNvCxnSpPr/>
              <p:nvPr/>
            </p:nvCxnSpPr>
            <p:spPr>
              <a:xfrm>
                <a:off x="2485950" y="3119071"/>
                <a:ext cx="3198519" cy="2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551;p33">
                <a:extLst>
                  <a:ext uri="{FF2B5EF4-FFF2-40B4-BE49-F238E27FC236}">
                    <a16:creationId xmlns:a16="http://schemas.microsoft.com/office/drawing/2014/main" id="{DD01264B-9B19-754A-790E-12C691D88D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95358" y="4109664"/>
                <a:ext cx="2309537" cy="25409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47" name="Google Shape;552;p33">
                <a:extLst>
                  <a:ext uri="{FF2B5EF4-FFF2-40B4-BE49-F238E27FC236}">
                    <a16:creationId xmlns:a16="http://schemas.microsoft.com/office/drawing/2014/main" id="{1D3069B3-6F44-864C-B6BE-7020368ADA00}"/>
                  </a:ext>
                </a:extLst>
              </p:cNvPr>
              <p:cNvGrpSpPr/>
              <p:nvPr/>
            </p:nvGrpSpPr>
            <p:grpSpPr>
              <a:xfrm>
                <a:off x="3303061" y="4971157"/>
                <a:ext cx="544513" cy="457200"/>
                <a:chOff x="1355" y="2784"/>
                <a:chExt cx="458" cy="384"/>
              </a:xfrm>
            </p:grpSpPr>
            <p:sp>
              <p:nvSpPr>
                <p:cNvPr id="130" name="Google Shape;553;p33">
                  <a:extLst>
                    <a:ext uri="{FF2B5EF4-FFF2-40B4-BE49-F238E27FC236}">
                      <a16:creationId xmlns:a16="http://schemas.microsoft.com/office/drawing/2014/main" id="{EDE3FAF8-159A-0DE8-BFB5-EE3A1A3FA289}"/>
                    </a:ext>
                  </a:extLst>
                </p:cNvPr>
                <p:cNvSpPr/>
                <p:nvPr/>
              </p:nvSpPr>
              <p:spPr>
                <a:xfrm rot="5400000" flipH="1">
                  <a:off x="1331" y="2808"/>
                  <a:ext cx="384" cy="336"/>
                </a:xfrm>
                <a:prstGeom prst="flowChartExtract">
                  <a:avLst/>
                </a:prstGeom>
                <a:solidFill>
                  <a:schemeClr val="dk2"/>
                </a:solidFill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" name="Google Shape;554;p33">
                  <a:extLst>
                    <a:ext uri="{FF2B5EF4-FFF2-40B4-BE49-F238E27FC236}">
                      <a16:creationId xmlns:a16="http://schemas.microsoft.com/office/drawing/2014/main" id="{63CF0328-C757-DC57-E6E7-9C7A6D8D2F88}"/>
                    </a:ext>
                  </a:extLst>
                </p:cNvPr>
                <p:cNvSpPr/>
                <p:nvPr/>
              </p:nvSpPr>
              <p:spPr>
                <a:xfrm>
                  <a:off x="1717" y="2928"/>
                  <a:ext cx="96" cy="96"/>
                </a:xfrm>
                <a:prstGeom prst="flowChartConnector">
                  <a:avLst/>
                </a:prstGeom>
                <a:solidFill>
                  <a:schemeClr val="dk2"/>
                </a:solidFill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8" name="Google Shape;555;p33">
                <a:extLst>
                  <a:ext uri="{FF2B5EF4-FFF2-40B4-BE49-F238E27FC236}">
                    <a16:creationId xmlns:a16="http://schemas.microsoft.com/office/drawing/2014/main" id="{6C81BF69-EECD-C423-E58F-C2B78EC390DF}"/>
                  </a:ext>
                </a:extLst>
              </p:cNvPr>
              <p:cNvSpPr/>
              <p:nvPr/>
            </p:nvSpPr>
            <p:spPr>
              <a:xfrm>
                <a:off x="4900027" y="4440813"/>
                <a:ext cx="457200" cy="514350"/>
              </a:xfrm>
              <a:prstGeom prst="flowChartDelay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9" name="Google Shape;556;p33">
                <a:extLst>
                  <a:ext uri="{FF2B5EF4-FFF2-40B4-BE49-F238E27FC236}">
                    <a16:creationId xmlns:a16="http://schemas.microsoft.com/office/drawing/2014/main" id="{2D45D645-2216-BF50-2E8E-B0E165A04C2B}"/>
                  </a:ext>
                </a:extLst>
              </p:cNvPr>
              <p:cNvGrpSpPr/>
              <p:nvPr/>
            </p:nvGrpSpPr>
            <p:grpSpPr>
              <a:xfrm>
                <a:off x="4719169" y="4574634"/>
                <a:ext cx="1008459" cy="171450"/>
                <a:chOff x="2016" y="2688"/>
                <a:chExt cx="847" cy="144"/>
              </a:xfrm>
            </p:grpSpPr>
            <p:cxnSp>
              <p:nvCxnSpPr>
                <p:cNvPr id="63" name="Google Shape;557;p33">
                  <a:extLst>
                    <a:ext uri="{FF2B5EF4-FFF2-40B4-BE49-F238E27FC236}">
                      <a16:creationId xmlns:a16="http://schemas.microsoft.com/office/drawing/2014/main" id="{DF8A3C6A-BA60-AC7F-69B7-DA90EEB398E8}"/>
                    </a:ext>
                  </a:extLst>
                </p:cNvPr>
                <p:cNvCxnSpPr/>
                <p:nvPr/>
              </p:nvCxnSpPr>
              <p:spPr>
                <a:xfrm>
                  <a:off x="2016" y="2688"/>
                  <a:ext cx="144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558;p33">
                  <a:extLst>
                    <a:ext uri="{FF2B5EF4-FFF2-40B4-BE49-F238E27FC236}">
                      <a16:creationId xmlns:a16="http://schemas.microsoft.com/office/drawing/2014/main" id="{A69BA745-C200-AC3F-282F-49C4E1450F35}"/>
                    </a:ext>
                  </a:extLst>
                </p:cNvPr>
                <p:cNvCxnSpPr/>
                <p:nvPr/>
              </p:nvCxnSpPr>
              <p:spPr>
                <a:xfrm>
                  <a:off x="2016" y="2832"/>
                  <a:ext cx="144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" name="Google Shape;559;p33">
                  <a:extLst>
                    <a:ext uri="{FF2B5EF4-FFF2-40B4-BE49-F238E27FC236}">
                      <a16:creationId xmlns:a16="http://schemas.microsoft.com/office/drawing/2014/main" id="{7B9B453D-192A-8CFF-1E29-EEEF2F55F6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4" y="2762"/>
                  <a:ext cx="319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0" name="Google Shape;560;p33">
                <a:extLst>
                  <a:ext uri="{FF2B5EF4-FFF2-40B4-BE49-F238E27FC236}">
                    <a16:creationId xmlns:a16="http://schemas.microsoft.com/office/drawing/2014/main" id="{ECED417B-6A9F-5BA7-AA9F-5B8AE06ECA72}"/>
                  </a:ext>
                </a:extLst>
              </p:cNvPr>
              <p:cNvGrpSpPr/>
              <p:nvPr/>
            </p:nvGrpSpPr>
            <p:grpSpPr>
              <a:xfrm>
                <a:off x="5680608" y="3908355"/>
                <a:ext cx="971550" cy="228600"/>
                <a:chOff x="2784" y="2160"/>
                <a:chExt cx="816" cy="192"/>
              </a:xfrm>
            </p:grpSpPr>
            <p:cxnSp>
              <p:nvCxnSpPr>
                <p:cNvPr id="60" name="Google Shape;561;p33">
                  <a:extLst>
                    <a:ext uri="{FF2B5EF4-FFF2-40B4-BE49-F238E27FC236}">
                      <a16:creationId xmlns:a16="http://schemas.microsoft.com/office/drawing/2014/main" id="{E4BC9A19-E739-AA42-58A9-8957D06C2DF4}"/>
                    </a:ext>
                  </a:extLst>
                </p:cNvPr>
                <p:cNvCxnSpPr/>
                <p:nvPr/>
              </p:nvCxnSpPr>
              <p:spPr>
                <a:xfrm>
                  <a:off x="2784" y="2160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" name="Google Shape;562;p33">
                  <a:extLst>
                    <a:ext uri="{FF2B5EF4-FFF2-40B4-BE49-F238E27FC236}">
                      <a16:creationId xmlns:a16="http://schemas.microsoft.com/office/drawing/2014/main" id="{AD78FFE1-0DD3-0AF8-8B7E-0EEE473E4D73}"/>
                    </a:ext>
                  </a:extLst>
                </p:cNvPr>
                <p:cNvCxnSpPr/>
                <p:nvPr/>
              </p:nvCxnSpPr>
              <p:spPr>
                <a:xfrm>
                  <a:off x="2784" y="2352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" name="Google Shape;563;p33">
                  <a:extLst>
                    <a:ext uri="{FF2B5EF4-FFF2-40B4-BE49-F238E27FC236}">
                      <a16:creationId xmlns:a16="http://schemas.microsoft.com/office/drawing/2014/main" id="{ABDF3EA8-5ED6-8D08-9186-1DD08D2429CD}"/>
                    </a:ext>
                  </a:extLst>
                </p:cNvPr>
                <p:cNvCxnSpPr/>
                <p:nvPr/>
              </p:nvCxnSpPr>
              <p:spPr>
                <a:xfrm>
                  <a:off x="3360" y="2256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51" name="Google Shape;564;p33">
                <a:extLst>
                  <a:ext uri="{FF2B5EF4-FFF2-40B4-BE49-F238E27FC236}">
                    <a16:creationId xmlns:a16="http://schemas.microsoft.com/office/drawing/2014/main" id="{2A1FC645-B34F-BED5-C608-91EC79B7DFAD}"/>
                  </a:ext>
                </a:extLst>
              </p:cNvPr>
              <p:cNvSpPr/>
              <p:nvPr/>
            </p:nvSpPr>
            <p:spPr>
              <a:xfrm flipH="1">
                <a:off x="5917909" y="3765833"/>
                <a:ext cx="514350" cy="457200"/>
              </a:xfrm>
              <a:prstGeom prst="flowChartOnlineStorage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2" name="Google Shape;565;p33">
                <a:extLst>
                  <a:ext uri="{FF2B5EF4-FFF2-40B4-BE49-F238E27FC236}">
                    <a16:creationId xmlns:a16="http://schemas.microsoft.com/office/drawing/2014/main" id="{9AF989F5-0BB8-DA10-566C-ADAC6353FEC3}"/>
                  </a:ext>
                </a:extLst>
              </p:cNvPr>
              <p:cNvCxnSpPr>
                <a:cxnSpLocks/>
                <a:stCxn id="130" idx="2"/>
              </p:cNvCxnSpPr>
              <p:nvPr/>
            </p:nvCxnSpPr>
            <p:spPr>
              <a:xfrm flipH="1">
                <a:off x="2523444" y="5199757"/>
                <a:ext cx="779617" cy="7797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bg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" name="Google Shape;566;p33">
                <a:extLst>
                  <a:ext uri="{FF2B5EF4-FFF2-40B4-BE49-F238E27FC236}">
                    <a16:creationId xmlns:a16="http://schemas.microsoft.com/office/drawing/2014/main" id="{62E7B493-E847-984B-C729-3F5E9C25F04E}"/>
                  </a:ext>
                </a:extLst>
              </p:cNvPr>
              <p:cNvCxnSpPr>
                <a:cxnSpLocks/>
                <a:endCxn id="133" idx="6"/>
              </p:cNvCxnSpPr>
              <p:nvPr/>
            </p:nvCxnSpPr>
            <p:spPr>
              <a:xfrm flipH="1">
                <a:off x="3847574" y="5199757"/>
                <a:ext cx="915058" cy="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bg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4" name="Google Shape;567;p33">
                <a:extLst>
                  <a:ext uri="{FF2B5EF4-FFF2-40B4-BE49-F238E27FC236}">
                    <a16:creationId xmlns:a16="http://schemas.microsoft.com/office/drawing/2014/main" id="{2AC17DE8-B1B8-3F11-0ACD-797BE4DA5E9D}"/>
                  </a:ext>
                </a:extLst>
              </p:cNvPr>
              <p:cNvSpPr/>
              <p:nvPr/>
            </p:nvSpPr>
            <p:spPr>
              <a:xfrm>
                <a:off x="1557975" y="2660105"/>
                <a:ext cx="1023037" cy="92333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rgbClr val="B7ABE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dirty="0">
                  <a:solidFill>
                    <a:srgbClr val="B7ABE2"/>
                  </a:solidFill>
                </a:endParaRPr>
              </a:p>
            </p:txBody>
          </p:sp>
          <p:sp>
            <p:nvSpPr>
              <p:cNvPr id="55" name="Google Shape;568;p33">
                <a:extLst>
                  <a:ext uri="{FF2B5EF4-FFF2-40B4-BE49-F238E27FC236}">
                    <a16:creationId xmlns:a16="http://schemas.microsoft.com/office/drawing/2014/main" id="{820D3C07-55E7-86C8-80F7-D4EDFA727344}"/>
                  </a:ext>
                </a:extLst>
              </p:cNvPr>
              <p:cNvSpPr/>
              <p:nvPr/>
            </p:nvSpPr>
            <p:spPr>
              <a:xfrm>
                <a:off x="1579614" y="3669199"/>
                <a:ext cx="817853" cy="92333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B7ABE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>
                  <a:solidFill>
                    <a:srgbClr val="B7ABE2"/>
                  </a:solidFill>
                </a:endParaRPr>
              </a:p>
            </p:txBody>
          </p:sp>
          <p:sp>
            <p:nvSpPr>
              <p:cNvPr id="56" name="Google Shape;569;p33">
                <a:extLst>
                  <a:ext uri="{FF2B5EF4-FFF2-40B4-BE49-F238E27FC236}">
                    <a16:creationId xmlns:a16="http://schemas.microsoft.com/office/drawing/2014/main" id="{A0AEA0A8-7806-0AA0-E86F-8F36AF66FD8D}"/>
                  </a:ext>
                </a:extLst>
              </p:cNvPr>
              <p:cNvSpPr/>
              <p:nvPr/>
            </p:nvSpPr>
            <p:spPr>
              <a:xfrm>
                <a:off x="1557975" y="4752525"/>
                <a:ext cx="861133" cy="92333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B7ABE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>
                  <a:solidFill>
                    <a:srgbClr val="B7ABE2"/>
                  </a:solidFill>
                </a:endParaRPr>
              </a:p>
            </p:txBody>
          </p:sp>
          <p:sp>
            <p:nvSpPr>
              <p:cNvPr id="57" name="Google Shape;570;p33">
                <a:extLst>
                  <a:ext uri="{FF2B5EF4-FFF2-40B4-BE49-F238E27FC236}">
                    <a16:creationId xmlns:a16="http://schemas.microsoft.com/office/drawing/2014/main" id="{E683D50F-383D-41AF-8788-2E5343EAFF6E}"/>
                  </a:ext>
                </a:extLst>
              </p:cNvPr>
              <p:cNvSpPr/>
              <p:nvPr/>
            </p:nvSpPr>
            <p:spPr>
              <a:xfrm>
                <a:off x="6827099" y="3539502"/>
                <a:ext cx="4201791" cy="923330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B7ABE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>
                  <a:solidFill>
                    <a:srgbClr val="B7ABE2"/>
                  </a:solidFill>
                </a:endParaRPr>
              </a:p>
            </p:txBody>
          </p:sp>
          <p:sp>
            <p:nvSpPr>
              <p:cNvPr id="58" name="Google Shape;571;p33">
                <a:extLst>
                  <a:ext uri="{FF2B5EF4-FFF2-40B4-BE49-F238E27FC236}">
                    <a16:creationId xmlns:a16="http://schemas.microsoft.com/office/drawing/2014/main" id="{D66BED3E-EB2F-A2C8-3D97-CBA06FCC4629}"/>
                  </a:ext>
                </a:extLst>
              </p:cNvPr>
              <p:cNvSpPr/>
              <p:nvPr/>
            </p:nvSpPr>
            <p:spPr>
              <a:xfrm>
                <a:off x="3200914" y="5423827"/>
                <a:ext cx="785792" cy="830997"/>
              </a:xfrm>
              <a:prstGeom prst="rect">
                <a:avLst/>
              </a:prstGeom>
              <a:blipFill rotWithShape="1">
                <a:blip r:embed="rId9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B7ABE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>
                  <a:solidFill>
                    <a:srgbClr val="B7ABE2"/>
                  </a:solidFill>
                </a:endParaRPr>
              </a:p>
            </p:txBody>
          </p:sp>
          <p:sp>
            <p:nvSpPr>
              <p:cNvPr id="59" name="Google Shape;572;p33">
                <a:extLst>
                  <a:ext uri="{FF2B5EF4-FFF2-40B4-BE49-F238E27FC236}">
                    <a16:creationId xmlns:a16="http://schemas.microsoft.com/office/drawing/2014/main" id="{E5FF2967-1596-7745-D75D-82E38FAD0CEC}"/>
                  </a:ext>
                </a:extLst>
              </p:cNvPr>
              <p:cNvSpPr txBox="1"/>
              <p:nvPr/>
            </p:nvSpPr>
            <p:spPr>
              <a:xfrm>
                <a:off x="3160663" y="4634753"/>
                <a:ext cx="700177" cy="3383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Montserrat" pitchFamily="2" charset="77"/>
                    <a:ea typeface="Proxima Nova"/>
                    <a:cs typeface="Proxima Nova"/>
                    <a:sym typeface="Proxima Nova"/>
                  </a:rPr>
                  <a:t>NOT</a:t>
                </a:r>
                <a:endParaRPr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p:grpSp>
        <p:sp>
          <p:nvSpPr>
            <p:cNvPr id="42" name="Google Shape;573;p33">
              <a:extLst>
                <a:ext uri="{FF2B5EF4-FFF2-40B4-BE49-F238E27FC236}">
                  <a16:creationId xmlns:a16="http://schemas.microsoft.com/office/drawing/2014/main" id="{00AAB969-1373-C9D3-4319-BA1B856B8336}"/>
                </a:ext>
              </a:extLst>
            </p:cNvPr>
            <p:cNvSpPr/>
            <p:nvPr/>
          </p:nvSpPr>
          <p:spPr>
            <a:xfrm>
              <a:off x="4518196" y="5154029"/>
              <a:ext cx="1208985" cy="830997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B7ABE2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>
                <a:solidFill>
                  <a:srgbClr val="B7ABE2"/>
                </a:solidFill>
              </a:endParaRPr>
            </a:p>
          </p:txBody>
        </p:sp>
        <p:sp>
          <p:nvSpPr>
            <p:cNvPr id="43" name="Google Shape;574;p33">
              <a:extLst>
                <a:ext uri="{FF2B5EF4-FFF2-40B4-BE49-F238E27FC236}">
                  <a16:creationId xmlns:a16="http://schemas.microsoft.com/office/drawing/2014/main" id="{AE0FA7C0-9C0D-5195-9998-27965CCC5219}"/>
                </a:ext>
              </a:extLst>
            </p:cNvPr>
            <p:cNvSpPr txBox="1"/>
            <p:nvPr/>
          </p:nvSpPr>
          <p:spPr>
            <a:xfrm>
              <a:off x="4715017" y="4017317"/>
              <a:ext cx="700177" cy="3383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bg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AND</a:t>
              </a:r>
              <a:endParaRPr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44" name="Google Shape;575;p33">
              <a:extLst>
                <a:ext uri="{FF2B5EF4-FFF2-40B4-BE49-F238E27FC236}">
                  <a16:creationId xmlns:a16="http://schemas.microsoft.com/office/drawing/2014/main" id="{8CD21C7F-8F40-2F5D-22AA-EE8BF4DEEB0D}"/>
                </a:ext>
              </a:extLst>
            </p:cNvPr>
            <p:cNvSpPr txBox="1"/>
            <p:nvPr/>
          </p:nvSpPr>
          <p:spPr>
            <a:xfrm>
              <a:off x="5761474" y="3314386"/>
              <a:ext cx="70017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OR</a:t>
              </a:r>
              <a:endParaRPr dirty="0">
                <a:solidFill>
                  <a:schemeClr val="bg1"/>
                </a:solidFill>
                <a:latin typeface="Montserrat" pitchFamily="2" charset="77"/>
              </a:endParaRPr>
            </a:p>
          </p:txBody>
        </p:sp>
      </p:grpSp>
      <p:sp>
        <p:nvSpPr>
          <p:cNvPr id="134" name="Google Shape;576;p33">
            <a:extLst>
              <a:ext uri="{FF2B5EF4-FFF2-40B4-BE49-F238E27FC236}">
                <a16:creationId xmlns:a16="http://schemas.microsoft.com/office/drawing/2014/main" id="{217B28D3-0DBA-B2F4-C031-B7CEF746B092}"/>
              </a:ext>
            </a:extLst>
          </p:cNvPr>
          <p:cNvSpPr/>
          <p:nvPr/>
        </p:nvSpPr>
        <p:spPr>
          <a:xfrm>
            <a:off x="1396814" y="5851416"/>
            <a:ext cx="916167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3: Combinational Logic Circuit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cxnSp>
        <p:nvCxnSpPr>
          <p:cNvPr id="135" name="Google Shape;566;p33">
            <a:extLst>
              <a:ext uri="{FF2B5EF4-FFF2-40B4-BE49-F238E27FC236}">
                <a16:creationId xmlns:a16="http://schemas.microsoft.com/office/drawing/2014/main" id="{0EC2533A-7D14-D7AE-2B1C-B010A52177EE}"/>
              </a:ext>
            </a:extLst>
          </p:cNvPr>
          <p:cNvCxnSpPr>
            <a:cxnSpLocks/>
          </p:cNvCxnSpPr>
          <p:nvPr/>
        </p:nvCxnSpPr>
        <p:spPr>
          <a:xfrm>
            <a:off x="4518073" y="4442446"/>
            <a:ext cx="0" cy="495653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6" name="Google Shape;566;p33">
            <a:extLst>
              <a:ext uri="{FF2B5EF4-FFF2-40B4-BE49-F238E27FC236}">
                <a16:creationId xmlns:a16="http://schemas.microsoft.com/office/drawing/2014/main" id="{DC3A7854-B0FB-AFBD-CB43-664CCCCBF9D3}"/>
              </a:ext>
            </a:extLst>
          </p:cNvPr>
          <p:cNvCxnSpPr>
            <a:cxnSpLocks/>
          </p:cNvCxnSpPr>
          <p:nvPr/>
        </p:nvCxnSpPr>
        <p:spPr>
          <a:xfrm>
            <a:off x="4518073" y="3809230"/>
            <a:ext cx="0" cy="455242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7" name="Google Shape;566;p33">
            <a:extLst>
              <a:ext uri="{FF2B5EF4-FFF2-40B4-BE49-F238E27FC236}">
                <a16:creationId xmlns:a16="http://schemas.microsoft.com/office/drawing/2014/main" id="{FCDF52F9-ACA7-6A94-DD02-CA2269CA35EA}"/>
              </a:ext>
            </a:extLst>
          </p:cNvPr>
          <p:cNvCxnSpPr>
            <a:cxnSpLocks/>
          </p:cNvCxnSpPr>
          <p:nvPr/>
        </p:nvCxnSpPr>
        <p:spPr>
          <a:xfrm>
            <a:off x="5483069" y="3876354"/>
            <a:ext cx="0" cy="545301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8" name="Google Shape;566;p33">
            <a:extLst>
              <a:ext uri="{FF2B5EF4-FFF2-40B4-BE49-F238E27FC236}">
                <a16:creationId xmlns:a16="http://schemas.microsoft.com/office/drawing/2014/main" id="{A20EAD2E-E6EE-85C4-EEB1-3A2C53D8AEEB}"/>
              </a:ext>
            </a:extLst>
          </p:cNvPr>
          <p:cNvCxnSpPr>
            <a:cxnSpLocks/>
          </p:cNvCxnSpPr>
          <p:nvPr/>
        </p:nvCxnSpPr>
        <p:spPr>
          <a:xfrm>
            <a:off x="5483175" y="2808228"/>
            <a:ext cx="0" cy="836048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722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87;p34">
            <a:extLst>
              <a:ext uri="{FF2B5EF4-FFF2-40B4-BE49-F238E27FC236}">
                <a16:creationId xmlns:a16="http://schemas.microsoft.com/office/drawing/2014/main" id="{716F13E5-92B4-A6E7-287D-B24D0443F19F}"/>
              </a:ext>
            </a:extLst>
          </p:cNvPr>
          <p:cNvSpPr/>
          <p:nvPr/>
        </p:nvSpPr>
        <p:spPr>
          <a:xfrm>
            <a:off x="580827" y="2459524"/>
            <a:ext cx="567340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Minimization of Boolean functions</a:t>
            </a:r>
            <a:endParaRPr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K-map used to simplify complex Boolean equations</a:t>
            </a:r>
            <a:endParaRPr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Reduces complexity of logic circuit</a:t>
            </a:r>
            <a:endParaRPr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Would increase efficiency and decrease cost in implementation</a:t>
            </a:r>
            <a:endParaRPr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4" name="Google Shape;588;p34" descr="8.8 Minterm vs Maxterm Solution">
            <a:extLst>
              <a:ext uri="{FF2B5EF4-FFF2-40B4-BE49-F238E27FC236}">
                <a16:creationId xmlns:a16="http://schemas.microsoft.com/office/drawing/2014/main" id="{4DF11AB6-8803-1407-A29F-E22D90B3C95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9711" y="2105439"/>
            <a:ext cx="5094454" cy="25795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89;p34">
            <a:extLst>
              <a:ext uri="{FF2B5EF4-FFF2-40B4-BE49-F238E27FC236}">
                <a16:creationId xmlns:a16="http://schemas.microsoft.com/office/drawing/2014/main" id="{CD146E4E-4307-0636-A47A-890CC2D5550A}"/>
              </a:ext>
            </a:extLst>
          </p:cNvPr>
          <p:cNvSpPr txBox="1"/>
          <p:nvPr/>
        </p:nvSpPr>
        <p:spPr>
          <a:xfrm>
            <a:off x="6639711" y="4809378"/>
            <a:ext cx="500490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4: Complex Logic Circuit (Left) vs. 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Simplified Logic Circuit (Right)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633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83;p2">
            <a:extLst>
              <a:ext uri="{FF2B5EF4-FFF2-40B4-BE49-F238E27FC236}">
                <a16:creationId xmlns:a16="http://schemas.microsoft.com/office/drawing/2014/main" id="{1DF89C0F-F6A3-8753-C950-AA5356E7FFCC}"/>
              </a:ext>
            </a:extLst>
          </p:cNvPr>
          <p:cNvSpPr/>
          <p:nvPr/>
        </p:nvSpPr>
        <p:spPr>
          <a:xfrm>
            <a:off x="5741237" y="3180548"/>
            <a:ext cx="3038470" cy="2919309"/>
          </a:xfrm>
          <a:prstGeom prst="ellipse">
            <a:avLst/>
          </a:prstGeom>
          <a:solidFill>
            <a:srgbClr val="725C8B">
              <a:alpha val="34117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85;p2">
            <a:extLst>
              <a:ext uri="{FF2B5EF4-FFF2-40B4-BE49-F238E27FC236}">
                <a16:creationId xmlns:a16="http://schemas.microsoft.com/office/drawing/2014/main" id="{F2056DC7-341E-D18D-A3A9-3B992737E844}"/>
              </a:ext>
            </a:extLst>
          </p:cNvPr>
          <p:cNvSpPr/>
          <p:nvPr/>
        </p:nvSpPr>
        <p:spPr>
          <a:xfrm>
            <a:off x="10182223" y="2355828"/>
            <a:ext cx="1945554" cy="1945554"/>
          </a:xfrm>
          <a:prstGeom prst="ellipse">
            <a:avLst/>
          </a:prstGeom>
          <a:solidFill>
            <a:srgbClr val="DAD3FF">
              <a:alpha val="81568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1;p4">
            <a:extLst>
              <a:ext uri="{FF2B5EF4-FFF2-40B4-BE49-F238E27FC236}">
                <a16:creationId xmlns:a16="http://schemas.microsoft.com/office/drawing/2014/main" id="{765C6414-E94A-BD90-1BEB-6CCACF0294CE}"/>
              </a:ext>
            </a:extLst>
          </p:cNvPr>
          <p:cNvSpPr txBox="1">
            <a:spLocks/>
          </p:cNvSpPr>
          <p:nvPr/>
        </p:nvSpPr>
        <p:spPr>
          <a:xfrm>
            <a:off x="813687" y="957349"/>
            <a:ext cx="10251709" cy="198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bg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Digital logic </a:t>
            </a:r>
            <a:endParaRPr lang="en-US" sz="2400" b="1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Conceptual language behind modern computer systems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Two values of true and false (1 and 0) that lead to complicated decisions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9" name="Google Shape;126;p4" descr="https://sub.allaboutcircuits.com/images/04290.png">
            <a:extLst>
              <a:ext uri="{FF2B5EF4-FFF2-40B4-BE49-F238E27FC236}">
                <a16:creationId xmlns:a16="http://schemas.microsoft.com/office/drawing/2014/main" id="{B43F546B-63E9-AA89-CF11-262FE434C1A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0365" y="3098509"/>
            <a:ext cx="4947268" cy="1806167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1" name="Google Shape;127;p4">
            <a:extLst>
              <a:ext uri="{FF2B5EF4-FFF2-40B4-BE49-F238E27FC236}">
                <a16:creationId xmlns:a16="http://schemas.microsoft.com/office/drawing/2014/main" id="{F0CD8175-329C-A633-5424-E2A1DF846DAC}"/>
              </a:ext>
            </a:extLst>
          </p:cNvPr>
          <p:cNvSpPr/>
          <p:nvPr/>
        </p:nvSpPr>
        <p:spPr>
          <a:xfrm>
            <a:off x="6742435" y="5110051"/>
            <a:ext cx="481337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</a:t>
            </a: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2</a:t>
            </a: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: Boolean Circuit Courtesy of </a:t>
            </a:r>
            <a:b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</a:b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All About Circuits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4A27C7-8F9C-3794-1D7E-2BC4A1187135}"/>
              </a:ext>
            </a:extLst>
          </p:cNvPr>
          <p:cNvGrpSpPr/>
          <p:nvPr/>
        </p:nvGrpSpPr>
        <p:grpSpPr>
          <a:xfrm>
            <a:off x="1347100" y="3016785"/>
            <a:ext cx="4140861" cy="2459621"/>
            <a:chOff x="4261145" y="2579344"/>
            <a:chExt cx="3442061" cy="4294572"/>
          </a:xfrm>
        </p:grpSpPr>
        <p:sp>
          <p:nvSpPr>
            <p:cNvPr id="14" name="Google Shape;135;p5">
              <a:extLst>
                <a:ext uri="{FF2B5EF4-FFF2-40B4-BE49-F238E27FC236}">
                  <a16:creationId xmlns:a16="http://schemas.microsoft.com/office/drawing/2014/main" id="{F0FCBD71-6B41-59D0-4561-33FB3332BA51}"/>
                </a:ext>
              </a:extLst>
            </p:cNvPr>
            <p:cNvSpPr/>
            <p:nvPr/>
          </p:nvSpPr>
          <p:spPr>
            <a:xfrm>
              <a:off x="4261145" y="2579344"/>
              <a:ext cx="3442061" cy="4294572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BC1E97-03E3-0D0A-DCB5-60AECB66D34B}"/>
                </a:ext>
              </a:extLst>
            </p:cNvPr>
            <p:cNvSpPr txBox="1"/>
            <p:nvPr/>
          </p:nvSpPr>
          <p:spPr>
            <a:xfrm>
              <a:off x="4452917" y="3734727"/>
              <a:ext cx="3058510" cy="257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Shows all the possible input combinations and their associated outputs </a:t>
              </a:r>
            </a:p>
            <a:p>
              <a:pPr algn="ctr"/>
              <a:endParaRPr lang="en-US" sz="1800" dirty="0">
                <a:latin typeface="Montserrat" pitchFamily="2" charset="77"/>
                <a:ea typeface="Proxima Nova"/>
                <a:cs typeface="Proxima Nova"/>
                <a:sym typeface="Proxima Nova"/>
              </a:endParaRPr>
            </a:p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(example on next slide)</a:t>
              </a:r>
              <a:endParaRPr lang="en-US" sz="1100" dirty="0">
                <a:latin typeface="Montserrat" pitchFamily="2" charset="7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45DA34-DD12-AF9F-C351-3990B0845C95}"/>
                </a:ext>
              </a:extLst>
            </p:cNvPr>
            <p:cNvSpPr txBox="1"/>
            <p:nvPr/>
          </p:nvSpPr>
          <p:spPr>
            <a:xfrm>
              <a:off x="5332401" y="2774489"/>
              <a:ext cx="1455477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Montserrat" pitchFamily="2" charset="77"/>
                </a:rPr>
                <a:t>Truth Table</a:t>
              </a:r>
            </a:p>
          </p:txBody>
        </p:sp>
        <p:cxnSp>
          <p:nvCxnSpPr>
            <p:cNvPr id="25" name="Google Shape;151;p5">
              <a:extLst>
                <a:ext uri="{FF2B5EF4-FFF2-40B4-BE49-F238E27FC236}">
                  <a16:creationId xmlns:a16="http://schemas.microsoft.com/office/drawing/2014/main" id="{26242844-01A3-27FD-7399-E24B051E92B4}"/>
                </a:ext>
              </a:extLst>
            </p:cNvPr>
            <p:cNvCxnSpPr/>
            <p:nvPr/>
          </p:nvCxnSpPr>
          <p:spPr>
            <a:xfrm>
              <a:off x="4680251" y="3493288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3937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E9BF95A-D52F-3E95-DAF7-F3474230B772}"/>
              </a:ext>
            </a:extLst>
          </p:cNvPr>
          <p:cNvGrpSpPr/>
          <p:nvPr/>
        </p:nvGrpSpPr>
        <p:grpSpPr>
          <a:xfrm>
            <a:off x="2587990" y="1306355"/>
            <a:ext cx="7280737" cy="1420403"/>
            <a:chOff x="563026" y="2579344"/>
            <a:chExt cx="3442061" cy="1420403"/>
          </a:xfrm>
        </p:grpSpPr>
        <p:sp>
          <p:nvSpPr>
            <p:cNvPr id="7" name="Google Shape;135;p5">
              <a:extLst>
                <a:ext uri="{FF2B5EF4-FFF2-40B4-BE49-F238E27FC236}">
                  <a16:creationId xmlns:a16="http://schemas.microsoft.com/office/drawing/2014/main" id="{C5ACA56D-3E00-D3E9-84EC-17F189223CE4}"/>
                </a:ext>
              </a:extLst>
            </p:cNvPr>
            <p:cNvSpPr/>
            <p:nvPr/>
          </p:nvSpPr>
          <p:spPr>
            <a:xfrm>
              <a:off x="563026" y="2579344"/>
              <a:ext cx="3442061" cy="1101034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68290B-6FA2-53B9-9CBC-E8CC8759C0E5}"/>
                </a:ext>
              </a:extLst>
            </p:cNvPr>
            <p:cNvSpPr txBox="1"/>
            <p:nvPr/>
          </p:nvSpPr>
          <p:spPr>
            <a:xfrm>
              <a:off x="706660" y="3159517"/>
              <a:ext cx="3058510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Chips that consist of small assemblies of electronic components</a:t>
              </a:r>
              <a:endParaRPr lang="en-US" sz="1800" b="1" dirty="0">
                <a:latin typeface="Montserrat" pitchFamily="2" charset="77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F5BC25-2CE3-4C6C-4903-8C4E015FCFB5}"/>
                </a:ext>
              </a:extLst>
            </p:cNvPr>
            <p:cNvSpPr txBox="1"/>
            <p:nvPr/>
          </p:nvSpPr>
          <p:spPr>
            <a:xfrm>
              <a:off x="750885" y="2666400"/>
              <a:ext cx="3076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Montserrat" pitchFamily="2" charset="77"/>
                </a:rPr>
                <a:t>Integrated Circuits (ICs)</a:t>
              </a:r>
            </a:p>
          </p:txBody>
        </p:sp>
        <p:cxnSp>
          <p:nvCxnSpPr>
            <p:cNvPr id="11" name="Google Shape;151;p5">
              <a:extLst>
                <a:ext uri="{FF2B5EF4-FFF2-40B4-BE49-F238E27FC236}">
                  <a16:creationId xmlns:a16="http://schemas.microsoft.com/office/drawing/2014/main" id="{28C36F4E-B409-DEEA-7CDE-46362A8A2511}"/>
                </a:ext>
              </a:extLst>
            </p:cNvPr>
            <p:cNvCxnSpPr/>
            <p:nvPr/>
          </p:nvCxnSpPr>
          <p:spPr>
            <a:xfrm>
              <a:off x="933994" y="3069432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" name="Google Shape;596;p35">
            <a:extLst>
              <a:ext uri="{FF2B5EF4-FFF2-40B4-BE49-F238E27FC236}">
                <a16:creationId xmlns:a16="http://schemas.microsoft.com/office/drawing/2014/main" id="{0C31FA9E-3A34-269D-7BD8-C69CF54BD49D}"/>
              </a:ext>
            </a:extLst>
          </p:cNvPr>
          <p:cNvSpPr txBox="1">
            <a:spLocks/>
          </p:cNvSpPr>
          <p:nvPr/>
        </p:nvSpPr>
        <p:spPr>
          <a:xfrm>
            <a:off x="1165181" y="2494445"/>
            <a:ext cx="10578806" cy="1658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Logic Gate ICs </a:t>
            </a: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consist of logic gates that</a:t>
            </a: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can be used to prototype combinational logic circuits on a breadboard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3" name="Google Shape;602;p35">
            <a:extLst>
              <a:ext uri="{FF2B5EF4-FFF2-40B4-BE49-F238E27FC236}">
                <a16:creationId xmlns:a16="http://schemas.microsoft.com/office/drawing/2014/main" id="{2EAB600E-2D29-EE79-766A-2D2C21B67E34}"/>
              </a:ext>
            </a:extLst>
          </p:cNvPr>
          <p:cNvSpPr/>
          <p:nvPr/>
        </p:nvSpPr>
        <p:spPr>
          <a:xfrm>
            <a:off x="2416853" y="5677107"/>
            <a:ext cx="741999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5: Diagram of NOT/AND/OR IC Chips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7" name="Google Shape;603;p35" descr="Diagram&#10;&#10;Description automatically generated">
            <a:extLst>
              <a:ext uri="{FF2B5EF4-FFF2-40B4-BE49-F238E27FC236}">
                <a16:creationId xmlns:a16="http://schemas.microsoft.com/office/drawing/2014/main" id="{98B095C2-F77C-7EC4-9211-33D49A28241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30199" y="3378407"/>
            <a:ext cx="6426200" cy="229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72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14;p36">
            <a:extLst>
              <a:ext uri="{FF2B5EF4-FFF2-40B4-BE49-F238E27FC236}">
                <a16:creationId xmlns:a16="http://schemas.microsoft.com/office/drawing/2014/main" id="{63CBAC2E-8921-8B6F-00F2-0F98F86BA74F}"/>
              </a:ext>
            </a:extLst>
          </p:cNvPr>
          <p:cNvSpPr/>
          <p:nvPr/>
        </p:nvSpPr>
        <p:spPr>
          <a:xfrm>
            <a:off x="2386001" y="5640666"/>
            <a:ext cx="741999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6: Diagram of the example ATM circuit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grpSp>
        <p:nvGrpSpPr>
          <p:cNvPr id="17" name="Google Shape;615;p36">
            <a:extLst>
              <a:ext uri="{FF2B5EF4-FFF2-40B4-BE49-F238E27FC236}">
                <a16:creationId xmlns:a16="http://schemas.microsoft.com/office/drawing/2014/main" id="{F2874017-C7AA-BD10-3C02-DBEB1F239CEB}"/>
              </a:ext>
            </a:extLst>
          </p:cNvPr>
          <p:cNvGrpSpPr/>
          <p:nvPr/>
        </p:nvGrpSpPr>
        <p:grpSpPr>
          <a:xfrm>
            <a:off x="2115609" y="1412256"/>
            <a:ext cx="8210944" cy="4075120"/>
            <a:chOff x="2562822" y="2229779"/>
            <a:chExt cx="6858000" cy="3652304"/>
          </a:xfrm>
        </p:grpSpPr>
        <p:pic>
          <p:nvPicPr>
            <p:cNvPr id="18" name="Google Shape;616;p36" descr="Chart&#10;&#10;Description automatically generated">
              <a:extLst>
                <a:ext uri="{FF2B5EF4-FFF2-40B4-BE49-F238E27FC236}">
                  <a16:creationId xmlns:a16="http://schemas.microsoft.com/office/drawing/2014/main" id="{461633B4-1281-4506-0A95-C970AA7B9F3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4425231" y="367370"/>
              <a:ext cx="313318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617;p36">
              <a:extLst>
                <a:ext uri="{FF2B5EF4-FFF2-40B4-BE49-F238E27FC236}">
                  <a16:creationId xmlns:a16="http://schemas.microsoft.com/office/drawing/2014/main" id="{088E4008-55F6-554D-9946-5CCA058C4B82}"/>
                </a:ext>
              </a:extLst>
            </p:cNvPr>
            <p:cNvSpPr/>
            <p:nvPr/>
          </p:nvSpPr>
          <p:spPr>
            <a:xfrm>
              <a:off x="3111441" y="5358863"/>
              <a:ext cx="624469" cy="46889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2482"/>
                  </a:moveTo>
                  <a:lnTo>
                    <a:pt x="158336" y="-278386"/>
                  </a:lnTo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Print (P)</a:t>
              </a:r>
              <a:endParaRPr dirty="0"/>
            </a:p>
          </p:txBody>
        </p:sp>
        <p:sp>
          <p:nvSpPr>
            <p:cNvPr id="20" name="Google Shape;618;p36">
              <a:extLst>
                <a:ext uri="{FF2B5EF4-FFF2-40B4-BE49-F238E27FC236}">
                  <a16:creationId xmlns:a16="http://schemas.microsoft.com/office/drawing/2014/main" id="{F6CD6B30-0AA3-6B0D-D908-1377720BCC47}"/>
                </a:ext>
              </a:extLst>
            </p:cNvPr>
            <p:cNvSpPr/>
            <p:nvPr/>
          </p:nvSpPr>
          <p:spPr>
            <a:xfrm>
              <a:off x="4060246" y="5358863"/>
              <a:ext cx="964735" cy="5232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2545" y="558"/>
                  </a:moveTo>
                  <a:lnTo>
                    <a:pt x="46607" y="-293778"/>
                  </a:lnTo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Withdraw (W)</a:t>
              </a:r>
              <a:endParaRPr/>
            </a:p>
          </p:txBody>
        </p:sp>
        <p:sp>
          <p:nvSpPr>
            <p:cNvPr id="21" name="Google Shape;619;p36">
              <a:extLst>
                <a:ext uri="{FF2B5EF4-FFF2-40B4-BE49-F238E27FC236}">
                  <a16:creationId xmlns:a16="http://schemas.microsoft.com/office/drawing/2014/main" id="{D454F2F5-E01C-47AF-EF04-882504870B9B}"/>
                </a:ext>
              </a:extLst>
            </p:cNvPr>
            <p:cNvSpPr/>
            <p:nvPr/>
          </p:nvSpPr>
          <p:spPr>
            <a:xfrm>
              <a:off x="5349317" y="5358863"/>
              <a:ext cx="688025" cy="46889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558"/>
                  </a:moveTo>
                  <a:lnTo>
                    <a:pt x="-57653" y="-276461"/>
                  </a:lnTo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Deposit (D)</a:t>
              </a:r>
              <a:endParaRPr dirty="0"/>
            </a:p>
          </p:txBody>
        </p:sp>
        <p:sp>
          <p:nvSpPr>
            <p:cNvPr id="22" name="Google Shape;620;p36">
              <a:extLst>
                <a:ext uri="{FF2B5EF4-FFF2-40B4-BE49-F238E27FC236}">
                  <a16:creationId xmlns:a16="http://schemas.microsoft.com/office/drawing/2014/main" id="{25CE1528-64A8-A9D0-E9D6-320D02D607FF}"/>
                </a:ext>
              </a:extLst>
            </p:cNvPr>
            <p:cNvSpPr/>
            <p:nvPr/>
          </p:nvSpPr>
          <p:spPr>
            <a:xfrm>
              <a:off x="5572256" y="3346080"/>
              <a:ext cx="338355" cy="3077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119846"/>
                  </a:moveTo>
                  <a:lnTo>
                    <a:pt x="44237" y="230599"/>
                  </a:lnTo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3" name="Google Shape;621;p36">
              <a:extLst>
                <a:ext uri="{FF2B5EF4-FFF2-40B4-BE49-F238E27FC236}">
                  <a16:creationId xmlns:a16="http://schemas.microsoft.com/office/drawing/2014/main" id="{D1032285-6790-F2B9-E14A-02F1F7C6E35B}"/>
                </a:ext>
              </a:extLst>
            </p:cNvPr>
            <p:cNvSpPr/>
            <p:nvPr/>
          </p:nvSpPr>
          <p:spPr>
            <a:xfrm>
              <a:off x="6854574" y="3346081"/>
              <a:ext cx="422246" cy="3077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119846"/>
                  </a:moveTo>
                  <a:lnTo>
                    <a:pt x="54400" y="193316"/>
                  </a:lnTo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4" name="Google Shape;622;p36">
              <a:extLst>
                <a:ext uri="{FF2B5EF4-FFF2-40B4-BE49-F238E27FC236}">
                  <a16:creationId xmlns:a16="http://schemas.microsoft.com/office/drawing/2014/main" id="{10DC03DC-6808-1221-ABE7-030EEFCDA4CA}"/>
                </a:ext>
              </a:extLst>
            </p:cNvPr>
            <p:cNvSpPr/>
            <p:nvPr/>
          </p:nvSpPr>
          <p:spPr>
            <a:xfrm>
              <a:off x="7903253" y="3346082"/>
              <a:ext cx="794150" cy="3077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119846"/>
                  </a:moveTo>
                  <a:lnTo>
                    <a:pt x="62098" y="158364"/>
                  </a:lnTo>
                </a:path>
              </a:pathLst>
            </a:custGeom>
            <a:blipFill rotWithShape="1">
              <a:blip r:embed="rId8">
                <a:alphaModFix/>
              </a:blip>
              <a:stretch>
                <a:fillRect r="-1691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2899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2035" y="1626677"/>
            <a:ext cx="8399253" cy="3917892"/>
          </a:xfrm>
        </p:spPr>
        <p:txBody>
          <a:bodyPr anchor="ctr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7432 IC (4 dual-input OR gates)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7408 IC (4 dual-input AND gates)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7404 IC (6 single-input NOT gates)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Breadboard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5V Battery Case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LED 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220 </a:t>
            </a:r>
            <a:r>
              <a:rPr lang="el-GR" sz="2000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Ω </a:t>
            </a: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Resistor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Slide Switches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Wires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3406585" y="504831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oogle Shape;634;p37">
            <a:extLst>
              <a:ext uri="{FF2B5EF4-FFF2-40B4-BE49-F238E27FC236}">
                <a16:creationId xmlns:a16="http://schemas.microsoft.com/office/drawing/2014/main" id="{4AB776F4-56CB-9BF6-5942-0322B7EDFA7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249" y="2035042"/>
            <a:ext cx="3659579" cy="29734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35;p37">
            <a:extLst>
              <a:ext uri="{FF2B5EF4-FFF2-40B4-BE49-F238E27FC236}">
                <a16:creationId xmlns:a16="http://schemas.microsoft.com/office/drawing/2014/main" id="{194EB900-A11F-B520-5595-C35462B45C4D}"/>
              </a:ext>
            </a:extLst>
          </p:cNvPr>
          <p:cNvSpPr/>
          <p:nvPr/>
        </p:nvSpPr>
        <p:spPr>
          <a:xfrm>
            <a:off x="7272519" y="5082924"/>
            <a:ext cx="382430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7: Integrated circuit (IC) chips </a:t>
            </a:r>
            <a:b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</a:b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courtesy of Wikipedia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57310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2408142" y="516675"/>
            <a:ext cx="7375716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PROBLEM STATEMENT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9783858" y="878780"/>
            <a:ext cx="1569942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813688" y="878780"/>
            <a:ext cx="1594454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641;p38">
            <a:extLst>
              <a:ext uri="{FF2B5EF4-FFF2-40B4-BE49-F238E27FC236}">
                <a16:creationId xmlns:a16="http://schemas.microsoft.com/office/drawing/2014/main" id="{494BB93A-15D4-B840-530E-0933A8C4A2A5}"/>
              </a:ext>
            </a:extLst>
          </p:cNvPr>
          <p:cNvSpPr txBox="1">
            <a:spLocks/>
          </p:cNvSpPr>
          <p:nvPr/>
        </p:nvSpPr>
        <p:spPr>
          <a:xfrm>
            <a:off x="650425" y="1790594"/>
            <a:ext cx="600647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900" indent="-342900" algn="l">
              <a:spcBef>
                <a:spcPts val="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Farmer Georgi has a hen on his 350-acre farm that produces high-quality eggs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 algn="l"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To protect the hen from a fox who has been wandering around the farm and his grain, he needs an alarm system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2" name="Google Shape;646;p38" descr="A herd of cattle grazing on a lush green field&#10;&#10;Description automatically generated">
            <a:extLst>
              <a:ext uri="{FF2B5EF4-FFF2-40B4-BE49-F238E27FC236}">
                <a16:creationId xmlns:a16="http://schemas.microsoft.com/office/drawing/2014/main" id="{77119AE2-ED3E-3214-1C45-D81A7A56C7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1679" y="1974092"/>
            <a:ext cx="4602121" cy="29098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647;p38">
            <a:extLst>
              <a:ext uri="{FF2B5EF4-FFF2-40B4-BE49-F238E27FC236}">
                <a16:creationId xmlns:a16="http://schemas.microsoft.com/office/drawing/2014/main" id="{33BF86B5-4470-5436-CC1B-8FBDA45F1E1D}"/>
              </a:ext>
            </a:extLst>
          </p:cNvPr>
          <p:cNvSpPr/>
          <p:nvPr/>
        </p:nvSpPr>
        <p:spPr>
          <a:xfrm>
            <a:off x="7054760" y="5015294"/>
            <a:ext cx="425099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8: Farmer Georgi’s Farm</a:t>
            </a:r>
            <a:b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</a:b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Courtesy of ThoughtCo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073455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2408142" y="516675"/>
            <a:ext cx="7375716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PROBLEM STATEMENT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9783858" y="878780"/>
            <a:ext cx="1569942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813688" y="878780"/>
            <a:ext cx="1594454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654;p39">
            <a:extLst>
              <a:ext uri="{FF2B5EF4-FFF2-40B4-BE49-F238E27FC236}">
                <a16:creationId xmlns:a16="http://schemas.microsoft.com/office/drawing/2014/main" id="{033876FE-D00F-0B5B-70BA-DFF13CC13FD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13688" y="1626677"/>
            <a:ext cx="10699217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Farmer Georgi has two barns</a:t>
            </a:r>
            <a:endParaRPr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Think of Barn A as “0” and Barn B as “1” in the truth table</a:t>
            </a:r>
            <a:endParaRPr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fox, hen, and grain can be in either barn at anytime</a:t>
            </a:r>
            <a:endParaRPr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Design an alarm system that will sound when:</a:t>
            </a:r>
            <a:endParaRPr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fox and hen are in the same barn</a:t>
            </a:r>
            <a:endParaRPr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hen and grain are in the same barn</a:t>
            </a:r>
            <a:endParaRPr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6383003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704" y="1509904"/>
            <a:ext cx="8399253" cy="3917892"/>
          </a:xfrm>
        </p:spPr>
        <p:txBody>
          <a:bodyPr anchor="ctr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None/>
            </a:pPr>
            <a:r>
              <a:rPr lang="en-US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Part I: Formulate the Simplified Boolean Equation</a:t>
            </a:r>
            <a:endParaRPr lang="en-US" b="1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90000"/>
              <a:buFont typeface="Calibri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Build a truth table for the alarm system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90000"/>
              <a:buFont typeface="Calibri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Create a Boolean equation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90000"/>
              <a:buFont typeface="Calibri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Build a K-map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90000"/>
              <a:buFont typeface="Calibri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Create a simplified Boolean equation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90000"/>
              <a:buFont typeface="Calibri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Draw a combinational logic circuit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91440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ct val="90000"/>
              <a:buFont typeface="Calibri"/>
              <a:buAutoNum type="alphaLcPeriod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Add a light bulb to represent the alarm</a:t>
            </a:r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3406585" y="504831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Google Shape;670;p40" descr="10-7">
            <a:extLst>
              <a:ext uri="{FF2B5EF4-FFF2-40B4-BE49-F238E27FC236}">
                <a16:creationId xmlns:a16="http://schemas.microsoft.com/office/drawing/2014/main" id="{5023854D-83F7-27DA-B258-97C8E09CC9A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8620"/>
          <a:stretch/>
        </p:blipFill>
        <p:spPr>
          <a:xfrm>
            <a:off x="7895294" y="2641135"/>
            <a:ext cx="3458506" cy="16437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71;p40">
            <a:extLst>
              <a:ext uri="{FF2B5EF4-FFF2-40B4-BE49-F238E27FC236}">
                <a16:creationId xmlns:a16="http://schemas.microsoft.com/office/drawing/2014/main" id="{8E2642F0-202C-CD8F-573B-7B08502E6E60}"/>
              </a:ext>
            </a:extLst>
          </p:cNvPr>
          <p:cNvSpPr/>
          <p:nvPr/>
        </p:nvSpPr>
        <p:spPr>
          <a:xfrm>
            <a:off x="8114562" y="4308451"/>
            <a:ext cx="30199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9: IC Chip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51198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704" y="1509904"/>
            <a:ext cx="6988559" cy="3917892"/>
          </a:xfrm>
        </p:spPr>
        <p:txBody>
          <a:bodyPr anchor="ctr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90000"/>
              <a:buNone/>
            </a:pPr>
            <a:r>
              <a:rPr lang="en-US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Part II: Test the IC Chips</a:t>
            </a:r>
            <a:endParaRPr lang="en-US" b="1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90000"/>
              <a:buFont typeface="Calibri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Use the Arduino board setup by the TAs to test the NOT/OR/AND IC chips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90000"/>
              <a:buFont typeface="Calibri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Arduino program will determine if the IC chips are functional or not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90000"/>
              <a:buFont typeface="Calibri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Orient the IC chips properly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3406585" y="504831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oogle Shape;684;p41">
            <a:extLst>
              <a:ext uri="{FF2B5EF4-FFF2-40B4-BE49-F238E27FC236}">
                <a16:creationId xmlns:a16="http://schemas.microsoft.com/office/drawing/2014/main" id="{0E7C6838-A1A4-93DE-5032-E52709D27BF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5214" y="1960364"/>
            <a:ext cx="3778586" cy="31314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85;p41">
            <a:extLst>
              <a:ext uri="{FF2B5EF4-FFF2-40B4-BE49-F238E27FC236}">
                <a16:creationId xmlns:a16="http://schemas.microsoft.com/office/drawing/2014/main" id="{928BE6F0-4228-1EE6-D57B-9A0F9775AC22}"/>
              </a:ext>
            </a:extLst>
          </p:cNvPr>
          <p:cNvSpPr/>
          <p:nvPr/>
        </p:nvSpPr>
        <p:spPr>
          <a:xfrm>
            <a:off x="7575213" y="5089242"/>
            <a:ext cx="377858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10: IC chip tester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50489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797" y="777046"/>
            <a:ext cx="8600791" cy="3917892"/>
          </a:xfrm>
        </p:spPr>
        <p:txBody>
          <a:bodyPr anchor="ctr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90000"/>
              <a:buNone/>
            </a:pPr>
            <a:r>
              <a:rPr lang="en-US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Part III: Build the Combinational Logic Circuit</a:t>
            </a:r>
            <a:endParaRPr lang="en-US" b="1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90000"/>
              <a:buFont typeface="Calibri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Build and test the logic circuit on a breadboard</a:t>
            </a:r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Wire the combinational logic circuit using the IC chips</a:t>
            </a:r>
            <a:endParaRPr lang="en-US" dirty="0">
              <a:solidFill>
                <a:schemeClr val="bg1"/>
              </a:solidFill>
              <a:latin typeface="Montserrat" pitchFamily="2" charset="77"/>
            </a:endParaRPr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Power (+5V) and ground the IC chips</a:t>
            </a:r>
            <a:endParaRPr lang="en-US" dirty="0">
              <a:solidFill>
                <a:schemeClr val="bg1"/>
              </a:solidFill>
              <a:latin typeface="Montserrat" pitchFamily="2" charset="77"/>
            </a:endParaRPr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Orient the IC chips properly</a:t>
            </a:r>
            <a:endParaRPr lang="en-US" dirty="0">
              <a:solidFill>
                <a:schemeClr val="bg1"/>
              </a:solidFill>
              <a:latin typeface="Montserrat" pitchFamily="2" charset="77"/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90000"/>
            </a:pPr>
            <a:endParaRPr lang="en-US"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3406585" y="504831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695;p42">
            <a:extLst>
              <a:ext uri="{FF2B5EF4-FFF2-40B4-BE49-F238E27FC236}">
                <a16:creationId xmlns:a16="http://schemas.microsoft.com/office/drawing/2014/main" id="{5C2C24C2-4C33-4B65-7C06-A2D8EC7BE740}"/>
              </a:ext>
            </a:extLst>
          </p:cNvPr>
          <p:cNvSpPr/>
          <p:nvPr/>
        </p:nvSpPr>
        <p:spPr>
          <a:xfrm>
            <a:off x="2385999" y="6065435"/>
            <a:ext cx="741999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11: Diagram of NOT/AND/OR IC Chips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7" name="Google Shape;698;p42" descr="Diagram&#10;&#10;Description automatically generated">
            <a:extLst>
              <a:ext uri="{FF2B5EF4-FFF2-40B4-BE49-F238E27FC236}">
                <a16:creationId xmlns:a16="http://schemas.microsoft.com/office/drawing/2014/main" id="{0FA46554-C998-3E1C-6EFA-B1CEC46982A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9745" y="3660232"/>
            <a:ext cx="6452507" cy="2318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1681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9703782" y="1485832"/>
            <a:ext cx="1945554" cy="1945554"/>
          </a:xfrm>
          <a:prstGeom prst="ellipse">
            <a:avLst/>
          </a:prstGeom>
          <a:solidFill>
            <a:srgbClr val="DAD3FF">
              <a:alpha val="81568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5790155" y="2959767"/>
            <a:ext cx="3305838" cy="3317255"/>
          </a:xfrm>
          <a:prstGeom prst="ellipse">
            <a:avLst/>
          </a:prstGeom>
          <a:solidFill>
            <a:srgbClr val="725C8B">
              <a:alpha val="34117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578166" y="493257"/>
            <a:ext cx="8565834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9" name="Google Shape;119;p4"/>
          <p:cNvCxnSpPr/>
          <p:nvPr/>
        </p:nvCxnSpPr>
        <p:spPr>
          <a:xfrm>
            <a:off x="8426830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4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78;p20">
            <a:extLst>
              <a:ext uri="{FF2B5EF4-FFF2-40B4-BE49-F238E27FC236}">
                <a16:creationId xmlns:a16="http://schemas.microsoft.com/office/drawing/2014/main" id="{1E0D4216-7A7A-7B85-FF34-97A14EACC7D7}"/>
              </a:ext>
            </a:extLst>
          </p:cNvPr>
          <p:cNvSpPr txBox="1">
            <a:spLocks/>
          </p:cNvSpPr>
          <p:nvPr/>
        </p:nvSpPr>
        <p:spPr>
          <a:xfrm>
            <a:off x="360107" y="1470053"/>
            <a:ext cx="5735893" cy="450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Accessible Designs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Designing an alarm with flashing lights is better for deaf users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Reduces noise pollution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But for visually impaired users, noise alarms are necessary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Be Aware– flashing lights and loud noises can have adverse effects on different people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As socially-aware engineers, what alarm solutions can you think of?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4" name="Google Shape;184;p20">
            <a:extLst>
              <a:ext uri="{FF2B5EF4-FFF2-40B4-BE49-F238E27FC236}">
                <a16:creationId xmlns:a16="http://schemas.microsoft.com/office/drawing/2014/main" id="{F5B164C2-EB3F-109E-79E5-CA1F072E4FFC}"/>
              </a:ext>
            </a:extLst>
          </p:cNvPr>
          <p:cNvSpPr/>
          <p:nvPr/>
        </p:nvSpPr>
        <p:spPr>
          <a:xfrm>
            <a:off x="7251891" y="5560556"/>
            <a:ext cx="342466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12: Flashing Fire Alarm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5" name="Google Shape;185;p20">
            <a:extLst>
              <a:ext uri="{FF2B5EF4-FFF2-40B4-BE49-F238E27FC236}">
                <a16:creationId xmlns:a16="http://schemas.microsoft.com/office/drawing/2014/main" id="{7040C2E6-5B7E-D16F-3C19-BA9C99E1BCA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9084" y="2285999"/>
            <a:ext cx="4475121" cy="3086159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1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/>
          <p:nvPr/>
        </p:nvSpPr>
        <p:spPr>
          <a:xfrm>
            <a:off x="3903140" y="771881"/>
            <a:ext cx="4385720" cy="5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sz="4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11"/>
          <p:cNvSpPr txBox="1"/>
          <p:nvPr/>
        </p:nvSpPr>
        <p:spPr>
          <a:xfrm>
            <a:off x="578166" y="1911011"/>
            <a:ext cx="10775634" cy="337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Team lab report:</a:t>
            </a: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Answer discussion questions in manual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Explain how k-maps help simplify the circuitry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Include the truth table, both Boolean equations, and k-map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Include pictures of the completed logic circuit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Due at 11:59 PM the night before Lab 6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1" algn="l"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Team presentation: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Address discussion points in manual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Include pictures of the completed logic circuit</a:t>
            </a:r>
          </a:p>
          <a:p>
            <a:pPr marL="457200" lvl="1" algn="l"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235" name="Google Shape;23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11"/>
          <p:cNvCxnSpPr/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8" name="Google Shape;238;p11"/>
          <p:cNvCxnSpPr/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476518" y="1392109"/>
            <a:ext cx="51552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1: Truth Table for ATM Example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5845329"/>
              </p:ext>
            </p:extLst>
          </p:nvPr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Google Shape;134;p5">
            <a:extLst>
              <a:ext uri="{FF2B5EF4-FFF2-40B4-BE49-F238E27FC236}">
                <a16:creationId xmlns:a16="http://schemas.microsoft.com/office/drawing/2014/main" id="{CBF7AF82-CD30-0627-AF10-2C018160EB2B}"/>
              </a:ext>
            </a:extLst>
          </p:cNvPr>
          <p:cNvSpPr txBox="1">
            <a:spLocks/>
          </p:cNvSpPr>
          <p:nvPr/>
        </p:nvSpPr>
        <p:spPr>
          <a:xfrm>
            <a:off x="6980336" y="1593617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400" b="1" u="sng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Example</a:t>
            </a:r>
            <a:endParaRPr lang="en-US" sz="2400" b="1" u="sng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An ATM has three options: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Print statement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Withdraw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Deposit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ATM will charge a fee when: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Money is withdrawn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8679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"/>
          <p:cNvSpPr txBox="1"/>
          <p:nvPr/>
        </p:nvSpPr>
        <p:spPr>
          <a:xfrm>
            <a:off x="4599864" y="771881"/>
            <a:ext cx="2992272" cy="5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sz="4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12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12"/>
          <p:cNvSpPr txBox="1"/>
          <p:nvPr/>
        </p:nvSpPr>
        <p:spPr>
          <a:xfrm>
            <a:off x="518531" y="1911011"/>
            <a:ext cx="10775634" cy="337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Take pictures of the completed logic circuit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Clean up workstations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Return all unused materials to the TA</a:t>
            </a:r>
          </a:p>
        </p:txBody>
      </p:sp>
      <p:pic>
        <p:nvPicPr>
          <p:cNvPr id="247" name="Google Shape;24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12"/>
          <p:cNvCxnSpPr/>
          <p:nvPr/>
        </p:nvCxnSpPr>
        <p:spPr>
          <a:xfrm>
            <a:off x="7791450" y="972262"/>
            <a:ext cx="381142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0" name="Google Shape;250;p12"/>
          <p:cNvCxnSpPr/>
          <p:nvPr/>
        </p:nvCxnSpPr>
        <p:spPr>
          <a:xfrm>
            <a:off x="578166" y="943331"/>
            <a:ext cx="366998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"/>
          <p:cNvSpPr txBox="1"/>
          <p:nvPr/>
        </p:nvSpPr>
        <p:spPr>
          <a:xfrm>
            <a:off x="2817944" y="2817773"/>
            <a:ext cx="6556112" cy="12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0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QUESTIONS?</a:t>
            </a:r>
            <a:endParaRPr sz="4000" b="0" i="0" u="none" strike="noStrike" cap="none">
              <a:solidFill>
                <a:srgbClr val="000000"/>
              </a:solidFill>
              <a:highlight>
                <a:srgbClr val="725C8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5901418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5901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476518" y="1392109"/>
            <a:ext cx="51552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1: Truth Table for ATM Example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644976"/>
              </p:ext>
            </p:extLst>
          </p:nvPr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Google Shape;134;p5">
            <a:extLst>
              <a:ext uri="{FF2B5EF4-FFF2-40B4-BE49-F238E27FC236}">
                <a16:creationId xmlns:a16="http://schemas.microsoft.com/office/drawing/2014/main" id="{CBF7AF82-CD30-0627-AF10-2C018160EB2B}"/>
              </a:ext>
            </a:extLst>
          </p:cNvPr>
          <p:cNvSpPr txBox="1">
            <a:spLocks/>
          </p:cNvSpPr>
          <p:nvPr/>
        </p:nvSpPr>
        <p:spPr>
          <a:xfrm>
            <a:off x="6980336" y="1593617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400" b="1" u="sng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Example</a:t>
            </a:r>
            <a:endParaRPr lang="en-US" sz="2400" b="1" u="sng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An ATM has three options: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Print statement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Withdraw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Deposit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ATM will charge a fee when: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Money is withdrawn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4814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476518" y="1392109"/>
            <a:ext cx="51552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1: Truth Table for ATM Example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123196"/>
              </p:ext>
            </p:extLst>
          </p:nvPr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Google Shape;134;p5">
            <a:extLst>
              <a:ext uri="{FF2B5EF4-FFF2-40B4-BE49-F238E27FC236}">
                <a16:creationId xmlns:a16="http://schemas.microsoft.com/office/drawing/2014/main" id="{CBF7AF82-CD30-0627-AF10-2C018160EB2B}"/>
              </a:ext>
            </a:extLst>
          </p:cNvPr>
          <p:cNvSpPr txBox="1">
            <a:spLocks/>
          </p:cNvSpPr>
          <p:nvPr/>
        </p:nvSpPr>
        <p:spPr>
          <a:xfrm>
            <a:off x="6980336" y="1593617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400" b="1" u="sng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Example</a:t>
            </a:r>
            <a:endParaRPr lang="en-US" sz="2400" b="1" u="sng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An ATM has three options: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Print statement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Withdraw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Deposit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ATM will charge a fee when: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Money is withdrawn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869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476518" y="1392109"/>
            <a:ext cx="51552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1: Truth Table for ATM Example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1655587"/>
              </p:ext>
            </p:extLst>
          </p:nvPr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Google Shape;134;p5">
            <a:extLst>
              <a:ext uri="{FF2B5EF4-FFF2-40B4-BE49-F238E27FC236}">
                <a16:creationId xmlns:a16="http://schemas.microsoft.com/office/drawing/2014/main" id="{CBF7AF82-CD30-0627-AF10-2C018160EB2B}"/>
              </a:ext>
            </a:extLst>
          </p:cNvPr>
          <p:cNvSpPr txBox="1">
            <a:spLocks/>
          </p:cNvSpPr>
          <p:nvPr/>
        </p:nvSpPr>
        <p:spPr>
          <a:xfrm>
            <a:off x="6980336" y="1593617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400" b="1" u="sng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Example</a:t>
            </a:r>
            <a:endParaRPr lang="en-US" sz="2400" b="1" u="sng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An ATM has three options: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Print statement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Withdraw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Deposit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ATM will charge a fee when: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Money is withdrawn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2850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476518" y="1392109"/>
            <a:ext cx="51552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1: Truth Table for ATM Example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866269"/>
              </p:ext>
            </p:extLst>
          </p:nvPr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Google Shape;134;p5">
            <a:extLst>
              <a:ext uri="{FF2B5EF4-FFF2-40B4-BE49-F238E27FC236}">
                <a16:creationId xmlns:a16="http://schemas.microsoft.com/office/drawing/2014/main" id="{CBF7AF82-CD30-0627-AF10-2C018160EB2B}"/>
              </a:ext>
            </a:extLst>
          </p:cNvPr>
          <p:cNvSpPr txBox="1">
            <a:spLocks/>
          </p:cNvSpPr>
          <p:nvPr/>
        </p:nvSpPr>
        <p:spPr>
          <a:xfrm>
            <a:off x="6980336" y="1593617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400" b="1" u="sng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Example</a:t>
            </a:r>
            <a:endParaRPr lang="en-US" sz="2400" b="1" u="sng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An ATM has three options: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Print statement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Withdraw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Deposit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ATM will charge a fee when: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Money is withdrawn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7482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4821</Words>
  <Application>Microsoft Macintosh PowerPoint</Application>
  <PresentationFormat>Widescreen</PresentationFormat>
  <Paragraphs>1655</Paragraphs>
  <Slides>51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Quattrocento Sans</vt:lpstr>
      <vt:lpstr>Courier New</vt:lpstr>
      <vt:lpstr>Arial</vt:lpstr>
      <vt:lpstr>Proxima Nova</vt:lpstr>
      <vt:lpstr>Montserrat Black</vt:lpstr>
      <vt:lpstr>Calibri</vt:lpstr>
      <vt:lpstr>Cambria Math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Diya</dc:creator>
  <cp:lastModifiedBy>EG</cp:lastModifiedBy>
  <cp:revision>11</cp:revision>
  <dcterms:created xsi:type="dcterms:W3CDTF">2019-06-25T23:10:16Z</dcterms:created>
  <dcterms:modified xsi:type="dcterms:W3CDTF">2024-02-25T17:43:43Z</dcterms:modified>
</cp:coreProperties>
</file>