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4" r:id="rId2"/>
    <p:sldId id="275" r:id="rId3"/>
    <p:sldId id="276" r:id="rId4"/>
    <p:sldId id="288" r:id="rId5"/>
    <p:sldId id="290" r:id="rId6"/>
    <p:sldId id="297" r:id="rId7"/>
    <p:sldId id="286" r:id="rId8"/>
    <p:sldId id="293" r:id="rId9"/>
    <p:sldId id="298" r:id="rId10"/>
    <p:sldId id="295" r:id="rId11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20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422" y="21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5E9F073-A9B6-4D02-B4F8-6A00A1D4AC9E}" type="datetimeFigureOut">
              <a:rPr lang="en-US" altLang="en-US"/>
              <a:pPr>
                <a:defRPr/>
              </a:pPr>
              <a:t>7/26/2017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160F1AE-ECA7-41F0-9919-CCE967BF17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5134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C226731-3096-4F8E-B942-DF94AB7B7887}" type="datetimeFigureOut">
              <a:rPr lang="en-US" altLang="en-US"/>
              <a:pPr>
                <a:defRPr/>
              </a:pPr>
              <a:t>7/26/2017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FE9870B-5AFD-4B0B-90D8-91F92F434D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292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9144" y="0"/>
            <a:ext cx="9153144" cy="5143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27752" y="1532443"/>
            <a:ext cx="3637261" cy="181128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>
              <a:spcBef>
                <a:spcPts val="0"/>
              </a:spcBef>
              <a:defRPr sz="3000" b="1" i="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7012" y="3718898"/>
            <a:ext cx="1783159" cy="361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0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089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53525" cy="5157788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315325" y="29210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238125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idx="11"/>
          </p:nvPr>
        </p:nvSpPr>
        <p:spPr>
          <a:xfrm>
            <a:off x="0" y="0"/>
            <a:ext cx="4480560" cy="51565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97268" y="1583857"/>
            <a:ext cx="3737844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30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baseline="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2266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2" y="1583857"/>
            <a:ext cx="3810941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1"/>
          </p:nvPr>
        </p:nvSpPr>
        <p:spPr>
          <a:xfrm>
            <a:off x="4672577" y="712598"/>
            <a:ext cx="4480560" cy="443090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6711" y="228989"/>
            <a:ext cx="2740741" cy="265113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CE972-BF78-4724-A353-AC6D7EB7CBA8}" type="datetime1">
              <a:rPr lang="en-US" altLang="en-US"/>
              <a:pPr>
                <a:defRPr/>
              </a:pPr>
              <a:t>7/26/2017</a:t>
            </a:fld>
            <a:endParaRPr lang="en-US" alt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27FC-C937-4FB4-B320-5501B9E274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76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2" y="1583857"/>
            <a:ext cx="8315553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76711" y="228989"/>
            <a:ext cx="2740741" cy="265113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35CDE-2CB5-4022-BC90-B5A790BC863D}" type="datetime1">
              <a:rPr lang="en-US" altLang="en-US"/>
              <a:pPr>
                <a:defRPr/>
              </a:pPr>
              <a:t>7/26/2017</a:t>
            </a:fld>
            <a:endParaRPr lang="en-US" alt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E45CF-61AE-4587-8852-73C6458DA3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54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yu_whi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34950"/>
            <a:ext cx="67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53525" cy="712788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38125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DEF516B-8D1D-4954-AA8F-A558EDB514A7}" type="datetime1">
              <a:rPr lang="en-US" altLang="en-US"/>
              <a:pPr>
                <a:defRPr/>
              </a:pPr>
              <a:t>7/26/2017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420256-187A-47FD-9947-2783907AD8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1" r:id="rId3"/>
    <p:sldLayoutId id="2147483732" r:id="rId4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286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0858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114550" indent="-285750" algn="l" defTabSz="45720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anual.eg.poly.edu/index.php/File:DNA2.gif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>
                <a:latin typeface="Tahoma" panose="020B0604030504040204" pitchFamily="34" charset="0"/>
                <a:cs typeface="Tahoma" panose="020B0604030504040204" pitchFamily="34" charset="0"/>
              </a:rPr>
              <a:t>EG1003: Introduction to Engineering and Design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1209675"/>
            <a:ext cx="8153400" cy="12192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Biomedical Forensics</a:t>
            </a:r>
          </a:p>
        </p:txBody>
      </p:sp>
      <p:pic>
        <p:nvPicPr>
          <p:cNvPr id="5124" name="Picture 2" descr="Image:DNA2.gif">
            <a:hlinkClick r:id="rId2" tooltip="Image:DNA2.gif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2981325"/>
            <a:ext cx="33147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Closing and Feedback</a:t>
            </a:r>
            <a:endParaRPr lang="en-US" altLang="en-US" sz="2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930275" y="877888"/>
            <a:ext cx="74136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Never let solution foam when or after adding soap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Once DNA is extracted, remember to rinse twice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After rinsing DNA, ask for TA assistance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Keep clear lab notes, have it scanned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Have a picture taken of your extracted DNA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Have a picture of the banding patterns on gel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Give improvements suggestions in lab report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Remember to include answers to questions asked in lab manual (YOUR ASSIGNMENT)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>
                <a:latin typeface="Tahoma" panose="020B0604030504040204" pitchFamily="34" charset="0"/>
                <a:cs typeface="Tahoma" panose="020B0604030504040204" pitchFamily="34" charset="0"/>
              </a:rPr>
              <a:t>Overview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3108325"/>
            <a:ext cx="1905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93713" y="947738"/>
            <a:ext cx="7173912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Objectives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Background information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Materials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Procedures:</a:t>
            </a:r>
          </a:p>
          <a:p>
            <a:pPr marL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Part 1: Forensic Academy </a:t>
            </a:r>
          </a:p>
          <a:p>
            <a:pPr marL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Part 2: Murder Mystery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Closing and Feedback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1"/>
          <a:stretch>
            <a:fillRect/>
          </a:stretch>
        </p:blipFill>
        <p:spPr bwMode="auto">
          <a:xfrm>
            <a:off x="6469063" y="915988"/>
            <a:ext cx="2438400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>
                <a:latin typeface="Tahoma" panose="020B0604030504040204" pitchFamily="34" charset="0"/>
                <a:cs typeface="Tahoma" panose="020B0604030504040204" pitchFamily="34" charset="0"/>
              </a:rPr>
              <a:t>Objective</a:t>
            </a:r>
          </a:p>
        </p:txBody>
      </p:sp>
      <p:sp>
        <p:nvSpPr>
          <p:cNvPr id="7171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Understand and use basic forensic techniques:</a:t>
            </a:r>
          </a:p>
          <a:p>
            <a:pPr marL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DNA Extraction</a:t>
            </a:r>
          </a:p>
          <a:p>
            <a:pPr marL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Blood Typing</a:t>
            </a:r>
          </a:p>
          <a:p>
            <a:pPr marL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Fingerprinting</a:t>
            </a:r>
          </a:p>
          <a:p>
            <a:pPr marL="9144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Blood Splatter Analysis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Understand how these techniques are used to solve a murder mystery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>
                <a:latin typeface="Tahoma" panose="020B0604030504040204" pitchFamily="34" charset="0"/>
                <a:cs typeface="Tahoma" panose="020B0604030504040204" pitchFamily="34" charset="0"/>
              </a:rPr>
              <a:t>DNA Extraction</a:t>
            </a: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528638" y="911225"/>
            <a:ext cx="4884737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Process of breaking down cells to reach the nucleus </a:t>
            </a:r>
          </a:p>
          <a:p>
            <a:pPr marL="9144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200" b="1" dirty="0">
                <a:solidFill>
                  <a:srgbClr val="000066"/>
                </a:solidFill>
                <a:latin typeface="Tahoma" panose="020B0604030504040204" pitchFamily="34" charset="0"/>
              </a:rPr>
              <a:t>Double layer of lipids</a:t>
            </a:r>
            <a:endParaRPr lang="en-US" altLang="en-US" sz="2200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Chromatin </a:t>
            </a:r>
          </a:p>
          <a:p>
            <a:pPr marL="9144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200" dirty="0">
                <a:solidFill>
                  <a:srgbClr val="000066"/>
                </a:solidFill>
                <a:latin typeface="Tahoma" panose="020B0604030504040204" pitchFamily="34" charset="0"/>
              </a:rPr>
              <a:t>Made of DNA and protein</a:t>
            </a:r>
          </a:p>
        </p:txBody>
      </p:sp>
      <p:grpSp>
        <p:nvGrpSpPr>
          <p:cNvPr id="9220" name="Group 13"/>
          <p:cNvGrpSpPr>
            <a:grpSpLocks/>
          </p:cNvGrpSpPr>
          <p:nvPr/>
        </p:nvGrpSpPr>
        <p:grpSpPr bwMode="auto">
          <a:xfrm>
            <a:off x="5657850" y="966788"/>
            <a:ext cx="2709863" cy="2227262"/>
            <a:chOff x="4648200" y="1600200"/>
            <a:chExt cx="4057126" cy="3162300"/>
          </a:xfrm>
        </p:grpSpPr>
        <p:pic>
          <p:nvPicPr>
            <p:cNvPr id="924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600200"/>
              <a:ext cx="4057126" cy="316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Oval 21"/>
            <p:cNvSpPr/>
            <p:nvPr/>
          </p:nvSpPr>
          <p:spPr>
            <a:xfrm>
              <a:off x="5029200" y="3657600"/>
              <a:ext cx="9144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953000" y="3200400"/>
              <a:ext cx="914400" cy="381000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9221" name="Group 33"/>
          <p:cNvGrpSpPr>
            <a:grpSpLocks/>
          </p:cNvGrpSpPr>
          <p:nvPr/>
        </p:nvGrpSpPr>
        <p:grpSpPr bwMode="auto">
          <a:xfrm>
            <a:off x="528638" y="3124200"/>
            <a:ext cx="4724400" cy="1905000"/>
            <a:chOff x="1828800" y="4724400"/>
            <a:chExt cx="4724400" cy="1905000"/>
          </a:xfrm>
        </p:grpSpPr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5029200"/>
              <a:ext cx="3543300" cy="130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 flipV="1">
              <a:off x="2514600" y="5681663"/>
              <a:ext cx="381000" cy="1095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 flipH="1">
              <a:off x="3276600" y="5943600"/>
              <a:ext cx="533400" cy="22860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4114800" y="5029200"/>
              <a:ext cx="381000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6200000" flipV="1">
              <a:off x="4610100" y="6134100"/>
              <a:ext cx="5334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5400000">
              <a:off x="5486400" y="4953000"/>
              <a:ext cx="3048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lowchart: Process 30"/>
            <p:cNvSpPr/>
            <p:nvPr/>
          </p:nvSpPr>
          <p:spPr>
            <a:xfrm>
              <a:off x="1828800" y="5715000"/>
              <a:ext cx="6858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prstClr val="black"/>
                  </a:solidFill>
                  <a:cs typeface="Arial" charset="0"/>
                </a:rPr>
                <a:t>cell</a:t>
              </a:r>
              <a:endParaRPr lang="en-US" sz="18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lowchart: Process 31"/>
            <p:cNvSpPr/>
            <p:nvPr/>
          </p:nvSpPr>
          <p:spPr>
            <a:xfrm>
              <a:off x="3352800" y="6388696"/>
              <a:ext cx="838200" cy="164504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nucleus</a:t>
              </a:r>
            </a:p>
          </p:txBody>
        </p:sp>
        <p:sp>
          <p:nvSpPr>
            <p:cNvPr id="33" name="Flowchart: Process 32"/>
            <p:cNvSpPr/>
            <p:nvPr/>
          </p:nvSpPr>
          <p:spPr>
            <a:xfrm>
              <a:off x="4419600" y="4724400"/>
              <a:ext cx="11430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chromatin</a:t>
              </a:r>
            </a:p>
          </p:txBody>
        </p:sp>
        <p:sp>
          <p:nvSpPr>
            <p:cNvPr id="34" name="Flowchart: Process 33"/>
            <p:cNvSpPr/>
            <p:nvPr/>
          </p:nvSpPr>
          <p:spPr>
            <a:xfrm>
              <a:off x="5029200" y="6400800"/>
              <a:ext cx="12192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prstClr val="black"/>
                  </a:solidFill>
                </a:rPr>
                <a:t>chromosome</a:t>
              </a:r>
            </a:p>
          </p:txBody>
        </p:sp>
        <p:sp>
          <p:nvSpPr>
            <p:cNvPr id="35" name="Flowchart: Process 34"/>
            <p:cNvSpPr/>
            <p:nvPr/>
          </p:nvSpPr>
          <p:spPr>
            <a:xfrm>
              <a:off x="5791200" y="4800600"/>
              <a:ext cx="7620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prstClr val="black"/>
                  </a:solidFill>
                </a:rPr>
                <a:t>DNA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>
                <a:latin typeface="Tahoma" panose="020B0604030504040204" pitchFamily="34" charset="0"/>
                <a:cs typeface="Tahoma" panose="020B0604030504040204" pitchFamily="34" charset="0"/>
              </a:rPr>
              <a:t>DNA Properties</a:t>
            </a:r>
          </a:p>
        </p:txBody>
      </p:sp>
      <p:sp>
        <p:nvSpPr>
          <p:cNvPr id="11267" name="Rectangle 3"/>
          <p:cNvSpPr txBox="1">
            <a:spLocks noChangeArrowheads="1"/>
          </p:cNvSpPr>
          <p:nvPr/>
        </p:nvSpPr>
        <p:spPr bwMode="auto">
          <a:xfrm>
            <a:off x="801688" y="908050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Structure</a:t>
            </a:r>
          </a:p>
          <a:p>
            <a:pPr marL="9144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Long polymer, double-helix shaped</a:t>
            </a:r>
          </a:p>
          <a:p>
            <a:pPr marL="9144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Sugar-phosphate backbone</a:t>
            </a:r>
          </a:p>
          <a:p>
            <a:pPr marL="9144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Phosphate group make DNA negatively charged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Polarity and solubility: </a:t>
            </a: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</a:rPr>
              <a:t>“like dissolves like”</a:t>
            </a:r>
          </a:p>
          <a:p>
            <a:pPr marL="9144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Most polar of all biopolymer</a:t>
            </a:r>
          </a:p>
          <a:p>
            <a:pPr marL="9144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Soluble in polar solvent: water</a:t>
            </a:r>
          </a:p>
          <a:p>
            <a:pPr marL="9144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Precipitated in non-polar solvent: alcohol</a:t>
            </a:r>
          </a:p>
          <a:p>
            <a:pPr marL="9144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en-US" altLang="en-US" dirty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grpSp>
        <p:nvGrpSpPr>
          <p:cNvPr id="10244" name="Group 21"/>
          <p:cNvGrpSpPr>
            <a:grpSpLocks/>
          </p:cNvGrpSpPr>
          <p:nvPr/>
        </p:nvGrpSpPr>
        <p:grpSpPr bwMode="auto">
          <a:xfrm>
            <a:off x="5324475" y="877888"/>
            <a:ext cx="3733800" cy="1192212"/>
            <a:chOff x="3429000" y="1143000"/>
            <a:chExt cx="5410200" cy="1958469"/>
          </a:xfrm>
        </p:grpSpPr>
        <p:pic>
          <p:nvPicPr>
            <p:cNvPr id="1024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143000"/>
              <a:ext cx="27432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46" name="Group 19"/>
            <p:cNvGrpSpPr>
              <a:grpSpLocks/>
            </p:cNvGrpSpPr>
            <p:nvPr/>
          </p:nvGrpSpPr>
          <p:grpSpPr bwMode="auto">
            <a:xfrm>
              <a:off x="3429000" y="1371600"/>
              <a:ext cx="3657600" cy="609600"/>
              <a:chOff x="3429000" y="1371600"/>
              <a:chExt cx="3657600" cy="609600"/>
            </a:xfrm>
          </p:grpSpPr>
          <p:grpSp>
            <p:nvGrpSpPr>
              <p:cNvPr id="12" name="Group 9"/>
              <p:cNvGrpSpPr/>
              <p:nvPr/>
            </p:nvGrpSpPr>
            <p:grpSpPr>
              <a:xfrm rot="623819">
                <a:off x="5105400" y="1371600"/>
                <a:ext cx="1981200" cy="609600"/>
                <a:chOff x="4953000" y="1600200"/>
                <a:chExt cx="1981200" cy="609600"/>
              </a:xfr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grpSpPr>
            <p:cxnSp>
              <p:nvCxnSpPr>
                <p:cNvPr id="14" name="Straight Arrow Connector 13"/>
                <p:cNvCxnSpPr/>
                <p:nvPr/>
              </p:nvCxnSpPr>
              <p:spPr>
                <a:xfrm flipV="1">
                  <a:off x="4953000" y="1600200"/>
                  <a:ext cx="1066800" cy="609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 flipV="1">
                  <a:off x="4953000" y="1981200"/>
                  <a:ext cx="1981200" cy="228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Oval 12"/>
              <p:cNvSpPr/>
              <p:nvPr/>
            </p:nvSpPr>
            <p:spPr>
              <a:xfrm>
                <a:off x="3429000" y="1447800"/>
                <a:ext cx="1676400" cy="533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dirty="0">
                    <a:solidFill>
                      <a:prstClr val="black"/>
                    </a:solidFill>
                  </a:rPr>
                  <a:t>Helical backbone</a:t>
                </a:r>
              </a:p>
            </p:txBody>
          </p:sp>
        </p:grpSp>
        <p:grpSp>
          <p:nvGrpSpPr>
            <p:cNvPr id="10247" name="Group 20"/>
            <p:cNvGrpSpPr>
              <a:grpSpLocks/>
            </p:cNvGrpSpPr>
            <p:nvPr/>
          </p:nvGrpSpPr>
          <p:grpSpPr bwMode="auto">
            <a:xfrm>
              <a:off x="5928022" y="1925180"/>
              <a:ext cx="2072978" cy="1176289"/>
              <a:chOff x="5928022" y="1925180"/>
              <a:chExt cx="2072978" cy="1176289"/>
            </a:xfrm>
          </p:grpSpPr>
          <p:grpSp>
            <p:nvGrpSpPr>
              <p:cNvPr id="8" name="Group 18"/>
              <p:cNvGrpSpPr/>
              <p:nvPr/>
            </p:nvGrpSpPr>
            <p:grpSpPr>
              <a:xfrm>
                <a:off x="7010400" y="1925180"/>
                <a:ext cx="990600" cy="838200"/>
                <a:chOff x="7010400" y="1925180"/>
                <a:chExt cx="990600" cy="838200"/>
              </a:xfr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grpSpPr>
            <p:cxnSp>
              <p:nvCxnSpPr>
                <p:cNvPr id="10" name="Straight Arrow Connector 9"/>
                <p:cNvCxnSpPr/>
                <p:nvPr/>
              </p:nvCxnSpPr>
              <p:spPr>
                <a:xfrm rot="5400000" flipH="1" flipV="1">
                  <a:off x="6714723" y="2229980"/>
                  <a:ext cx="838200" cy="228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flipV="1">
                  <a:off x="7010400" y="2209800"/>
                  <a:ext cx="990600" cy="4572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Oval 8"/>
              <p:cNvSpPr/>
              <p:nvPr/>
            </p:nvSpPr>
            <p:spPr>
              <a:xfrm>
                <a:off x="5928022" y="2568069"/>
                <a:ext cx="1320101" cy="533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dirty="0">
                    <a:solidFill>
                      <a:prstClr val="black"/>
                    </a:solidFill>
                  </a:rPr>
                  <a:t>DNA strands</a:t>
                </a: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>
                <a:latin typeface="Tahoma" panose="020B0604030504040204" pitchFamily="34" charset="0"/>
                <a:cs typeface="Tahoma" panose="020B0604030504040204" pitchFamily="34" charset="0"/>
              </a:rPr>
              <a:t>Forensic Techniques</a:t>
            </a: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333376" y="895350"/>
            <a:ext cx="539921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Blood Typing </a:t>
            </a:r>
          </a:p>
          <a:p>
            <a:pPr marL="9144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200" dirty="0">
                <a:solidFill>
                  <a:srgbClr val="000066"/>
                </a:solidFill>
                <a:latin typeface="Tahoma" panose="020B0604030504040204" pitchFamily="34" charset="0"/>
              </a:rPr>
              <a:t>Using reactions to decode blood</a:t>
            </a:r>
            <a:endParaRPr lang="en-US" altLang="en-US" sz="2200" b="1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Fingerprinting</a:t>
            </a:r>
          </a:p>
          <a:p>
            <a:pPr marL="9144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200" dirty="0">
                <a:solidFill>
                  <a:srgbClr val="000066"/>
                </a:solidFill>
                <a:latin typeface="Tahoma" panose="020B0604030504040204" pitchFamily="34" charset="0"/>
              </a:rPr>
              <a:t>Using observations to differentiate each type</a:t>
            </a:r>
            <a:endParaRPr lang="en-US" altLang="en-US" sz="2200" b="1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marL="9144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200" dirty="0">
                <a:solidFill>
                  <a:srgbClr val="000066"/>
                </a:solidFill>
                <a:latin typeface="Tahoma" panose="020B0604030504040204" pitchFamily="34" charset="0"/>
              </a:rPr>
              <a:t>Arch, Loop, Whirl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Drug Testing</a:t>
            </a:r>
          </a:p>
          <a:p>
            <a:pPr marL="9144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200" dirty="0">
                <a:solidFill>
                  <a:srgbClr val="000066"/>
                </a:solidFill>
                <a:latin typeface="Tahoma" panose="020B0604030504040204" pitchFamily="34" charset="0"/>
              </a:rPr>
              <a:t>Using reagents to determine unidentified powder substance</a:t>
            </a:r>
          </a:p>
          <a:p>
            <a:pPr indent="0">
              <a:spcBef>
                <a:spcPts val="0"/>
              </a:spcBef>
              <a:spcAft>
                <a:spcPts val="600"/>
              </a:spcAft>
              <a:defRPr/>
            </a:pPr>
            <a:endParaRPr lang="en-US" altLang="en-US" sz="2200" dirty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pic>
        <p:nvPicPr>
          <p:cNvPr id="1032" name="Picture 8" descr="Image result for blood t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86" y="1801691"/>
            <a:ext cx="3317644" cy="213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949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Materials</a:t>
            </a:r>
            <a:endParaRPr lang="en-US" altLang="en-US" sz="2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36587" y="870307"/>
            <a:ext cx="8001000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Fruit sample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Non-iodized table salt (</a:t>
            </a:r>
            <a:r>
              <a:rPr lang="en-US" sz="2000" dirty="0" err="1">
                <a:solidFill>
                  <a:srgbClr val="000066"/>
                </a:solidFill>
                <a:latin typeface="Calibri"/>
                <a:cs typeface="Arial" charset="0"/>
              </a:rPr>
              <a:t>NaCl</a:t>
            </a: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Hand soap (clear, unscented)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95% isopropyl alcohol (0 °C)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Distilled water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Strainer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rgbClr val="000066"/>
              </a:solidFill>
              <a:latin typeface="Calibri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rgbClr val="000066"/>
              </a:solidFill>
              <a:latin typeface="Calibri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rgbClr val="000066"/>
              </a:solidFill>
              <a:latin typeface="Calibri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rgbClr val="000066"/>
              </a:solidFill>
              <a:latin typeface="Calibri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rgbClr val="000066"/>
              </a:solidFill>
              <a:latin typeface="Calibri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rgbClr val="000066"/>
              </a:solidFill>
              <a:latin typeface="Calibri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rgbClr val="000066"/>
              </a:solidFill>
              <a:latin typeface="Calibri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rgbClr val="000066"/>
              </a:solidFill>
              <a:latin typeface="Calibri"/>
              <a:cs typeface="Arial" charset="0"/>
            </a:endParaRPr>
          </a:p>
          <a:p>
            <a:pPr>
              <a:defRPr/>
            </a:pPr>
            <a:endParaRPr lang="en-US" sz="2000" dirty="0">
              <a:solidFill>
                <a:srgbClr val="000066"/>
              </a:solidFill>
              <a:latin typeface="Calibri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Plastic cups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Ziploc bag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Iron Magic Wand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Iron powder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Blood typing kit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White Paper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String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  <a:cs typeface="Arial" charset="0"/>
              </a:rPr>
              <a:t>Meter stick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sz="2100" dirty="0">
              <a:solidFill>
                <a:srgbClr val="000066"/>
              </a:solidFill>
              <a:latin typeface="Calibri"/>
              <a:cs typeface="Arial" charset="0"/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97" y="3035300"/>
            <a:ext cx="3190875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Procedural Steps</a:t>
            </a:r>
            <a:endParaRPr lang="en-US" altLang="en-US" sz="2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930275" y="914400"/>
            <a:ext cx="74136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en-US" altLang="en-US" dirty="0">
              <a:solidFill>
                <a:srgbClr val="57068C"/>
              </a:solidFill>
              <a:latin typeface="Tahoma" panose="020B060403050404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57068C"/>
                </a:solidFill>
                <a:latin typeface="Tahoma" panose="020B0604030504040204" pitchFamily="34" charset="0"/>
              </a:rPr>
              <a:t>Part 1: Forensic Academy</a:t>
            </a:r>
          </a:p>
          <a:p>
            <a:pPr marL="0" indent="0">
              <a:spcBef>
                <a:spcPts val="600"/>
              </a:spcBef>
              <a:defRPr/>
            </a:pPr>
            <a:endParaRPr lang="en-US" altLang="en-US" dirty="0">
              <a:solidFill>
                <a:srgbClr val="57068C"/>
              </a:solidFill>
              <a:latin typeface="Tahoma" panose="020B0604030504040204" pitchFamily="34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57068C"/>
                </a:solidFill>
                <a:latin typeface="Tahoma" panose="020B0604030504040204" pitchFamily="34" charset="0"/>
              </a:rPr>
              <a:t> DNA Extraction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57068C"/>
                </a:solidFill>
                <a:latin typeface="Tahoma" panose="020B0604030504040204" pitchFamily="34" charset="0"/>
              </a:rPr>
              <a:t> Fingerprinting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57068C"/>
                </a:solidFill>
                <a:latin typeface="Tahoma" panose="020B0604030504040204" pitchFamily="34" charset="0"/>
              </a:rPr>
              <a:t> Drug Testing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57068C"/>
                </a:solidFill>
                <a:latin typeface="Tahoma" panose="020B0604030504040204" pitchFamily="34" charset="0"/>
              </a:rPr>
              <a:t> Blood Splatter</a:t>
            </a:r>
          </a:p>
          <a:p>
            <a:pPr marL="0" indent="0">
              <a:spcBef>
                <a:spcPts val="600"/>
              </a:spcBef>
              <a:defRPr/>
            </a:pPr>
            <a:endParaRPr lang="en-US" altLang="en-US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marL="0" indent="0" algn="ctr">
              <a:spcBef>
                <a:spcPts val="1200"/>
              </a:spcBef>
              <a:defRPr/>
            </a:pPr>
            <a:endParaRPr lang="en-US" altLang="en-US" u="sng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49406" r="55208" b="6126"/>
          <a:stretch>
            <a:fillRect/>
          </a:stretch>
        </p:blipFill>
        <p:spPr bwMode="auto">
          <a:xfrm>
            <a:off x="5799675" y="1610751"/>
            <a:ext cx="23717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Procedural Steps</a:t>
            </a:r>
            <a:endParaRPr lang="en-US" altLang="en-US" sz="2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930275" y="914400"/>
            <a:ext cx="74136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en-US" altLang="en-US" dirty="0">
              <a:solidFill>
                <a:srgbClr val="57068C"/>
              </a:solidFill>
              <a:latin typeface="Tahoma" panose="020B060403050404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57068C"/>
                </a:solidFill>
                <a:latin typeface="Tahoma" panose="020B0604030504040204" pitchFamily="34" charset="0"/>
              </a:rPr>
              <a:t>Part 2: Murder Mystery </a:t>
            </a:r>
          </a:p>
          <a:p>
            <a:pPr marL="0" indent="0">
              <a:spcBef>
                <a:spcPts val="600"/>
              </a:spcBef>
              <a:defRPr/>
            </a:pPr>
            <a:endParaRPr lang="en-US" altLang="en-US" dirty="0">
              <a:solidFill>
                <a:srgbClr val="57068C"/>
              </a:solidFill>
              <a:latin typeface="Tahoma" panose="020B0604030504040204" pitchFamily="34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57068C"/>
                </a:solidFill>
                <a:latin typeface="Tahoma" panose="020B0604030504040204" pitchFamily="34" charset="0"/>
              </a:rPr>
              <a:t> Biological Dimensional Analysis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57068C"/>
                </a:solidFill>
                <a:latin typeface="Tahoma" panose="020B0604030504040204" pitchFamily="34" charset="0"/>
              </a:rPr>
              <a:t> Blood Typing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57068C"/>
                </a:solidFill>
                <a:latin typeface="Tahoma" panose="020B0604030504040204" pitchFamily="34" charset="0"/>
              </a:rPr>
              <a:t> Fingerprinting Testing</a:t>
            </a:r>
          </a:p>
          <a:p>
            <a:pPr marL="0" indent="0">
              <a:spcBef>
                <a:spcPts val="600"/>
              </a:spcBef>
              <a:defRPr/>
            </a:pPr>
            <a:endParaRPr lang="en-US" altLang="en-US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marL="0" indent="0" algn="ctr">
              <a:spcBef>
                <a:spcPts val="1200"/>
              </a:spcBef>
              <a:defRPr/>
            </a:pPr>
            <a:endParaRPr lang="en-US" altLang="en-US" u="sng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pic>
        <p:nvPicPr>
          <p:cNvPr id="2050" name="Picture 2" descr="https://lh5.googleusercontent.com/o-3AubJDQW8rWwPmSUClTh6zHYom4-8mjcFiCawoGbb51e_Oo0JWlvkPOwI7afcj8vH-Fd3owfhdLHg4olYLPyd-jcKmh4DK2pUBjBYu44An8hSGtNrFaWCaBksxRLfG1kU49s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530" y="1299137"/>
            <a:ext cx="26384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417237"/>
      </p:ext>
    </p:extLst>
  </p:cSld>
  <p:clrMapOvr>
    <a:masterClrMapping/>
  </p:clrMapOvr>
</p:sld>
</file>

<file path=ppt/theme/theme1.xml><?xml version="1.0" encoding="utf-8"?>
<a:theme xmlns:a="http://schemas.openxmlformats.org/drawingml/2006/main" name="NYU Schools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6101</TotalTime>
  <Words>312</Words>
  <Application>Microsoft Office PowerPoint</Application>
  <PresentationFormat>On-screen Show (16:9)</PresentationFormat>
  <Paragraphs>94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MS PGothic</vt:lpstr>
      <vt:lpstr>MS PGothic</vt:lpstr>
      <vt:lpstr>Arial</vt:lpstr>
      <vt:lpstr>Calibri</vt:lpstr>
      <vt:lpstr>Courier New</vt:lpstr>
      <vt:lpstr>Tahoma</vt:lpstr>
      <vt:lpstr>Wingdings</vt:lpstr>
      <vt:lpstr>NYU Schools Master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Bresnahan</dc:creator>
  <cp:lastModifiedBy>Ruhit Roy</cp:lastModifiedBy>
  <cp:revision>63</cp:revision>
  <dcterms:created xsi:type="dcterms:W3CDTF">2013-09-03T13:03:01Z</dcterms:created>
  <dcterms:modified xsi:type="dcterms:W3CDTF">2017-07-26T18:44:36Z</dcterms:modified>
</cp:coreProperties>
</file>