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5" r:id="rId14"/>
    <p:sldId id="286" r:id="rId15"/>
    <p:sldId id="287" r:id="rId16"/>
    <p:sldId id="28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5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Boom Construction</a:t>
            </a:r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Resists from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Strain: measure of deformation (elongation/compression)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Car tire under load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Figure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8"/>
              <p:cNvSpPr txBox="1">
                <a:spLocks noGrp="1" noChangeArrowheads="1"/>
              </p:cNvSpPr>
              <p:nvPr>
                <p:ph sz="quarter" idx="11"/>
              </p:nvPr>
            </p:nvSpPr>
            <p:spPr bwMode="auto">
              <a:xfrm>
                <a:off x="996027" y="1711335"/>
                <a:ext cx="4083713" cy="1232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en-US" altLang="en-US" dirty="0">
                    <a:latin typeface="Arial"/>
                    <a:cs typeface="Arial"/>
                  </a:rPr>
                  <a:t>Stress (</a:t>
                </a:r>
                <a:r>
                  <a:rPr lang="en-US" altLang="en-US" dirty="0">
                    <a:latin typeface="Symbol" panose="05050102010706020507" pitchFamily="18" charset="2"/>
                  </a:rPr>
                  <a:t>s</a:t>
                </a:r>
                <a:r>
                  <a:rPr lang="en-US" altLang="en-US" dirty="0">
                    <a:latin typeface="Arial"/>
                    <a:cs typeface="Arial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𝐹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𝐴</m:t>
                        </m:r>
                      </m:den>
                    </m:f>
                  </m:oMath>
                </a14:m>
                <a:endParaRPr lang="en-US" altLang="en-US" dirty="0">
                  <a:latin typeface="Arial"/>
                  <a:cs typeface="Arial"/>
                </a:endParaRPr>
              </a:p>
              <a:p>
                <a:pPr>
                  <a:lnSpc>
                    <a:spcPct val="75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en-US" altLang="en-US" dirty="0">
                    <a:latin typeface="Arial"/>
                    <a:cs typeface="Arial"/>
                  </a:rPr>
                  <a:t>Strain (</a:t>
                </a:r>
                <a:r>
                  <a:rPr lang="en-US" altLang="en-US" dirty="0">
                    <a:latin typeface="Symbol" panose="05050102010706020507" pitchFamily="18" charset="2"/>
                  </a:rPr>
                  <a:t>e</a:t>
                </a:r>
                <a:r>
                  <a:rPr lang="en-US" altLang="en-US" dirty="0">
                    <a:latin typeface="Arial"/>
                    <a:cs typeface="Arial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𝐷𝐿</m:t>
                        </m:r>
                      </m:num>
                      <m:den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baseline="-250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4" name="Text Box 2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 bwMode="auto">
              <a:xfrm>
                <a:off x="996027" y="1711335"/>
                <a:ext cx="4083713" cy="1232838"/>
              </a:xfrm>
              <a:prstGeom prst="rect">
                <a:avLst/>
              </a:prstGeom>
              <a:blipFill>
                <a:blip r:embed="rId3"/>
                <a:stretch>
                  <a:fillRect t="-64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276595" y="982663"/>
            <a:ext cx="4335072" cy="3375576"/>
            <a:chOff x="2844" y="1020"/>
            <a:chExt cx="2388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Equation" r:id="rId4" imgW="114151" imgH="215619" progId="Equation.3">
                    <p:embed/>
                  </p:oleObj>
                </mc:Choice>
                <mc:Fallback>
                  <p:oleObj name="Equation" r:id="rId4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23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23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24" y="2473"/>
              <a:ext cx="3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/>
                <a:t>DL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880" y="1536"/>
              <a:ext cx="12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</a:t>
              </a:r>
              <a:br>
                <a:rPr lang="en-US" altLang="en-US" sz="1800" b="1" dirty="0"/>
              </a:br>
              <a:r>
                <a:rPr lang="en-US" altLang="en-US" sz="1800" b="1" dirty="0"/>
                <a:t>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8039642" cy="1050238"/>
            <a:chOff x="0" y="3360"/>
            <a:chExt cx="5158" cy="64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03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DL = 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baseline="-25000" dirty="0">
                  <a:solidFill>
                    <a:srgbClr val="000066"/>
                  </a:solidFill>
                  <a:latin typeface="Arial"/>
                  <a:cs typeface="Arial"/>
                </a:rPr>
                <a:t>o </a:t>
              </a: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= 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F 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191495" y="1279099"/>
            <a:ext cx="4582103" cy="4525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UTS </a:t>
            </a: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(Ultimate Tensile Strength)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Elastic Region {E}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Plastic Region {P}</a:t>
            </a: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3"/>
              <p:cNvSpPr txBox="1">
                <a:spLocks noChangeArrowheads="1"/>
              </p:cNvSpPr>
              <p:nvPr/>
            </p:nvSpPr>
            <p:spPr bwMode="auto">
              <a:xfrm>
                <a:off x="7191495" y="1052939"/>
                <a:ext cx="4582103" cy="49782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UTS - greatest amount of stress material will withstand without failing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Plastic instability occurs when past UTS</a:t>
                </a:r>
              </a:p>
              <a:p>
                <a:pPr marL="457200" indent="-457200">
                  <a:buFont typeface="Arial"/>
                  <a:buChar char="•"/>
                  <a:defRPr/>
                </a:pP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UTS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solidFill>
                    <a:srgbClr val="000000"/>
                  </a:solidFill>
                  <a:cs typeface="Arial"/>
                </a:endParaRP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P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max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 = applied force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A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o</a:t>
                </a:r>
                <a:r>
                  <a:rPr lang="en-US" baseline="-25000" dirty="0">
                    <a:solidFill>
                      <a:srgbClr val="000000"/>
                    </a:solidFill>
                    <a:cs typeface="Arial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= cross-sectional area</a:t>
                </a:r>
              </a:p>
            </p:txBody>
          </p:sp>
        </mc:Choice>
        <mc:Fallback xmlns="">
          <p:sp>
            <p:nvSpPr>
              <p:cNvPr id="7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1495" y="1052939"/>
                <a:ext cx="4582103" cy="4978284"/>
              </a:xfrm>
              <a:prstGeom prst="rect">
                <a:avLst/>
              </a:prstGeom>
              <a:blipFill>
                <a:blip r:embed="rId2"/>
                <a:stretch>
                  <a:fillRect l="-2397" r="-1198" b="-1838"/>
                </a:stretch>
              </a:blipFill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75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3"/>
              <p:cNvSpPr txBox="1">
                <a:spLocks noChangeArrowheads="1"/>
              </p:cNvSpPr>
              <p:nvPr/>
            </p:nvSpPr>
            <p:spPr bwMode="auto">
              <a:xfrm>
                <a:off x="7191495" y="1279099"/>
                <a:ext cx="4582103" cy="45259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Fracture Stress - stress at which the material completely fails</a:t>
                </a:r>
              </a:p>
              <a:p>
                <a:pPr marL="457200" indent="-457200">
                  <a:buFont typeface="Arial"/>
                  <a:buChar char="•"/>
                  <a:defRPr/>
                </a:pP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Fracture Stress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 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P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f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 = applied force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A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o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= cross-sectional area</a:t>
                </a:r>
              </a:p>
            </p:txBody>
          </p:sp>
        </mc:Choice>
        <mc:Fallback xmlns="">
          <p:sp>
            <p:nvSpPr>
              <p:cNvPr id="7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1495" y="1279099"/>
                <a:ext cx="4582103" cy="4525963"/>
              </a:xfrm>
              <a:prstGeom prst="rect">
                <a:avLst/>
              </a:prstGeom>
              <a:blipFill>
                <a:blip r:embed="rId2"/>
                <a:stretch>
                  <a:fillRect l="-2397" r="-3329"/>
                </a:stretch>
              </a:blipFill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95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191495" y="937382"/>
            <a:ext cx="4582103" cy="52093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>
                <a:solidFill>
                  <a:srgbClr val="000000"/>
                </a:solidFill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>
                <a:solidFill>
                  <a:srgbClr val="000000"/>
                </a:solidFill>
                <a:cs typeface="Arial"/>
              </a:rPr>
              <a:t>Stress and strain vary linearly, obeying Hooke’s Law (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σ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Symbol" panose="05050102010706020507" pitchFamily="18" charset="2"/>
              </a:rPr>
              <a:t> 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ε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)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Stiffness of material found by Young’s Modulus of Elasticity:  </a:t>
            </a:r>
            <a:endParaRPr lang="en-US" altLang="en-US" sz="1050" dirty="0">
              <a:solidFill>
                <a:srgbClr val="000000"/>
              </a:solidFill>
              <a:cs typeface="Arial"/>
              <a:sym typeface="Monotype Sorts"/>
            </a:endParaRP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	E = 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σ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/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ε</a:t>
            </a:r>
            <a:endParaRPr lang="en-US" altLang="en-US" dirty="0">
              <a:solidFill>
                <a:srgbClr val="000000"/>
              </a:solidFill>
              <a:cs typeface="Arial"/>
              <a:sym typeface="Monotype Sorts"/>
            </a:endParaRP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   (slope of elastic region)</a:t>
            </a:r>
            <a:endParaRPr lang="en-US" altLang="en-US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xmlns="" id="{3454E30E-6150-48B8-9961-1D755BE5C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973" y="2858647"/>
            <a:ext cx="1252086" cy="2654726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574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6880933" y="988897"/>
            <a:ext cx="5198144" cy="5106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xmlns="" id="{E10F6998-4AE8-44EF-9E9E-444ACEFFE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355" y="1501257"/>
            <a:ext cx="290395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173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68" y="805552"/>
            <a:ext cx="9404204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UTS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two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83" y="1170499"/>
            <a:ext cx="615394" cy="972136"/>
            <a:chOff x="5040" y="1536"/>
            <a:chExt cx="215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68" y="197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45" y="2515327"/>
            <a:ext cx="767098" cy="978672"/>
            <a:chOff x="5328" y="2352"/>
            <a:chExt cx="268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409" y="2571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525504" y="3903776"/>
            <a:ext cx="1023932" cy="788390"/>
            <a:chOff x="4992" y="2832"/>
            <a:chExt cx="363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5023" y="311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33234" y="5040470"/>
            <a:ext cx="1294993" cy="961447"/>
            <a:chOff x="5289" y="3504"/>
            <a:chExt cx="471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316" y="384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953036"/>
            <a:ext cx="7413625" cy="5009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2 thin dowels (0.8 cm dia. x 122 cm)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2 thick dowels (1.1 cm dia. x 122 cm)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6 x 30.5 cm bamboo skewers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3D-printed 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Cellophane 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9256225" y="376417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251462" y="3384760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13931" y="3612566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94154"/>
              </p:ext>
            </p:extLst>
          </p:nvPr>
        </p:nvGraphicFramePr>
        <p:xfrm>
          <a:off x="8475175" y="432614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175" y="432614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1400"/>
              </p:ext>
            </p:extLst>
          </p:nvPr>
        </p:nvGraphicFramePr>
        <p:xfrm>
          <a:off x="7973525" y="407056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3525" y="407056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9"/>
          <p:cNvGrpSpPr>
            <a:grpSpLocks/>
          </p:cNvGrpSpPr>
          <p:nvPr/>
        </p:nvGrpSpPr>
        <p:grpSpPr bwMode="auto">
          <a:xfrm rot="-229352">
            <a:off x="6854337" y="4927810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143784" y="1336689"/>
            <a:ext cx="9903394" cy="4748087"/>
            <a:chOff x="669" y="121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620301"/>
                </p:ext>
              </p:extLst>
            </p:nvPr>
          </p:nvGraphicFramePr>
          <p:xfrm>
            <a:off x="669" y="121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9" y="121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15" y="2554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34" y="2342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89" y="2134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97219" y="914399"/>
            <a:ext cx="11494781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3937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07737" y="1206306"/>
            <a:ext cx="335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</a:rPr>
              <a:t>Unadjusted Ratio: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3937" y="3035106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Adjusted Ratio: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91688"/>
            <a:ext cx="5400675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72" y="3990759"/>
            <a:ext cx="118776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12983" y="921456"/>
            <a:ext cx="8366631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</a:t>
            </a:r>
            <a:b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1.5 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0.2 m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1947" y="1424426"/>
            <a:ext cx="8193193" cy="434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latin typeface="Arial"/>
                <a:cs typeface="Arial"/>
              </a:rPr>
              <a:t>Disqualifications</a:t>
            </a:r>
          </a:p>
          <a:p>
            <a:pPr marL="1257300" lvl="1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Design is less than 1.5 m horizontally when mounted</a:t>
            </a:r>
          </a:p>
          <a:p>
            <a:pPr marL="1257300" lvl="1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Exceeds 2 minute max time for anchoring boom </a:t>
            </a:r>
          </a:p>
          <a:p>
            <a:pPr marL="1257300" lvl="1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Boom must only touch anchor </a:t>
            </a:r>
          </a:p>
          <a:p>
            <a:pPr marL="17145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 (10.2 cm dia. pipe)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13752" y="1407912"/>
            <a:ext cx="8280811" cy="414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with highest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adjusted ratio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Decision of TAs are </a:t>
            </a:r>
            <a:r>
              <a:rPr lang="en-US" altLang="en-US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Post-Test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14150" y="1001316"/>
            <a:ext cx="8589571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Post-Test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051" y="946360"/>
            <a:ext cx="8835269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sz="2000" b="1" dirty="0"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Announce when “DONE!”,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Must meet 1.5 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Add weights until boom deflects 0.2 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3355" y="1078604"/>
            <a:ext cx="786745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Team with largest adjusted ratio wins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Copies of spreadsheet available to all teams on </a:t>
            </a:r>
            <a:r>
              <a:rPr lang="en-US" altLang="en-US" dirty="0" err="1">
                <a:latin typeface="Arial"/>
                <a:cs typeface="Arial"/>
              </a:rPr>
              <a:t>eg.poly.edu</a:t>
            </a:r>
            <a:endParaRPr lang="en-US" altLang="en-US" dirty="0"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179117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 smtClean="0">
                <a:latin typeface="Arial"/>
                <a:cs typeface="Arial"/>
              </a:rPr>
              <a:t>Optional </a:t>
            </a:r>
            <a:r>
              <a:rPr lang="en-US" alt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BONUS</a:t>
            </a:r>
            <a:r>
              <a:rPr lang="en-US" altLang="en-US" sz="2800" dirty="0" smtClean="0">
                <a:latin typeface="Arial"/>
                <a:cs typeface="Arial"/>
              </a:rPr>
              <a:t> Individual </a:t>
            </a:r>
            <a:r>
              <a:rPr lang="en-US" altLang="en-US" sz="2800" dirty="0">
                <a:latin typeface="Arial"/>
                <a:cs typeface="Arial"/>
              </a:rPr>
              <a:t>lab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Include table of class results, sketches, photo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5156" y="1079500"/>
            <a:ext cx="11404082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dirty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dirty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dirty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 and test boom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Boom Construction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0" y="862883"/>
            <a:ext cx="12192000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Objects usually much heavier than the boom</a:t>
            </a:r>
          </a:p>
          <a:p>
            <a:pPr lvl="1">
              <a:lnSpc>
                <a:spcPct val="150000"/>
              </a:lnSpc>
            </a:pPr>
            <a:endParaRPr kumimoji="1" lang="en-US" altLang="zh-CN" dirty="0"/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Rotating bridges</a:t>
            </a:r>
            <a:endParaRPr kumimoji="1"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040" y="2644487"/>
            <a:ext cx="6481075" cy="27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498014" y="914399"/>
            <a:ext cx="11693986" cy="51622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Delayed response (fatigue)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Wind blowing sand on rocks, bridges, etc.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/>
              <a:t>Air (oxidation)</a:t>
            </a:r>
            <a:endParaRPr kumimoji="1"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Material cracks or shatters due to stresses created by expansion/contraction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Elastic in clothes cracks once removed from clothes dryer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Mixed temperatures throughout material cause compression and expansion, 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Hot glass bottle placed into ice cold water, bottle would explode and shatter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Material cracks/crumbles (i.e.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Too many load cycles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465</TotalTime>
  <Words>1046</Words>
  <Application>Microsoft Office PowerPoint</Application>
  <PresentationFormat>Widescreen</PresentationFormat>
  <Paragraphs>250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MS PGothic</vt:lpstr>
      <vt:lpstr>Arial</vt:lpstr>
      <vt:lpstr>Cambria Math</vt:lpstr>
      <vt:lpstr>Monotype Sorts</vt:lpstr>
      <vt:lpstr>黑体</vt:lpstr>
      <vt:lpstr>Symbol</vt:lpstr>
      <vt:lpstr>Tahoma</vt:lpstr>
      <vt:lpstr>Wingdings</vt:lpstr>
      <vt:lpstr>Master ppt</vt:lpstr>
      <vt:lpstr>Equation</vt:lpstr>
      <vt:lpstr>Bitmap Image</vt:lpstr>
      <vt:lpstr>Boom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EG</cp:lastModifiedBy>
  <cp:revision>75</cp:revision>
  <dcterms:created xsi:type="dcterms:W3CDTF">2015-09-15T21:20:55Z</dcterms:created>
  <dcterms:modified xsi:type="dcterms:W3CDTF">2018-09-11T20:01:55Z</dcterms:modified>
</cp:coreProperties>
</file>