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embeddedFontLst>
    <p:embeddedFont>
      <p:font typeface="Atkinson Hyperlegible" pitchFamily="50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  <p:embeddedFont>
      <p:font typeface="Nunito" pitchFamily="2" charset="0"/>
      <p:regular r:id="rId36"/>
      <p:bold r:id="rId37"/>
      <p:italic r:id="rId38"/>
      <p:boldItalic r:id="rId39"/>
    </p:embeddedFont>
    <p:embeddedFont>
      <p:font typeface="Nunito Light" pitchFamily="2" charset="0"/>
      <p:regular r:id="rId40"/>
      <p:bold r:id="rId41"/>
      <p:italic r:id="rId42"/>
      <p:boldItalic r:id="rId43"/>
    </p:embeddedFont>
    <p:embeddedFont>
      <p:font typeface="Proxima Nova" panose="020B0604020202020204" charset="0"/>
      <p:regular r:id="rId44"/>
      <p:bold r:id="rId45"/>
      <p:italic r:id="rId46"/>
      <p:boldItalic r:id="rId47"/>
    </p:embeddedFont>
    <p:embeddedFont>
      <p:font typeface="Roboto" panose="02000000000000000000" pitchFamily="2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30">
          <p15:clr>
            <a:srgbClr val="747775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h/l4ohunwUK7GzKWFbDSRpCkoY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14" y="114"/>
      </p:cViewPr>
      <p:guideLst>
        <p:guide pos="33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bc0855f57b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2bc0855f57b_1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g2bc0855f57b_1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bbbbb68577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g2bbbbb6857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bc0855f57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g2bc0855f57b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g2bc0855f57b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bc0855f57b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2bc0855f57b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g2bc0855f57b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bc0855f57b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2bc0855f57b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g2bc0855f57b_1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bc0855f57b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g2bc0855f57b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speed of sound is 343 m/s = 0.0343 cm/us.</a:t>
            </a:r>
            <a:endParaRPr/>
          </a:p>
        </p:txBody>
      </p:sp>
      <p:sp>
        <p:nvSpPr>
          <p:cNvPr id="292" name="Google Shape;29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bc0855f57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2bc0855f57b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2bc0855f57b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bbde0af63e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g2bbde0af63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" name="Google Shape;36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bbd999bd8a_0_30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g2bbd999bd8a_0_30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tkinson Hyperlegible"/>
              <a:buNone/>
              <a:defRPr sz="6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" name="Google Shape;26;p14"/>
          <p:cNvCxnSpPr/>
          <p:nvPr/>
        </p:nvCxnSpPr>
        <p:spPr>
          <a:xfrm>
            <a:off x="3810000" y="3688905"/>
            <a:ext cx="4572000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27;p14"/>
          <p:cNvSpPr/>
          <p:nvPr/>
        </p:nvSpPr>
        <p:spPr>
          <a:xfrm>
            <a:off x="11353800" y="5803824"/>
            <a:ext cx="463588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‹#›</a:t>
            </a:fld>
            <a:endParaRPr sz="1600" b="0" i="0" u="none" strike="noStrike" cap="non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bd999bd8a_0_594"/>
          <p:cNvSpPr txBox="1">
            <a:spLocks noGrp="1"/>
          </p:cNvSpPr>
          <p:nvPr>
            <p:ph type="title"/>
          </p:nvPr>
        </p:nvSpPr>
        <p:spPr>
          <a:xfrm>
            <a:off x="1089400" y="1595731"/>
            <a:ext cx="4845300" cy="14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  <a:defRPr sz="54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tkinson Hyperlegibl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 cap="none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tkinson Hyperlegib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tkinson Hyperlegib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cap="none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3" descr="A picture containing drawing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  <a:defRPr sz="5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13"/>
          <p:cNvSpPr/>
          <p:nvPr/>
        </p:nvSpPr>
        <p:spPr>
          <a:xfrm>
            <a:off x="11353800" y="5803824"/>
            <a:ext cx="46358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‹#›</a:t>
            </a:fld>
            <a:endParaRPr sz="1600" b="0" i="0" u="none" strike="noStrike" cap="none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ructables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google.com/spreadsheets/d/1X-Sj3W7rKKYeUzUMY5eqmQMuMU6Gh1op5HMCAlGhO-I/edit#gid=191228737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kster.io/luis-estades/project-3-love-o-meter-ee6b7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soyoo.com/wp-content/uploads/2018/09/hc-sr04.p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duino.cc/reference/en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kercad.com/things/43lNa5wNdbc-tremendous-wluff-lahdi/editel?tenant=circuit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duino.cc/reference/en/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tkinson Hyperlegible"/>
              <a:buNone/>
            </a:pPr>
            <a:r>
              <a:rPr lang="en-US"/>
              <a:t>INTRODUCTION TO ARDUINO CODING</a:t>
            </a:r>
            <a:endParaRPr/>
          </a:p>
        </p:txBody>
      </p:sp>
      <p:sp>
        <p:nvSpPr>
          <p:cNvPr id="98" name="Google Shape;98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ENGR-NY 2 | LAB 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INPUTS / SENSORS</a:t>
            </a:r>
            <a:endParaRPr/>
          </a:p>
        </p:txBody>
      </p:sp>
      <p:sp>
        <p:nvSpPr>
          <p:cNvPr id="217" name="Google Shape;21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Sensors detect “surroundings”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Many different types exist: Distance (Ultrasonic), Pressure (Piezo), CO2, UV, Light intensity, Heat, Angular position (Gyro), Muscle Flexing, Touch, Force, Motion, Humidity, Water Level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18" name="Google Shape;218;p8"/>
          <p:cNvPicPr preferRelativeResize="0"/>
          <p:nvPr/>
        </p:nvPicPr>
        <p:blipFill rotWithShape="1">
          <a:blip r:embed="rId3">
            <a:alphaModFix/>
          </a:blip>
          <a:srcRect t="6768"/>
          <a:stretch/>
        </p:blipFill>
        <p:spPr>
          <a:xfrm>
            <a:off x="4174567" y="4001293"/>
            <a:ext cx="1761171" cy="126209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9" name="Google Shape;219;p8"/>
          <p:cNvSpPr txBox="1"/>
          <p:nvPr/>
        </p:nvSpPr>
        <p:spPr>
          <a:xfrm>
            <a:off x="6096000" y="4001294"/>
            <a:ext cx="2061900" cy="1262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VCC -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“Voltage Common Collector” </a:t>
            </a:r>
            <a:endParaRPr sz="1400" b="0" i="0" u="none" strike="noStrike" cap="none">
              <a:solidFill>
                <a:srgbClr val="000000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VOUT -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Sensor output as Voltage</a:t>
            </a:r>
            <a:endParaRPr sz="1400" b="0" i="0" u="none" strike="noStrike" cap="none">
              <a:solidFill>
                <a:srgbClr val="000000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GND -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“Ground” </a:t>
            </a:r>
            <a:endParaRPr sz="1400" b="0" i="0" u="none" strike="noStrike" cap="none">
              <a:solidFill>
                <a:srgbClr val="000000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4174567" y="5326276"/>
            <a:ext cx="3983333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Figure 9: Sensor Diagram</a:t>
            </a:r>
            <a:endParaRPr sz="1400" b="0" i="0" u="none" strike="noStrike" cap="none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OUTPUTS / MOTORS</a:t>
            </a:r>
            <a:endParaRPr/>
          </a:p>
        </p:txBody>
      </p:sp>
      <p:sp>
        <p:nvSpPr>
          <p:cNvPr id="226" name="Google Shape;226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Motors convert electrical energy into mechanical energy</a:t>
            </a:r>
            <a:endParaRPr/>
          </a:p>
        </p:txBody>
      </p:sp>
      <p:grpSp>
        <p:nvGrpSpPr>
          <p:cNvPr id="227" name="Google Shape;227;p26"/>
          <p:cNvGrpSpPr/>
          <p:nvPr/>
        </p:nvGrpSpPr>
        <p:grpSpPr>
          <a:xfrm>
            <a:off x="3430575" y="2761486"/>
            <a:ext cx="5330850" cy="3113441"/>
            <a:chOff x="4088141" y="2698987"/>
            <a:chExt cx="3553900" cy="2075626"/>
          </a:xfrm>
        </p:grpSpPr>
        <p:pic>
          <p:nvPicPr>
            <p:cNvPr id="228" name="Google Shape;228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88141" y="2921375"/>
              <a:ext cx="1239700" cy="101525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29" name="Google Shape;229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67218" y="2752724"/>
              <a:ext cx="1174823" cy="135255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30" name="Google Shape;230;p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3">
              <a:off x="5167517" y="2994462"/>
              <a:ext cx="1460025" cy="869075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31" name="Google Shape;231;p26"/>
            <p:cNvSpPr txBox="1"/>
            <p:nvPr/>
          </p:nvSpPr>
          <p:spPr>
            <a:xfrm>
              <a:off x="4088141" y="4159013"/>
              <a:ext cx="3553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Figure 10: Servo Motor (Left), DC Motor (Middle), Stepper Motor (Right)</a:t>
              </a:r>
              <a:endParaRPr sz="14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LIBRARIES</a:t>
            </a:r>
            <a:endParaRPr/>
          </a:p>
        </p:txBody>
      </p:sp>
      <p:sp>
        <p:nvSpPr>
          <p:cNvPr id="237" name="Google Shape;23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Sets of code that make it easier to connect to and use sensors. Some libraries are pre-downloaded as seen in the screenshot below and others need to be added. </a:t>
            </a:r>
            <a:endParaRPr/>
          </a:p>
        </p:txBody>
      </p:sp>
      <p:pic>
        <p:nvPicPr>
          <p:cNvPr id="238" name="Google Shape;238;p9"/>
          <p:cNvPicPr preferRelativeResize="0"/>
          <p:nvPr/>
        </p:nvPicPr>
        <p:blipFill rotWithShape="1">
          <a:blip r:embed="rId3">
            <a:alphaModFix/>
          </a:blip>
          <a:srcRect t="2945" r="58633" b="10676"/>
          <a:stretch/>
        </p:blipFill>
        <p:spPr>
          <a:xfrm>
            <a:off x="2435513" y="3077670"/>
            <a:ext cx="2444662" cy="273172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9"/>
          <p:cNvSpPr/>
          <p:nvPr/>
        </p:nvSpPr>
        <p:spPr>
          <a:xfrm>
            <a:off x="3760579" y="3613249"/>
            <a:ext cx="921300" cy="107100"/>
          </a:xfrm>
          <a:prstGeom prst="rect">
            <a:avLst/>
          </a:prstGeom>
          <a:solidFill>
            <a:srgbClr val="00FBFF">
              <a:alpha val="31764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9"/>
          <p:cNvSpPr/>
          <p:nvPr/>
        </p:nvSpPr>
        <p:spPr>
          <a:xfrm>
            <a:off x="3760582" y="3746413"/>
            <a:ext cx="921300" cy="81900"/>
          </a:xfrm>
          <a:prstGeom prst="rect">
            <a:avLst/>
          </a:prstGeom>
          <a:solidFill>
            <a:srgbClr val="C200FF">
              <a:alpha val="31764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9"/>
          <p:cNvSpPr txBox="1"/>
          <p:nvPr/>
        </p:nvSpPr>
        <p:spPr>
          <a:xfrm>
            <a:off x="5602087" y="3340714"/>
            <a:ext cx="4154400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Under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Manage Libraries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pre-installed libraries as well as libraries that are ready for installation. This is where you can find updates for pre-installed libraries </a:t>
            </a:r>
            <a:endParaRPr sz="1600" b="0" i="0" u="none" strike="noStrike" cap="none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Under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Add .ZIP Library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you can import libraries that have been downloaded to your computer</a:t>
            </a:r>
            <a:endParaRPr sz="1600" b="0" i="0" u="none" strike="noStrike" cap="none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cxnSp>
        <p:nvCxnSpPr>
          <p:cNvPr id="242" name="Google Shape;242;p9"/>
          <p:cNvCxnSpPr>
            <a:cxnSpLocks/>
          </p:cNvCxnSpPr>
          <p:nvPr/>
        </p:nvCxnSpPr>
        <p:spPr>
          <a:xfrm>
            <a:off x="4683682" y="3666799"/>
            <a:ext cx="920100" cy="19200"/>
          </a:xfrm>
          <a:prstGeom prst="straightConnector1">
            <a:avLst/>
          </a:prstGeom>
          <a:noFill/>
          <a:ln w="19050" cap="flat" cmpd="sng">
            <a:solidFill>
              <a:srgbClr val="00FFF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3" name="Google Shape;243;p9"/>
          <p:cNvCxnSpPr>
            <a:stCxn id="240" idx="3"/>
          </p:cNvCxnSpPr>
          <p:nvPr/>
        </p:nvCxnSpPr>
        <p:spPr>
          <a:xfrm>
            <a:off x="4681882" y="3787363"/>
            <a:ext cx="923700" cy="10131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bc0855f57b_1_34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250" name="Google Shape;250;g2bc0855f57b_1_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Instructables</a:t>
            </a:r>
            <a:r>
              <a:rPr lang="en-US"/>
              <a:t> has great tutorials for just about everything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When in doubt, </a:t>
            </a:r>
            <a:r>
              <a:rPr lang="en-US" b="1"/>
              <a:t>Google</a:t>
            </a:r>
            <a:r>
              <a:rPr lang="en-US"/>
              <a:t> the sensor name or code, just be sure that the information is about the sensor you are using!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b="1"/>
              <a:t>Other TAs</a:t>
            </a:r>
            <a:r>
              <a:rPr lang="en-US"/>
              <a:t>: Chances are another TA has worked with something similar always feel free to ask questions in Slack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Online Library</a:t>
            </a:r>
            <a:r>
              <a:rPr lang="en-US"/>
              <a:t>: This has helpful tutorial on Arduino and more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bbbbb68577_1_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REFLECTION</a:t>
            </a:r>
            <a:endParaRPr/>
          </a:p>
        </p:txBody>
      </p:sp>
      <p:sp>
        <p:nvSpPr>
          <p:cNvPr id="256" name="Google Shape;256;g2bbbbb68577_1_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76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Let’s revisit 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Love-O-Meter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bc0855f57b_1_0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/>
              <a:t>SKELETON AND SETUP</a:t>
            </a:r>
            <a:endParaRPr/>
          </a:p>
        </p:txBody>
      </p:sp>
      <p:sp>
        <p:nvSpPr>
          <p:cNvPr id="263" name="Google Shape;263;g2bc0855f57b_1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 dirty="0">
                <a:solidFill>
                  <a:srgbClr val="888888"/>
                </a:solidFill>
              </a:rPr>
              <a:t>// named constant for the pin the sensor is connected to</a:t>
            </a:r>
            <a:endParaRPr dirty="0">
              <a:solidFill>
                <a:srgbClr val="88888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 dirty="0">
                <a:solidFill>
                  <a:schemeClr val="accent6"/>
                </a:solidFill>
              </a:rPr>
              <a:t>const int</a:t>
            </a:r>
            <a:r>
              <a:rPr lang="en-US" dirty="0"/>
              <a:t> </a:t>
            </a:r>
            <a:r>
              <a:rPr lang="en-US" dirty="0" err="1"/>
              <a:t>sensorPin</a:t>
            </a:r>
            <a:r>
              <a:rPr lang="en-US" dirty="0"/>
              <a:t> = </a:t>
            </a:r>
            <a:r>
              <a:rPr lang="en-US" dirty="0">
                <a:highlight>
                  <a:schemeClr val="accent4"/>
                </a:highlight>
              </a:rPr>
              <a:t>??</a:t>
            </a:r>
            <a:r>
              <a:rPr lang="en-US" dirty="0"/>
              <a:t>; </a:t>
            </a:r>
            <a:r>
              <a:rPr lang="en-US" dirty="0">
                <a:solidFill>
                  <a:srgbClr val="888888"/>
                </a:solidFill>
              </a:rPr>
              <a:t>// pick an analog pin A0-A5 on the board to connect the sensor to</a:t>
            </a:r>
            <a:endParaRPr dirty="0">
              <a:solidFill>
                <a:srgbClr val="88888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 dirty="0">
                <a:solidFill>
                  <a:srgbClr val="888888"/>
                </a:solidFill>
              </a:rPr>
              <a:t>// room temperature in Celsius</a:t>
            </a:r>
            <a:endParaRPr dirty="0">
              <a:solidFill>
                <a:srgbClr val="88888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 dirty="0">
                <a:solidFill>
                  <a:schemeClr val="accent6"/>
                </a:solidFill>
              </a:rPr>
              <a:t>const float</a:t>
            </a:r>
            <a:r>
              <a:rPr lang="en-US" dirty="0"/>
              <a:t> </a:t>
            </a:r>
            <a:r>
              <a:rPr lang="en-US" dirty="0" err="1"/>
              <a:t>baselineTemp</a:t>
            </a:r>
            <a:r>
              <a:rPr lang="en-US" dirty="0"/>
              <a:t> = 20.0;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 dirty="0">
                <a:solidFill>
                  <a:schemeClr val="accent6"/>
                </a:solidFill>
              </a:rPr>
              <a:t>void </a:t>
            </a:r>
            <a:r>
              <a:rPr lang="en-US" dirty="0"/>
              <a:t>setup() {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 dirty="0">
                <a:solidFill>
                  <a:srgbClr val="888888"/>
                </a:solidFill>
              </a:rPr>
              <a:t>  // open a serial connection to display values</a:t>
            </a:r>
            <a:endParaRPr dirty="0">
              <a:solidFill>
                <a:srgbClr val="88888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 dirty="0"/>
              <a:t>  </a:t>
            </a:r>
            <a:r>
              <a:rPr lang="en-US" b="1" dirty="0" err="1">
                <a:solidFill>
                  <a:schemeClr val="accent2"/>
                </a:solidFill>
              </a:rPr>
              <a:t>Serial</a:t>
            </a:r>
            <a:r>
              <a:rPr lang="en-US" dirty="0" err="1"/>
              <a:t>.</a:t>
            </a:r>
            <a:r>
              <a:rPr lang="en-US" dirty="0" err="1">
                <a:solidFill>
                  <a:schemeClr val="accent2"/>
                </a:solidFill>
              </a:rPr>
              <a:t>begin</a:t>
            </a:r>
            <a:r>
              <a:rPr lang="en-US" dirty="0"/>
              <a:t>(9600);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 dirty="0">
                <a:solidFill>
                  <a:srgbClr val="888888"/>
                </a:solidFill>
              </a:rPr>
              <a:t>  // set the LED pins as outputs</a:t>
            </a:r>
            <a:endParaRPr dirty="0">
              <a:solidFill>
                <a:srgbClr val="88888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 dirty="0">
                <a:solidFill>
                  <a:srgbClr val="888888"/>
                </a:solidFill>
              </a:rPr>
              <a:t>  // the for() loop saves some extra coding</a:t>
            </a:r>
            <a:endParaRPr dirty="0">
              <a:solidFill>
                <a:srgbClr val="88888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 dirty="0"/>
              <a:t>  </a:t>
            </a:r>
            <a:r>
              <a:rPr lang="en-US" dirty="0">
                <a:solidFill>
                  <a:schemeClr val="accent6"/>
                </a:solidFill>
              </a:rPr>
              <a:t>for </a:t>
            </a:r>
            <a:r>
              <a:rPr lang="en-US" dirty="0"/>
              <a:t>(</a:t>
            </a:r>
            <a:r>
              <a:rPr lang="en-US" dirty="0">
                <a:solidFill>
                  <a:schemeClr val="accent6"/>
                </a:solidFill>
              </a:rPr>
              <a:t>int</a:t>
            </a:r>
            <a:r>
              <a:rPr lang="en-US" dirty="0"/>
              <a:t> </a:t>
            </a:r>
            <a:r>
              <a:rPr lang="en-US" dirty="0" err="1"/>
              <a:t>pinNumber</a:t>
            </a:r>
            <a:r>
              <a:rPr lang="en-US" dirty="0"/>
              <a:t> = 2; </a:t>
            </a:r>
            <a:r>
              <a:rPr lang="en-US" dirty="0" err="1"/>
              <a:t>pinNumber</a:t>
            </a:r>
            <a:r>
              <a:rPr lang="en-US" dirty="0"/>
              <a:t> &lt; 5; </a:t>
            </a:r>
            <a:r>
              <a:rPr lang="en-US" dirty="0" err="1"/>
              <a:t>pinNumber</a:t>
            </a:r>
            <a:r>
              <a:rPr lang="en-US" dirty="0"/>
              <a:t>++) {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 dirty="0"/>
              <a:t>    </a:t>
            </a:r>
            <a:r>
              <a:rPr lang="en-US" dirty="0" err="1">
                <a:solidFill>
                  <a:schemeClr val="accent2"/>
                </a:solidFill>
              </a:rPr>
              <a:t>pinMode</a:t>
            </a:r>
            <a:r>
              <a:rPr lang="en-US" dirty="0"/>
              <a:t>(</a:t>
            </a:r>
            <a:r>
              <a:rPr lang="en-US" dirty="0" err="1"/>
              <a:t>pinNumber</a:t>
            </a:r>
            <a:r>
              <a:rPr lang="en-US" dirty="0"/>
              <a:t>, </a:t>
            </a:r>
            <a:r>
              <a:rPr lang="en-US" dirty="0">
                <a:solidFill>
                  <a:schemeClr val="accent5"/>
                </a:solidFill>
              </a:rPr>
              <a:t>OUTPUT</a:t>
            </a:r>
            <a:r>
              <a:rPr lang="en-US" dirty="0"/>
              <a:t>);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 dirty="0"/>
              <a:t>    </a:t>
            </a:r>
            <a:r>
              <a:rPr lang="en-US" dirty="0" err="1">
                <a:solidFill>
                  <a:schemeClr val="accent2"/>
                </a:solidFill>
              </a:rPr>
              <a:t>digitalWrite</a:t>
            </a:r>
            <a:r>
              <a:rPr lang="en-US" dirty="0"/>
              <a:t>(</a:t>
            </a:r>
            <a:r>
              <a:rPr lang="en-US" dirty="0" err="1"/>
              <a:t>pinNumber</a:t>
            </a:r>
            <a:r>
              <a:rPr lang="en-US" dirty="0"/>
              <a:t>, </a:t>
            </a:r>
            <a:r>
              <a:rPr lang="en-US" dirty="0">
                <a:solidFill>
                  <a:schemeClr val="accent5"/>
                </a:solidFill>
              </a:rPr>
              <a:t>LOW</a:t>
            </a:r>
            <a:r>
              <a:rPr lang="en-US" dirty="0"/>
              <a:t>);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 dirty="0"/>
              <a:t>  }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 dirty="0"/>
              <a:t>}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 dirty="0">
                <a:solidFill>
                  <a:schemeClr val="accent6"/>
                </a:solidFill>
              </a:rPr>
              <a:t>void </a:t>
            </a:r>
            <a:r>
              <a:rPr lang="en-US" dirty="0"/>
              <a:t>loop() {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 dirty="0"/>
              <a:t>  </a:t>
            </a:r>
            <a:r>
              <a:rPr lang="en-US" dirty="0">
                <a:highlight>
                  <a:schemeClr val="accent4"/>
                </a:highlight>
              </a:rPr>
              <a:t>…</a:t>
            </a:r>
            <a:endParaRPr dirty="0">
              <a:highlight>
                <a:schemeClr val="accent4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 dirty="0"/>
              <a:t>  </a:t>
            </a:r>
            <a:r>
              <a:rPr lang="en-US" dirty="0">
                <a:solidFill>
                  <a:schemeClr val="accent2"/>
                </a:solidFill>
              </a:rPr>
              <a:t>delay</a:t>
            </a:r>
            <a:r>
              <a:rPr lang="en-US" dirty="0"/>
              <a:t>(1);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 dirty="0"/>
              <a:t>}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bc0855f57b_1_8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/>
              <a:t>READ SENSORS</a:t>
            </a:r>
            <a:endParaRPr/>
          </a:p>
        </p:txBody>
      </p:sp>
      <p:sp>
        <p:nvSpPr>
          <p:cNvPr id="270" name="Google Shape;270;g2bc0855f57b_1_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>
                <a:solidFill>
                  <a:srgbClr val="888888"/>
                </a:solidFill>
              </a:rPr>
              <a:t>  // read the value on </a:t>
            </a:r>
            <a:r>
              <a:rPr lang="en-US" dirty="0" err="1">
                <a:solidFill>
                  <a:srgbClr val="888888"/>
                </a:solidFill>
              </a:rPr>
              <a:t>AnalogIn</a:t>
            </a:r>
            <a:r>
              <a:rPr lang="en-US" dirty="0">
                <a:solidFill>
                  <a:srgbClr val="888888"/>
                </a:solidFill>
              </a:rPr>
              <a:t> pin 0 and store it in a variable</a:t>
            </a:r>
            <a:endParaRPr dirty="0">
              <a:solidFill>
                <a:srgbClr val="88888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/>
              <a:t>  </a:t>
            </a:r>
            <a:r>
              <a:rPr lang="en-US" dirty="0">
                <a:solidFill>
                  <a:schemeClr val="accent6"/>
                </a:solidFill>
              </a:rPr>
              <a:t>int </a:t>
            </a:r>
            <a:r>
              <a:rPr lang="en-US" dirty="0" err="1"/>
              <a:t>sensorVal</a:t>
            </a:r>
            <a:r>
              <a:rPr lang="en-US" dirty="0"/>
              <a:t> = </a:t>
            </a:r>
            <a:r>
              <a:rPr lang="en-US" dirty="0" err="1">
                <a:solidFill>
                  <a:schemeClr val="accent2"/>
                </a:solidFill>
              </a:rPr>
              <a:t>analogRead</a:t>
            </a:r>
            <a:r>
              <a:rPr lang="en-US" dirty="0"/>
              <a:t>(</a:t>
            </a:r>
            <a:r>
              <a:rPr lang="en-US" dirty="0" err="1"/>
              <a:t>sensorPin</a:t>
            </a:r>
            <a:r>
              <a:rPr lang="en-US" dirty="0"/>
              <a:t>);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>
                <a:solidFill>
                  <a:srgbClr val="888888"/>
                </a:solidFill>
              </a:rPr>
              <a:t>  // send the 10-bit sensor value out the serial port</a:t>
            </a:r>
            <a:endParaRPr dirty="0">
              <a:solidFill>
                <a:srgbClr val="88888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/>
              <a:t>  </a:t>
            </a:r>
            <a:r>
              <a:rPr lang="en-US" b="1" dirty="0" err="1">
                <a:solidFill>
                  <a:schemeClr val="accent2"/>
                </a:solidFill>
              </a:rPr>
              <a:t>Serial</a:t>
            </a:r>
            <a:r>
              <a:rPr lang="en-US" dirty="0" err="1"/>
              <a:t>.</a:t>
            </a:r>
            <a:r>
              <a:rPr lang="en-US" dirty="0" err="1">
                <a:solidFill>
                  <a:schemeClr val="accent2"/>
                </a:solidFill>
              </a:rPr>
              <a:t>print</a:t>
            </a:r>
            <a:r>
              <a:rPr lang="en-US" dirty="0"/>
              <a:t>(</a:t>
            </a:r>
            <a:r>
              <a:rPr lang="en-US" dirty="0">
                <a:solidFill>
                  <a:srgbClr val="888888"/>
                </a:solidFill>
              </a:rPr>
              <a:t>"sensor Value: "</a:t>
            </a:r>
            <a:r>
              <a:rPr lang="en-US" dirty="0"/>
              <a:t>);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/>
              <a:t>  </a:t>
            </a:r>
            <a:r>
              <a:rPr lang="en-US" b="1" dirty="0" err="1">
                <a:solidFill>
                  <a:schemeClr val="accent2"/>
                </a:solidFill>
              </a:rPr>
              <a:t>Serial</a:t>
            </a:r>
            <a:r>
              <a:rPr lang="en-US" dirty="0" err="1"/>
              <a:t>.</a:t>
            </a:r>
            <a:r>
              <a:rPr lang="en-US" dirty="0" err="1">
                <a:solidFill>
                  <a:schemeClr val="accent2"/>
                </a:solidFill>
              </a:rPr>
              <a:t>print</a:t>
            </a:r>
            <a:r>
              <a:rPr lang="en-US" dirty="0"/>
              <a:t>(</a:t>
            </a:r>
            <a:r>
              <a:rPr lang="en-US" dirty="0" err="1"/>
              <a:t>sensorVal</a:t>
            </a:r>
            <a:r>
              <a:rPr lang="en-US" dirty="0"/>
              <a:t>);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>
                <a:solidFill>
                  <a:srgbClr val="888888"/>
                </a:solidFill>
              </a:rPr>
              <a:t>  // convert the ADC reading to voltage</a:t>
            </a:r>
            <a:endParaRPr dirty="0">
              <a:solidFill>
                <a:srgbClr val="88888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/>
              <a:t>  </a:t>
            </a:r>
            <a:r>
              <a:rPr lang="en-US" dirty="0">
                <a:solidFill>
                  <a:schemeClr val="accent6"/>
                </a:solidFill>
              </a:rPr>
              <a:t>float </a:t>
            </a:r>
            <a:r>
              <a:rPr lang="en-US" dirty="0"/>
              <a:t>voltage = (</a:t>
            </a:r>
            <a:r>
              <a:rPr lang="en-US" dirty="0" err="1"/>
              <a:t>sensorVal</a:t>
            </a:r>
            <a:r>
              <a:rPr lang="en-US" dirty="0"/>
              <a:t> / 1024.0) * 5.0;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>
                <a:solidFill>
                  <a:srgbClr val="888888"/>
                </a:solidFill>
              </a:rPr>
              <a:t>  // Send the voltage level out the Serial port</a:t>
            </a:r>
            <a:endParaRPr dirty="0">
              <a:solidFill>
                <a:srgbClr val="88888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/>
              <a:t>  </a:t>
            </a:r>
            <a:r>
              <a:rPr lang="en-US" b="1" dirty="0" err="1">
                <a:solidFill>
                  <a:schemeClr val="accent2"/>
                </a:solidFill>
              </a:rPr>
              <a:t>Serial</a:t>
            </a:r>
            <a:r>
              <a:rPr lang="en-US" dirty="0" err="1"/>
              <a:t>.</a:t>
            </a:r>
            <a:r>
              <a:rPr lang="en-US" dirty="0" err="1">
                <a:solidFill>
                  <a:schemeClr val="accent2"/>
                </a:solidFill>
              </a:rPr>
              <a:t>print</a:t>
            </a:r>
            <a:r>
              <a:rPr lang="en-US" dirty="0"/>
              <a:t>(</a:t>
            </a:r>
            <a:r>
              <a:rPr lang="en-US" dirty="0">
                <a:solidFill>
                  <a:srgbClr val="888888"/>
                </a:solidFill>
              </a:rPr>
              <a:t>", Volts: "</a:t>
            </a:r>
            <a:r>
              <a:rPr lang="en-US" dirty="0"/>
              <a:t>);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/>
              <a:t>  </a:t>
            </a:r>
            <a:r>
              <a:rPr lang="en-US" b="1" dirty="0" err="1">
                <a:solidFill>
                  <a:schemeClr val="accent2"/>
                </a:solidFill>
              </a:rPr>
              <a:t>Serial</a:t>
            </a:r>
            <a:r>
              <a:rPr lang="en-US" dirty="0" err="1"/>
              <a:t>.</a:t>
            </a:r>
            <a:r>
              <a:rPr lang="en-US" dirty="0" err="1">
                <a:solidFill>
                  <a:schemeClr val="accent2"/>
                </a:solidFill>
              </a:rPr>
              <a:t>print</a:t>
            </a:r>
            <a:r>
              <a:rPr lang="en-US" dirty="0"/>
              <a:t>(voltage);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>
                <a:solidFill>
                  <a:srgbClr val="888888"/>
                </a:solidFill>
              </a:rPr>
              <a:t>  // convert the voltage to temperature in degrees C</a:t>
            </a:r>
            <a:endParaRPr dirty="0">
              <a:solidFill>
                <a:srgbClr val="88888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>
                <a:solidFill>
                  <a:srgbClr val="888888"/>
                </a:solidFill>
              </a:rPr>
              <a:t>  // the sensor changes 10 mV per degree</a:t>
            </a:r>
            <a:endParaRPr dirty="0">
              <a:solidFill>
                <a:srgbClr val="88888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>
                <a:solidFill>
                  <a:srgbClr val="888888"/>
                </a:solidFill>
              </a:rPr>
              <a:t>  // the datasheet says there's a 500 mV offset = 0.5 V offset</a:t>
            </a:r>
            <a:endParaRPr dirty="0">
              <a:solidFill>
                <a:srgbClr val="88888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>
                <a:solidFill>
                  <a:srgbClr val="888888"/>
                </a:solidFill>
              </a:rPr>
              <a:t>  // ((voltage – 0.5 V) times 100 )</a:t>
            </a:r>
            <a:endParaRPr dirty="0">
              <a:solidFill>
                <a:srgbClr val="88888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/>
              <a:t>  </a:t>
            </a:r>
            <a:r>
              <a:rPr lang="en-US" b="1" dirty="0" err="1">
                <a:solidFill>
                  <a:schemeClr val="accent2"/>
                </a:solidFill>
              </a:rPr>
              <a:t>Serial</a:t>
            </a:r>
            <a:r>
              <a:rPr lang="en-US" dirty="0" err="1"/>
              <a:t>.</a:t>
            </a:r>
            <a:r>
              <a:rPr lang="en-US" dirty="0" err="1">
                <a:solidFill>
                  <a:schemeClr val="accent2"/>
                </a:solidFill>
              </a:rPr>
              <a:t>print</a:t>
            </a:r>
            <a:r>
              <a:rPr lang="en-US" dirty="0"/>
              <a:t>(</a:t>
            </a:r>
            <a:r>
              <a:rPr lang="en-US" dirty="0">
                <a:solidFill>
                  <a:srgbClr val="888888"/>
                </a:solidFill>
              </a:rPr>
              <a:t>", degrees C: "</a:t>
            </a:r>
            <a:r>
              <a:rPr lang="en-US" dirty="0"/>
              <a:t>);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/>
              <a:t>  </a:t>
            </a:r>
            <a:r>
              <a:rPr lang="en-US" dirty="0">
                <a:solidFill>
                  <a:schemeClr val="accent6"/>
                </a:solidFill>
              </a:rPr>
              <a:t>float</a:t>
            </a:r>
            <a:r>
              <a:rPr lang="en-US" dirty="0"/>
              <a:t> temperature = (voltage - 0.5 ) * 100 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/>
              <a:t>  </a:t>
            </a:r>
            <a:r>
              <a:rPr lang="en-US" b="1" dirty="0" err="1">
                <a:solidFill>
                  <a:schemeClr val="accent2"/>
                </a:solidFill>
              </a:rPr>
              <a:t>Serial</a:t>
            </a:r>
            <a:r>
              <a:rPr lang="en-US" dirty="0" err="1"/>
              <a:t>.</a:t>
            </a:r>
            <a:r>
              <a:rPr lang="en-US" dirty="0" err="1">
                <a:solidFill>
                  <a:schemeClr val="accent2"/>
                </a:solidFill>
              </a:rPr>
              <a:t>println</a:t>
            </a:r>
            <a:r>
              <a:rPr lang="en-US" dirty="0"/>
              <a:t>(temperature);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9B6A13-C564-09BB-12D2-611935D9D1F2}"/>
                  </a:ext>
                </a:extLst>
              </p:cNvPr>
              <p:cNvSpPr txBox="1"/>
              <p:nvPr/>
            </p:nvSpPr>
            <p:spPr>
              <a:xfrm>
                <a:off x="7487357" y="4001225"/>
                <a:ext cx="3866443" cy="10248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𝑑𝑒𝑔𝑟𝑒𝑒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𝑚𝑉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𝑚𝑉</m:t>
                          </m:r>
                        </m:den>
                      </m:f>
                    </m:oMath>
                  </m:oMathPara>
                </a14:m>
                <a:br>
                  <a:rPr lang="en-US" b="0" dirty="0">
                    <a:latin typeface="Atkinson Hyperlegible" pitchFamily="50" charset="0"/>
                    <a:ea typeface="Cambria Math" panose="02040503050406030204" pitchFamily="18" charset="0"/>
                  </a:rPr>
                </a:br>
                <a:br>
                  <a:rPr lang="en-US" b="0" dirty="0">
                    <a:latin typeface="Atkinson Hyperlegible" pitchFamily="50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°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10 </m:t>
                          </m:r>
                          <m:r>
                            <a:rPr lang="en-US" i="1" strike="sngStrik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𝑚𝑉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1000 </m:t>
                          </m:r>
                          <m:r>
                            <a:rPr lang="en-US" b="0" i="1" strike="sngStrike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 °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Atkinson Hyperlegible" pitchFamily="50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9B6A13-C564-09BB-12D2-611935D9D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357" y="4001225"/>
                <a:ext cx="3866443" cy="1024896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8724A79-6ED0-03AA-BBBD-6049DAB403D7}"/>
              </a:ext>
            </a:extLst>
          </p:cNvPr>
          <p:cNvSpPr/>
          <p:nvPr/>
        </p:nvSpPr>
        <p:spPr>
          <a:xfrm>
            <a:off x="4112489" y="5496526"/>
            <a:ext cx="365760" cy="2194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DC2645-82CD-4B82-F994-CE30BDB0826E}"/>
              </a:ext>
            </a:extLst>
          </p:cNvPr>
          <p:cNvSpPr/>
          <p:nvPr/>
        </p:nvSpPr>
        <p:spPr>
          <a:xfrm>
            <a:off x="3546764" y="5500255"/>
            <a:ext cx="304800" cy="21705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704941-29E0-256E-1C8C-72975AE03AAA}"/>
              </a:ext>
            </a:extLst>
          </p:cNvPr>
          <p:cNvSpPr/>
          <p:nvPr/>
        </p:nvSpPr>
        <p:spPr>
          <a:xfrm>
            <a:off x="5047673" y="4969164"/>
            <a:ext cx="304800" cy="21705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0B0CCC-8E0C-9E41-4922-FB3DA6F8A123}"/>
              </a:ext>
            </a:extLst>
          </p:cNvPr>
          <p:cNvSpPr/>
          <p:nvPr/>
        </p:nvSpPr>
        <p:spPr>
          <a:xfrm>
            <a:off x="2128982" y="5144655"/>
            <a:ext cx="304800" cy="21705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C9DC98-7217-3D02-72DD-47E2D878C552}"/>
              </a:ext>
            </a:extLst>
          </p:cNvPr>
          <p:cNvSpPr/>
          <p:nvPr/>
        </p:nvSpPr>
        <p:spPr>
          <a:xfrm>
            <a:off x="10730343" y="4585874"/>
            <a:ext cx="365760" cy="2194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05CE38-F9CF-6888-8455-C4AA20AE84D5}"/>
              </a:ext>
            </a:extLst>
          </p:cNvPr>
          <p:cNvSpPr/>
          <p:nvPr/>
        </p:nvSpPr>
        <p:spPr>
          <a:xfrm>
            <a:off x="3202707" y="5131689"/>
            <a:ext cx="365760" cy="2194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721287C3-0D14-8136-8593-53DCB47950FF}"/>
              </a:ext>
            </a:extLst>
          </p:cNvPr>
          <p:cNvCxnSpPr>
            <a:cxnSpLocks/>
          </p:cNvCxnSpPr>
          <p:nvPr/>
        </p:nvCxnSpPr>
        <p:spPr>
          <a:xfrm flipV="1">
            <a:off x="4553527" y="4230255"/>
            <a:ext cx="2933830" cy="665018"/>
          </a:xfrm>
          <a:prstGeom prst="curvedConnector3">
            <a:avLst>
              <a:gd name="adj1" fmla="val 56611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bc0855f57b_1_15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/>
              <a:t>LIGHT LEDS</a:t>
            </a:r>
            <a:endParaRPr/>
          </a:p>
        </p:txBody>
      </p:sp>
      <p:sp>
        <p:nvSpPr>
          <p:cNvPr id="277" name="Google Shape;277;g2bc0855f57b_1_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>
                <a:solidFill>
                  <a:srgbClr val="888888"/>
                </a:solidFill>
              </a:rPr>
              <a:t>  // if the current temperature is lower than the baseline turn off all LEDs</a:t>
            </a:r>
            <a:endParaRPr dirty="0">
              <a:solidFill>
                <a:srgbClr val="88888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/>
              <a:t>  </a:t>
            </a:r>
            <a:r>
              <a:rPr lang="en-US" dirty="0">
                <a:solidFill>
                  <a:schemeClr val="accent6"/>
                </a:solidFill>
              </a:rPr>
              <a:t>if </a:t>
            </a:r>
            <a:r>
              <a:rPr lang="en-US" dirty="0"/>
              <a:t>(temperature &lt; </a:t>
            </a:r>
            <a:r>
              <a:rPr lang="en-US" dirty="0" err="1"/>
              <a:t>baselineTemp</a:t>
            </a:r>
            <a:r>
              <a:rPr lang="en-US" dirty="0"/>
              <a:t> + 2) {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/>
              <a:t>    </a:t>
            </a:r>
            <a:r>
              <a:rPr lang="en-US" dirty="0" err="1">
                <a:solidFill>
                  <a:schemeClr val="accent2"/>
                </a:solidFill>
              </a:rPr>
              <a:t>digitalWrite</a:t>
            </a:r>
            <a:r>
              <a:rPr lang="en-US" dirty="0"/>
              <a:t>(2, </a:t>
            </a:r>
            <a:r>
              <a:rPr lang="en-US" dirty="0">
                <a:solidFill>
                  <a:schemeClr val="accent5"/>
                </a:solidFill>
              </a:rPr>
              <a:t>LOW</a:t>
            </a:r>
            <a:r>
              <a:rPr lang="en-US" dirty="0"/>
              <a:t>);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/>
              <a:t>    </a:t>
            </a:r>
            <a:r>
              <a:rPr lang="en-US" dirty="0" err="1">
                <a:solidFill>
                  <a:schemeClr val="accent2"/>
                </a:solidFill>
              </a:rPr>
              <a:t>digitalWrite</a:t>
            </a:r>
            <a:r>
              <a:rPr lang="en-US" dirty="0"/>
              <a:t>(3, </a:t>
            </a:r>
            <a:r>
              <a:rPr lang="en-US" dirty="0">
                <a:solidFill>
                  <a:schemeClr val="accent5"/>
                </a:solidFill>
              </a:rPr>
              <a:t>LOW</a:t>
            </a:r>
            <a:r>
              <a:rPr lang="en-US" dirty="0"/>
              <a:t>);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/>
              <a:t>    </a:t>
            </a:r>
            <a:r>
              <a:rPr lang="en-US" dirty="0" err="1">
                <a:solidFill>
                  <a:schemeClr val="accent2"/>
                </a:solidFill>
              </a:rPr>
              <a:t>digitalWrite</a:t>
            </a:r>
            <a:r>
              <a:rPr lang="en-US" dirty="0"/>
              <a:t>(4, </a:t>
            </a:r>
            <a:r>
              <a:rPr lang="en-US" dirty="0">
                <a:solidFill>
                  <a:schemeClr val="accent5"/>
                </a:solidFill>
              </a:rPr>
              <a:t>LOW</a:t>
            </a:r>
            <a:r>
              <a:rPr lang="en-US" dirty="0"/>
              <a:t>);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/>
              <a:t>  }  </a:t>
            </a:r>
            <a:r>
              <a:rPr lang="en-US" dirty="0">
                <a:solidFill>
                  <a:srgbClr val="888888"/>
                </a:solidFill>
              </a:rPr>
              <a:t>// if the temperature rises 2-4 degrees, turn an LED on</a:t>
            </a:r>
            <a:endParaRPr dirty="0">
              <a:solidFill>
                <a:srgbClr val="88888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/>
              <a:t>  </a:t>
            </a:r>
            <a:r>
              <a:rPr lang="en-US" dirty="0">
                <a:solidFill>
                  <a:schemeClr val="accent6"/>
                </a:solidFill>
              </a:rPr>
              <a:t>else if</a:t>
            </a:r>
            <a:r>
              <a:rPr lang="en-US" dirty="0"/>
              <a:t> (temperature &gt;= </a:t>
            </a:r>
            <a:r>
              <a:rPr lang="en-US" dirty="0" err="1"/>
              <a:t>baselineTemp</a:t>
            </a:r>
            <a:r>
              <a:rPr lang="en-US" dirty="0"/>
              <a:t> + 2 &amp;&amp; temperature &lt; </a:t>
            </a:r>
            <a:r>
              <a:rPr lang="en-US" dirty="0" err="1"/>
              <a:t>baselineTemp</a:t>
            </a:r>
            <a:r>
              <a:rPr lang="en-US" dirty="0"/>
              <a:t> + 4) {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/>
              <a:t>    </a:t>
            </a:r>
            <a:r>
              <a:rPr lang="en-US" dirty="0" err="1">
                <a:solidFill>
                  <a:schemeClr val="accent2"/>
                </a:solidFill>
              </a:rPr>
              <a:t>digitalWrite</a:t>
            </a:r>
            <a:r>
              <a:rPr lang="en-US" dirty="0"/>
              <a:t>(2, </a:t>
            </a:r>
            <a:r>
              <a:rPr lang="en-US" dirty="0">
                <a:highlight>
                  <a:schemeClr val="accent4"/>
                </a:highlight>
              </a:rPr>
              <a:t>??</a:t>
            </a:r>
            <a:r>
              <a:rPr lang="en-US" dirty="0"/>
              <a:t>);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/>
              <a:t>    </a:t>
            </a:r>
            <a:r>
              <a:rPr lang="en-US" dirty="0" err="1">
                <a:solidFill>
                  <a:schemeClr val="accent2"/>
                </a:solidFill>
              </a:rPr>
              <a:t>digitalWrite</a:t>
            </a:r>
            <a:r>
              <a:rPr lang="en-US" dirty="0"/>
              <a:t>(3, </a:t>
            </a:r>
            <a:r>
              <a:rPr lang="en-US" dirty="0">
                <a:highlight>
                  <a:schemeClr val="accent4"/>
                </a:highlight>
              </a:rPr>
              <a:t>??</a:t>
            </a:r>
            <a:r>
              <a:rPr lang="en-US" dirty="0"/>
              <a:t>);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/>
              <a:t>    </a:t>
            </a:r>
            <a:r>
              <a:rPr lang="en-US" dirty="0" err="1">
                <a:solidFill>
                  <a:schemeClr val="accent2"/>
                </a:solidFill>
              </a:rPr>
              <a:t>digitalWrite</a:t>
            </a:r>
            <a:r>
              <a:rPr lang="en-US" dirty="0"/>
              <a:t>(4, </a:t>
            </a:r>
            <a:r>
              <a:rPr lang="en-US" dirty="0">
                <a:highlight>
                  <a:schemeClr val="accent4"/>
                </a:highlight>
              </a:rPr>
              <a:t>??</a:t>
            </a:r>
            <a:r>
              <a:rPr lang="en-US" dirty="0"/>
              <a:t>);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/>
              <a:t>  }  </a:t>
            </a:r>
            <a:r>
              <a:rPr lang="en-US" dirty="0">
                <a:solidFill>
                  <a:srgbClr val="888888"/>
                </a:solidFill>
              </a:rPr>
              <a:t>// if the temperature rises 4-6 degrees, turn a second LED on</a:t>
            </a:r>
            <a:endParaRPr dirty="0">
              <a:solidFill>
                <a:srgbClr val="88888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/>
              <a:t>  </a:t>
            </a:r>
            <a:r>
              <a:rPr lang="en-US" dirty="0">
                <a:solidFill>
                  <a:schemeClr val="accent6"/>
                </a:solidFill>
              </a:rPr>
              <a:t>else if</a:t>
            </a:r>
            <a:r>
              <a:rPr lang="en-US" dirty="0"/>
              <a:t> (temperature &gt;= </a:t>
            </a:r>
            <a:r>
              <a:rPr lang="en-US" dirty="0" err="1"/>
              <a:t>baselineTemp</a:t>
            </a:r>
            <a:r>
              <a:rPr lang="en-US" dirty="0"/>
              <a:t> + 4 &amp;&amp; temperature &lt; </a:t>
            </a:r>
            <a:r>
              <a:rPr lang="en-US" dirty="0" err="1"/>
              <a:t>baselineTemp</a:t>
            </a:r>
            <a:r>
              <a:rPr lang="en-US" dirty="0"/>
              <a:t> + 6) {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/>
              <a:t>    </a:t>
            </a:r>
            <a:r>
              <a:rPr lang="en-US" dirty="0" err="1">
                <a:solidFill>
                  <a:schemeClr val="accent2"/>
                </a:solidFill>
              </a:rPr>
              <a:t>digitalWrite</a:t>
            </a:r>
            <a:r>
              <a:rPr lang="en-US" dirty="0"/>
              <a:t>(2, </a:t>
            </a:r>
            <a:r>
              <a:rPr lang="en-US" dirty="0">
                <a:highlight>
                  <a:schemeClr val="accent4"/>
                </a:highlight>
              </a:rPr>
              <a:t>??</a:t>
            </a:r>
            <a:r>
              <a:rPr lang="en-US" dirty="0"/>
              <a:t>);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/>
              <a:t>    </a:t>
            </a:r>
            <a:r>
              <a:rPr lang="en-US" dirty="0" err="1">
                <a:solidFill>
                  <a:schemeClr val="accent2"/>
                </a:solidFill>
              </a:rPr>
              <a:t>digitalWrite</a:t>
            </a:r>
            <a:r>
              <a:rPr lang="en-US" dirty="0"/>
              <a:t>(3, </a:t>
            </a:r>
            <a:r>
              <a:rPr lang="en-US" dirty="0">
                <a:highlight>
                  <a:schemeClr val="accent4"/>
                </a:highlight>
              </a:rPr>
              <a:t>??</a:t>
            </a:r>
            <a:r>
              <a:rPr lang="en-US" dirty="0"/>
              <a:t>);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/>
              <a:t>    </a:t>
            </a:r>
            <a:r>
              <a:rPr lang="en-US" dirty="0" err="1">
                <a:solidFill>
                  <a:schemeClr val="accent2"/>
                </a:solidFill>
              </a:rPr>
              <a:t>digitalWrite</a:t>
            </a:r>
            <a:r>
              <a:rPr lang="en-US" dirty="0"/>
              <a:t>(4, </a:t>
            </a:r>
            <a:r>
              <a:rPr lang="en-US" dirty="0">
                <a:highlight>
                  <a:schemeClr val="accent4"/>
                </a:highlight>
              </a:rPr>
              <a:t>??</a:t>
            </a:r>
            <a:r>
              <a:rPr lang="en-US" dirty="0"/>
              <a:t>);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/>
              <a:t>  }  </a:t>
            </a:r>
            <a:r>
              <a:rPr lang="en-US" dirty="0">
                <a:solidFill>
                  <a:srgbClr val="888888"/>
                </a:solidFill>
              </a:rPr>
              <a:t>// if the temperature rises more than 6 degrees, turn all LEDs on</a:t>
            </a:r>
            <a:endParaRPr dirty="0">
              <a:solidFill>
                <a:srgbClr val="88888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/>
              <a:t>  </a:t>
            </a:r>
            <a:r>
              <a:rPr lang="en-US" dirty="0">
                <a:solidFill>
                  <a:schemeClr val="accent6"/>
                </a:solidFill>
              </a:rPr>
              <a:t>else if</a:t>
            </a:r>
            <a:r>
              <a:rPr lang="en-US" dirty="0"/>
              <a:t> (temperature &gt;= </a:t>
            </a:r>
            <a:r>
              <a:rPr lang="en-US" dirty="0" err="1"/>
              <a:t>baselineTemp</a:t>
            </a:r>
            <a:r>
              <a:rPr lang="en-US" dirty="0"/>
              <a:t> + 6) {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/>
              <a:t>    </a:t>
            </a:r>
            <a:r>
              <a:rPr lang="en-US" dirty="0" err="1">
                <a:solidFill>
                  <a:schemeClr val="accent2"/>
                </a:solidFill>
              </a:rPr>
              <a:t>digitalWrite</a:t>
            </a:r>
            <a:r>
              <a:rPr lang="en-US" dirty="0"/>
              <a:t>(2, </a:t>
            </a:r>
            <a:r>
              <a:rPr lang="en-US" dirty="0">
                <a:highlight>
                  <a:schemeClr val="accent4"/>
                </a:highlight>
              </a:rPr>
              <a:t>??</a:t>
            </a:r>
            <a:r>
              <a:rPr lang="en-US" dirty="0"/>
              <a:t>);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/>
              <a:t>    </a:t>
            </a:r>
            <a:r>
              <a:rPr lang="en-US" dirty="0" err="1">
                <a:solidFill>
                  <a:schemeClr val="accent2"/>
                </a:solidFill>
              </a:rPr>
              <a:t>digitalWrite</a:t>
            </a:r>
            <a:r>
              <a:rPr lang="en-US" dirty="0"/>
              <a:t>(3, </a:t>
            </a:r>
            <a:r>
              <a:rPr lang="en-US" dirty="0">
                <a:highlight>
                  <a:schemeClr val="accent4"/>
                </a:highlight>
              </a:rPr>
              <a:t>??</a:t>
            </a:r>
            <a:r>
              <a:rPr lang="en-US" dirty="0"/>
              <a:t>);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/>
              <a:t>    </a:t>
            </a:r>
            <a:r>
              <a:rPr lang="en-US" dirty="0" err="1">
                <a:solidFill>
                  <a:schemeClr val="accent2"/>
                </a:solidFill>
              </a:rPr>
              <a:t>digitalWrite</a:t>
            </a:r>
            <a:r>
              <a:rPr lang="en-US" dirty="0"/>
              <a:t>(4, </a:t>
            </a:r>
            <a:r>
              <a:rPr lang="en-US" dirty="0">
                <a:highlight>
                  <a:schemeClr val="accent4"/>
                </a:highlight>
              </a:rPr>
              <a:t>??</a:t>
            </a:r>
            <a:r>
              <a:rPr lang="en-US" dirty="0"/>
              <a:t>);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-US" dirty="0"/>
              <a:t>  }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bc0855f57b_1_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tkinson Hyperlegible"/>
              <a:buNone/>
            </a:pPr>
            <a:r>
              <a:rPr lang="en-US"/>
              <a:t>BREAK!</a:t>
            </a:r>
            <a:endParaRPr/>
          </a:p>
        </p:txBody>
      </p:sp>
      <p:sp>
        <p:nvSpPr>
          <p:cNvPr id="283" name="Google Shape;283;g2bc0855f57b_1_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tkinson Hyperlegible"/>
              <a:buNone/>
            </a:pPr>
            <a:r>
              <a:rPr lang="en-US"/>
              <a:t>ACTIVITY 1</a:t>
            </a:r>
            <a:endParaRPr/>
          </a:p>
        </p:txBody>
      </p:sp>
      <p:sp>
        <p:nvSpPr>
          <p:cNvPr id="289" name="Google Shape;289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Light an LED when an object is less than 200cm away.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Atkinson Hyperlegible"/>
              <a:buNone/>
            </a:pPr>
            <a:r>
              <a:rPr lang="en-US" sz="4660"/>
              <a:t>THE POWER OF MICROCONTROLLERS</a:t>
            </a:r>
            <a:endParaRPr sz="4660"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796325" y="2532850"/>
            <a:ext cx="5013000" cy="25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Small computer that can perform simple tasks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Needed for rapid prototyping circuits and interfaces for interaction</a:t>
            </a:r>
            <a:endParaRPr/>
          </a:p>
        </p:txBody>
      </p:sp>
      <p:pic>
        <p:nvPicPr>
          <p:cNvPr id="105" name="Google Shape;105;p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65600" y="1642250"/>
            <a:ext cx="3744600" cy="3744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6" name="Google Shape;106;p2"/>
          <p:cNvSpPr txBox="1"/>
          <p:nvPr/>
        </p:nvSpPr>
        <p:spPr>
          <a:xfrm>
            <a:off x="7809727" y="5092750"/>
            <a:ext cx="2985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Figure 1: SparkFun RedBoard Microcontroller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8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ULTRASONIC SENSORS</a:t>
            </a:r>
            <a:endParaRPr/>
          </a:p>
        </p:txBody>
      </p:sp>
      <p:sp>
        <p:nvSpPr>
          <p:cNvPr id="295" name="Google Shape;29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953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Sends out high frequency sound waves </a:t>
            </a:r>
            <a:endParaRPr/>
          </a:p>
          <a:p>
            <a:pPr marL="4953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Calculates time from signal sent to reflected signal received</a:t>
            </a:r>
            <a:endParaRPr/>
          </a:p>
          <a:p>
            <a:pPr marL="4953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“Trig” pin Sends out the sound wave (OUTPUT)</a:t>
            </a:r>
            <a:endParaRPr/>
          </a:p>
          <a:p>
            <a:pPr marL="4953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“Echo” pin receives the reflected sound (INPUT) </a:t>
            </a:r>
            <a:endParaRPr/>
          </a:p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1524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Distance [cm] = Speed of Sound [cm/μs] × ½ Time [μs]</a:t>
            </a:r>
            <a:endParaRPr/>
          </a:p>
          <a:p>
            <a:pPr marL="152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grpSp>
        <p:nvGrpSpPr>
          <p:cNvPr id="296" name="Google Shape;296;p28"/>
          <p:cNvGrpSpPr/>
          <p:nvPr/>
        </p:nvGrpSpPr>
        <p:grpSpPr>
          <a:xfrm>
            <a:off x="4076784" y="4001225"/>
            <a:ext cx="4038431" cy="1981200"/>
            <a:chOff x="4076784" y="3691458"/>
            <a:chExt cx="4038431" cy="1981200"/>
          </a:xfrm>
        </p:grpSpPr>
        <p:pic>
          <p:nvPicPr>
            <p:cNvPr id="297" name="Google Shape;297;p28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l="2838" t="4212" r="2838" b="4211"/>
            <a:stretch/>
          </p:blipFill>
          <p:spPr>
            <a:xfrm>
              <a:off x="4076784" y="3691458"/>
              <a:ext cx="4038431" cy="1569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8" name="Google Shape;298;p28"/>
            <p:cNvSpPr txBox="1"/>
            <p:nvPr/>
          </p:nvSpPr>
          <p:spPr>
            <a:xfrm>
              <a:off x="4076784" y="5261358"/>
              <a:ext cx="4038430" cy="4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Figure 12: Ultrasonic Sensor, Courtesy of osoyoo.com</a:t>
              </a:r>
              <a:endParaRPr sz="14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42F73E-FBFA-7FE8-2EE1-2A2EC5577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WORKING WITH SENSORS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ABF7C9-E233-F4E4-DEAE-51402354A6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Sensors will have specific commands that you may have to research and employ for your projects</a:t>
            </a:r>
          </a:p>
          <a:p>
            <a:endParaRPr lang="en-US" dirty="0"/>
          </a:p>
          <a:p>
            <a:r>
              <a:rPr lang="en-US" dirty="0"/>
              <a:t>Refer to online resources, such as</a:t>
            </a:r>
            <a:br>
              <a:rPr lang="en-US" dirty="0"/>
            </a:br>
            <a:r>
              <a:rPr lang="en-US" dirty="0">
                <a:hlinkClick r:id="rId3"/>
              </a:rPr>
              <a:t>https://www.arduino.cc/reference/en/</a:t>
            </a:r>
            <a:endParaRPr lang="en-US" dirty="0"/>
          </a:p>
          <a:p>
            <a:endParaRPr lang="en-US" dirty="0"/>
          </a:p>
          <a:p>
            <a:r>
              <a:rPr lang="en-US" dirty="0"/>
              <a:t>Ask us for help!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bbde0af63e_0_7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CODE FLOWCHART</a:t>
            </a:r>
            <a:endParaRPr/>
          </a:p>
        </p:txBody>
      </p:sp>
      <p:grpSp>
        <p:nvGrpSpPr>
          <p:cNvPr id="311" name="Google Shape;311;g2bbde0af63e_0_7"/>
          <p:cNvGrpSpPr/>
          <p:nvPr/>
        </p:nvGrpSpPr>
        <p:grpSpPr>
          <a:xfrm>
            <a:off x="1765520" y="1861745"/>
            <a:ext cx="8660959" cy="3427950"/>
            <a:chOff x="254441" y="1255325"/>
            <a:chExt cx="8660959" cy="3427950"/>
          </a:xfrm>
        </p:grpSpPr>
        <p:sp>
          <p:nvSpPr>
            <p:cNvPr id="312" name="Google Shape;312;g2bbde0af63e_0_7"/>
            <p:cNvSpPr/>
            <p:nvPr/>
          </p:nvSpPr>
          <p:spPr>
            <a:xfrm>
              <a:off x="4607752" y="2858001"/>
              <a:ext cx="1958400" cy="133500"/>
            </a:xfrm>
            <a:prstGeom prst="rect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grpSp>
          <p:nvGrpSpPr>
            <p:cNvPr id="313" name="Google Shape;313;g2bbde0af63e_0_7"/>
            <p:cNvGrpSpPr/>
            <p:nvPr/>
          </p:nvGrpSpPr>
          <p:grpSpPr>
            <a:xfrm>
              <a:off x="4566766" y="2578591"/>
              <a:ext cx="92400" cy="411825"/>
              <a:chOff x="845575" y="2563700"/>
              <a:chExt cx="92400" cy="411825"/>
            </a:xfrm>
          </p:grpSpPr>
          <p:cxnSp>
            <p:nvCxnSpPr>
              <p:cNvPr id="314" name="Google Shape;314;g2bbde0af63e_0_7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15" name="Google Shape;315;g2bbde0af63e_0_7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endParaRPr>
              </a:p>
            </p:txBody>
          </p:sp>
        </p:grpSp>
        <p:sp>
          <p:nvSpPr>
            <p:cNvPr id="316" name="Google Shape;316;g2bbde0af63e_0_7"/>
            <p:cNvSpPr txBox="1"/>
            <p:nvPr/>
          </p:nvSpPr>
          <p:spPr>
            <a:xfrm>
              <a:off x="4285129" y="2993779"/>
              <a:ext cx="692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3</a:t>
              </a:r>
              <a:endParaRPr sz="1200" b="1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317" name="Google Shape;317;g2bbde0af63e_0_7"/>
            <p:cNvSpPr txBox="1"/>
            <p:nvPr/>
          </p:nvSpPr>
          <p:spPr>
            <a:xfrm>
              <a:off x="4511675" y="1331525"/>
              <a:ext cx="192355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Trigger the Alarm as Needed</a:t>
              </a:r>
              <a:endParaRPr sz="800" b="1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Now that the distance is measured we can turn on the LED “alarm” when the object is in range.</a:t>
              </a:r>
              <a:endParaRPr sz="1100" b="1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318" name="Google Shape;318;g2bbde0af63e_0_7"/>
            <p:cNvSpPr/>
            <p:nvPr/>
          </p:nvSpPr>
          <p:spPr>
            <a:xfrm>
              <a:off x="6566100" y="2858001"/>
              <a:ext cx="2349300" cy="133500"/>
            </a:xfrm>
            <a:prstGeom prst="rect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grpSp>
          <p:nvGrpSpPr>
            <p:cNvPr id="319" name="Google Shape;319;g2bbde0af63e_0_7"/>
            <p:cNvGrpSpPr/>
            <p:nvPr/>
          </p:nvGrpSpPr>
          <p:grpSpPr>
            <a:xfrm rot="10800000">
              <a:off x="6518485" y="2857993"/>
              <a:ext cx="92400" cy="411825"/>
              <a:chOff x="2070100" y="2563700"/>
              <a:chExt cx="92400" cy="411825"/>
            </a:xfrm>
          </p:grpSpPr>
          <p:cxnSp>
            <p:nvCxnSpPr>
              <p:cNvPr id="320" name="Google Shape;320;g2bbde0af63e_0_7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21" name="Google Shape;321;g2bbde0af63e_0_7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endParaRPr>
              </a:p>
            </p:txBody>
          </p:sp>
        </p:grpSp>
        <p:sp>
          <p:nvSpPr>
            <p:cNvPr id="322" name="Google Shape;322;g2bbde0af63e_0_7"/>
            <p:cNvSpPr txBox="1"/>
            <p:nvPr/>
          </p:nvSpPr>
          <p:spPr>
            <a:xfrm>
              <a:off x="6194260" y="2481122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4</a:t>
              </a:r>
              <a:endParaRPr sz="1200" b="1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323" name="Google Shape;323;g2bbde0af63e_0_7"/>
            <p:cNvSpPr txBox="1"/>
            <p:nvPr/>
          </p:nvSpPr>
          <p:spPr>
            <a:xfrm>
              <a:off x="6435225" y="3272975"/>
              <a:ext cx="1786401" cy="141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Display if an Object is Near</a:t>
              </a:r>
              <a:endParaRPr sz="1400" b="1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When the LED lights up we also want to display on the serial monitor that an object is too close. </a:t>
              </a:r>
              <a:endParaRPr sz="11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324" name="Google Shape;324;g2bbde0af63e_0_7"/>
            <p:cNvSpPr/>
            <p:nvPr/>
          </p:nvSpPr>
          <p:spPr>
            <a:xfrm>
              <a:off x="691050" y="2858001"/>
              <a:ext cx="1958400" cy="133500"/>
            </a:xfrm>
            <a:prstGeom prst="rect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325" name="Google Shape;325;g2bbde0af63e_0_7"/>
            <p:cNvSpPr txBox="1"/>
            <p:nvPr/>
          </p:nvSpPr>
          <p:spPr>
            <a:xfrm>
              <a:off x="254441" y="2993789"/>
              <a:ext cx="8712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1</a:t>
              </a:r>
              <a:endParaRPr sz="1200" b="1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grpSp>
          <p:nvGrpSpPr>
            <p:cNvPr id="326" name="Google Shape;326;g2bbde0af63e_0_7"/>
            <p:cNvGrpSpPr/>
            <p:nvPr/>
          </p:nvGrpSpPr>
          <p:grpSpPr>
            <a:xfrm>
              <a:off x="639475" y="2578591"/>
              <a:ext cx="92400" cy="411825"/>
              <a:chOff x="845575" y="2563700"/>
              <a:chExt cx="92400" cy="411825"/>
            </a:xfrm>
          </p:grpSpPr>
          <p:cxnSp>
            <p:nvCxnSpPr>
              <p:cNvPr id="327" name="Google Shape;327;g2bbde0af63e_0_7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28" name="Google Shape;328;g2bbde0af63e_0_7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endParaRPr>
              </a:p>
            </p:txBody>
          </p:sp>
        </p:grpSp>
        <p:sp>
          <p:nvSpPr>
            <p:cNvPr id="329" name="Google Shape;329;g2bbde0af63e_0_7"/>
            <p:cNvSpPr txBox="1"/>
            <p:nvPr/>
          </p:nvSpPr>
          <p:spPr>
            <a:xfrm>
              <a:off x="581575" y="1255325"/>
              <a:ext cx="2383654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Define Sensors and LED</a:t>
              </a:r>
              <a:endParaRPr sz="1500" b="1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We want to tell the Arduino which pins correspond to what sensor/LED, as well as letting it know if these pins are an input or an output</a:t>
              </a:r>
              <a:endParaRPr sz="1200" b="1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330" name="Google Shape;330;g2bbde0af63e_0_7"/>
            <p:cNvSpPr/>
            <p:nvPr/>
          </p:nvSpPr>
          <p:spPr>
            <a:xfrm>
              <a:off x="2649402" y="2858001"/>
              <a:ext cx="1958400" cy="133500"/>
            </a:xfrm>
            <a:prstGeom prst="rect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331" name="Google Shape;331;g2bbde0af63e_0_7"/>
            <p:cNvSpPr txBox="1"/>
            <p:nvPr/>
          </p:nvSpPr>
          <p:spPr>
            <a:xfrm>
              <a:off x="2527645" y="2538447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2</a:t>
              </a:r>
              <a:endParaRPr sz="1200" b="1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grpSp>
          <p:nvGrpSpPr>
            <p:cNvPr id="332" name="Google Shape;332;g2bbde0af63e_0_7"/>
            <p:cNvGrpSpPr/>
            <p:nvPr/>
          </p:nvGrpSpPr>
          <p:grpSpPr>
            <a:xfrm rot="10800000">
              <a:off x="2607523" y="2857993"/>
              <a:ext cx="92400" cy="411825"/>
              <a:chOff x="2070100" y="2563700"/>
              <a:chExt cx="92400" cy="411825"/>
            </a:xfrm>
          </p:grpSpPr>
          <p:cxnSp>
            <p:nvCxnSpPr>
              <p:cNvPr id="333" name="Google Shape;333;g2bbde0af63e_0_7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34" name="Google Shape;334;g2bbde0af63e_0_7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endParaRPr>
              </a:p>
            </p:txBody>
          </p:sp>
        </p:grpSp>
        <p:sp>
          <p:nvSpPr>
            <p:cNvPr id="335" name="Google Shape;335;g2bbde0af63e_0_7"/>
            <p:cNvSpPr txBox="1"/>
            <p:nvPr/>
          </p:nvSpPr>
          <p:spPr>
            <a:xfrm>
              <a:off x="2406326" y="3282600"/>
              <a:ext cx="1878803" cy="10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Send Signal to Find Distance</a:t>
              </a:r>
              <a:endParaRPr sz="1500" b="1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Next we want to send out a signal and have the Arduino calculate the distance from the sensor to the object.</a:t>
              </a:r>
              <a:endParaRPr sz="1200" b="1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grpSp>
          <p:nvGrpSpPr>
            <p:cNvPr id="336" name="Google Shape;336;g2bbde0af63e_0_7"/>
            <p:cNvGrpSpPr/>
            <p:nvPr/>
          </p:nvGrpSpPr>
          <p:grpSpPr>
            <a:xfrm>
              <a:off x="4566766" y="2578591"/>
              <a:ext cx="1999386" cy="412910"/>
              <a:chOff x="4808316" y="2800065"/>
              <a:chExt cx="1999386" cy="412910"/>
            </a:xfrm>
          </p:grpSpPr>
          <p:sp>
            <p:nvSpPr>
              <p:cNvPr id="337" name="Google Shape;337;g2bbde0af63e_0_7"/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solidFill>
                <a:srgbClr val="922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endParaRPr>
              </a:p>
            </p:txBody>
          </p:sp>
          <p:grpSp>
            <p:nvGrpSpPr>
              <p:cNvPr id="338" name="Google Shape;338;g2bbde0af63e_0_7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339" name="Google Shape;339;g2bbde0af63e_0_7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340" name="Google Shape;340;g2bbde0af63e_0_7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endParaRPr>
                </a:p>
              </p:txBody>
            </p:sp>
          </p:grpSp>
        </p:grpSp>
        <p:sp>
          <p:nvSpPr>
            <p:cNvPr id="341" name="Google Shape;341;g2bbde0af63e_0_7"/>
            <p:cNvSpPr/>
            <p:nvPr/>
          </p:nvSpPr>
          <p:spPr>
            <a:xfrm>
              <a:off x="691050" y="2858001"/>
              <a:ext cx="1958400" cy="133500"/>
            </a:xfrm>
            <a:prstGeom prst="rect">
              <a:avLst/>
            </a:prstGeom>
            <a:solidFill>
              <a:srgbClr val="922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grpSp>
          <p:nvGrpSpPr>
            <p:cNvPr id="342" name="Google Shape;342;g2bbde0af63e_0_7"/>
            <p:cNvGrpSpPr/>
            <p:nvPr/>
          </p:nvGrpSpPr>
          <p:grpSpPr>
            <a:xfrm>
              <a:off x="639475" y="2578591"/>
              <a:ext cx="92400" cy="411825"/>
              <a:chOff x="845575" y="2563700"/>
              <a:chExt cx="92400" cy="411825"/>
            </a:xfrm>
          </p:grpSpPr>
          <p:cxnSp>
            <p:nvCxnSpPr>
              <p:cNvPr id="343" name="Google Shape;343;g2bbde0af63e_0_7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44" name="Google Shape;344;g2bbde0af63e_0_7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endParaRPr>
              </a:p>
            </p:txBody>
          </p:sp>
        </p:grpSp>
        <p:grpSp>
          <p:nvGrpSpPr>
            <p:cNvPr id="345" name="Google Shape;345;g2bbde0af63e_0_7"/>
            <p:cNvGrpSpPr/>
            <p:nvPr/>
          </p:nvGrpSpPr>
          <p:grpSpPr>
            <a:xfrm>
              <a:off x="2607523" y="2857993"/>
              <a:ext cx="2000279" cy="411825"/>
              <a:chOff x="2849073" y="3079467"/>
              <a:chExt cx="2000279" cy="411825"/>
            </a:xfrm>
          </p:grpSpPr>
          <p:sp>
            <p:nvSpPr>
              <p:cNvPr id="346" name="Google Shape;346;g2bbde0af63e_0_7"/>
              <p:cNvSpPr/>
              <p:nvPr/>
            </p:nvSpPr>
            <p:spPr>
              <a:xfrm>
                <a:off x="2890952" y="3079475"/>
                <a:ext cx="1958400" cy="133500"/>
              </a:xfrm>
              <a:prstGeom prst="rect">
                <a:avLst/>
              </a:prstGeom>
              <a:solidFill>
                <a:srgbClr val="551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endParaRPr>
              </a:p>
            </p:txBody>
          </p:sp>
          <p:grpSp>
            <p:nvGrpSpPr>
              <p:cNvPr id="347" name="Google Shape;347;g2bbde0af63e_0_7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348" name="Google Shape;348;g2bbde0af63e_0_7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349" name="Google Shape;349;g2bbde0af63e_0_7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endParaRPr>
                </a:p>
              </p:txBody>
            </p:sp>
          </p:grpSp>
        </p:grpSp>
        <p:grpSp>
          <p:nvGrpSpPr>
            <p:cNvPr id="350" name="Google Shape;350;g2bbde0af63e_0_7"/>
            <p:cNvGrpSpPr/>
            <p:nvPr/>
          </p:nvGrpSpPr>
          <p:grpSpPr>
            <a:xfrm>
              <a:off x="6518485" y="2857993"/>
              <a:ext cx="2396915" cy="411825"/>
              <a:chOff x="6760035" y="3079467"/>
              <a:chExt cx="2396915" cy="411825"/>
            </a:xfrm>
          </p:grpSpPr>
          <p:sp>
            <p:nvSpPr>
              <p:cNvPr id="351" name="Google Shape;351;g2bbde0af63e_0_7"/>
              <p:cNvSpPr/>
              <p:nvPr/>
            </p:nvSpPr>
            <p:spPr>
              <a:xfrm>
                <a:off x="6807650" y="3079475"/>
                <a:ext cx="2349300" cy="133500"/>
              </a:xfrm>
              <a:prstGeom prst="rect">
                <a:avLst/>
              </a:prstGeom>
              <a:solidFill>
                <a:srgbClr val="551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endParaRPr>
              </a:p>
            </p:txBody>
          </p:sp>
          <p:grpSp>
            <p:nvGrpSpPr>
              <p:cNvPr id="352" name="Google Shape;352;g2bbde0af63e_0_7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353" name="Google Shape;353;g2bbde0af63e_0_7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354" name="Google Shape;354;g2bbde0af63e_0_7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0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CIRCUIT ILLUSTRATION</a:t>
            </a:r>
            <a:endParaRPr/>
          </a:p>
        </p:txBody>
      </p:sp>
      <p:pic>
        <p:nvPicPr>
          <p:cNvPr id="360" name="Google Shape;3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3900" y="1636250"/>
            <a:ext cx="6872726" cy="435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9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CODE</a:t>
            </a:r>
            <a:endParaRPr/>
          </a:p>
        </p:txBody>
      </p:sp>
      <p:pic>
        <p:nvPicPr>
          <p:cNvPr id="366" name="Google Shape;366;p2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9175" y="1598856"/>
            <a:ext cx="5913650" cy="480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tkinson Hyperlegible"/>
              <a:buNone/>
            </a:pPr>
            <a:r>
              <a:rPr lang="en-US"/>
              <a:t>ACTIVITY 2</a:t>
            </a:r>
            <a:endParaRPr/>
          </a:p>
        </p:txBody>
      </p:sp>
      <p:sp>
        <p:nvSpPr>
          <p:cNvPr id="372" name="Google Shape;372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Also sound a buzzer when an object is less than 200cm away.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bbd999bd8a_0_3020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CIRCUIT ILLUSTRATION</a:t>
            </a:r>
            <a:endParaRPr/>
          </a:p>
        </p:txBody>
      </p:sp>
      <p:pic>
        <p:nvPicPr>
          <p:cNvPr id="378" name="Google Shape;378;g2bbd999bd8a_0_3020"/>
          <p:cNvPicPr preferRelativeResize="0"/>
          <p:nvPr/>
        </p:nvPicPr>
        <p:blipFill rotWithShape="1">
          <a:blip r:embed="rId3">
            <a:alphaModFix/>
          </a:blip>
          <a:srcRect l="4379" t="5830" r="9582" b="2063"/>
          <a:stretch/>
        </p:blipFill>
        <p:spPr>
          <a:xfrm>
            <a:off x="2537000" y="1575775"/>
            <a:ext cx="7078024" cy="438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1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CODE</a:t>
            </a:r>
            <a:endParaRPr/>
          </a:p>
        </p:txBody>
      </p:sp>
      <p:pic>
        <p:nvPicPr>
          <p:cNvPr id="384" name="Google Shape;38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1674" y="1558957"/>
            <a:ext cx="6448651" cy="488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tkinson Hyperlegible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390" name="Google Shape;390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ARDUINO</a:t>
            </a:r>
            <a:endParaRPr/>
          </a:p>
        </p:txBody>
      </p:sp>
      <p:pic>
        <p:nvPicPr>
          <p:cNvPr id="112" name="Google Shape;112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50885" y="1756933"/>
            <a:ext cx="5364600" cy="3876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3" name="Google Shape;113;p3"/>
          <p:cNvSpPr txBox="1"/>
          <p:nvPr/>
        </p:nvSpPr>
        <p:spPr>
          <a:xfrm>
            <a:off x="6250885" y="5518483"/>
            <a:ext cx="5364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Figure 2: Microcontroller Options courtesy of PIJA Electronics</a:t>
            </a:r>
            <a:endParaRPr sz="1800" b="0" i="0" u="none" strike="noStrike" cap="none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796325" y="2532850"/>
            <a:ext cx="5013000" cy="25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Open-source hardware and software platform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Equipped with sts of digital and analog input and output pins to create prototypes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ANATOMY OF AN ARDUINO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4158457" y="5359346"/>
            <a:ext cx="3706668" cy="68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Figure 3: Arduino Anatomy, courtesy of EduGonist</a:t>
            </a:r>
            <a:endParaRPr sz="1800" b="0" i="0" u="none" strike="noStrike" cap="none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grpSp>
        <p:nvGrpSpPr>
          <p:cNvPr id="121" name="Google Shape;121;p4"/>
          <p:cNvGrpSpPr/>
          <p:nvPr/>
        </p:nvGrpSpPr>
        <p:grpSpPr>
          <a:xfrm>
            <a:off x="2325969" y="1864783"/>
            <a:ext cx="7540062" cy="3323740"/>
            <a:chOff x="2642582" y="1825625"/>
            <a:chExt cx="7540062" cy="3323740"/>
          </a:xfrm>
        </p:grpSpPr>
        <p:pic>
          <p:nvPicPr>
            <p:cNvPr id="122" name="Google Shape;122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75181" y="1913398"/>
              <a:ext cx="3706668" cy="2588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4"/>
            <p:cNvSpPr/>
            <p:nvPr/>
          </p:nvSpPr>
          <p:spPr>
            <a:xfrm>
              <a:off x="6395206" y="1825625"/>
              <a:ext cx="1650000" cy="4476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24" name="Google Shape;124;p4"/>
            <p:cNvSpPr txBox="1"/>
            <p:nvPr/>
          </p:nvSpPr>
          <p:spPr>
            <a:xfrm>
              <a:off x="8595756" y="1963486"/>
              <a:ext cx="1369200" cy="430857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tkinson Hyperlegible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Digital Pins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</a:t>
              </a:r>
              <a:endPara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7232231" y="4053948"/>
              <a:ext cx="813000" cy="4476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26" name="Google Shape;126;p4"/>
            <p:cNvSpPr txBox="1"/>
            <p:nvPr/>
          </p:nvSpPr>
          <p:spPr>
            <a:xfrm>
              <a:off x="8556194" y="3951882"/>
              <a:ext cx="1474500" cy="446246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tkinson Hyperlegible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Analog Pins</a:t>
              </a:r>
              <a:endPara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cxnSp>
          <p:nvCxnSpPr>
            <p:cNvPr id="127" name="Google Shape;127;p4"/>
            <p:cNvCxnSpPr>
              <a:stCxn id="126" idx="1"/>
              <a:endCxn id="125" idx="3"/>
            </p:cNvCxnSpPr>
            <p:nvPr/>
          </p:nvCxnSpPr>
          <p:spPr>
            <a:xfrm flipH="1">
              <a:off x="8045294" y="4175005"/>
              <a:ext cx="510900" cy="1026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" name="Google Shape;128;p4"/>
            <p:cNvCxnSpPr>
              <a:stCxn id="123" idx="3"/>
              <a:endCxn id="124" idx="1"/>
            </p:cNvCxnSpPr>
            <p:nvPr/>
          </p:nvCxnSpPr>
          <p:spPr>
            <a:xfrm>
              <a:off x="8045206" y="2049425"/>
              <a:ext cx="550500" cy="1296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9" name="Google Shape;129;p4"/>
            <p:cNvSpPr/>
            <p:nvPr/>
          </p:nvSpPr>
          <p:spPr>
            <a:xfrm flipH="1">
              <a:off x="4396031" y="2325923"/>
              <a:ext cx="984900" cy="6465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30" name="Google Shape;130;p4"/>
            <p:cNvSpPr txBox="1"/>
            <p:nvPr/>
          </p:nvSpPr>
          <p:spPr>
            <a:xfrm flipH="1">
              <a:off x="2844179" y="2273223"/>
              <a:ext cx="1217100" cy="677078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tkinson Hyperlegible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Micro USB Port</a:t>
              </a:r>
              <a:endPara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cxnSp>
          <p:nvCxnSpPr>
            <p:cNvPr id="131" name="Google Shape;131;p4"/>
            <p:cNvCxnSpPr>
              <a:stCxn id="129" idx="3"/>
              <a:endCxn id="130" idx="1"/>
            </p:cNvCxnSpPr>
            <p:nvPr/>
          </p:nvCxnSpPr>
          <p:spPr>
            <a:xfrm rot="10800000">
              <a:off x="4061231" y="2611673"/>
              <a:ext cx="334800" cy="375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2" name="Google Shape;132;p4"/>
            <p:cNvSpPr/>
            <p:nvPr/>
          </p:nvSpPr>
          <p:spPr>
            <a:xfrm flipH="1">
              <a:off x="4548431" y="3773723"/>
              <a:ext cx="984900" cy="6465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33" name="Google Shape;133;p4"/>
            <p:cNvSpPr txBox="1"/>
            <p:nvPr/>
          </p:nvSpPr>
          <p:spPr>
            <a:xfrm flipH="1">
              <a:off x="2642582" y="3721023"/>
              <a:ext cx="1571100" cy="923299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tkinson Hyperlegible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Battery (Non USB) Power Connect </a:t>
              </a:r>
              <a:endPara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cxnSp>
          <p:nvCxnSpPr>
            <p:cNvPr id="134" name="Google Shape;134;p4"/>
            <p:cNvCxnSpPr>
              <a:stCxn id="132" idx="3"/>
              <a:endCxn id="133" idx="1"/>
            </p:cNvCxnSpPr>
            <p:nvPr/>
          </p:nvCxnSpPr>
          <p:spPr>
            <a:xfrm flipH="1">
              <a:off x="4213631" y="4096973"/>
              <a:ext cx="334800" cy="858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5" name="Google Shape;135;p4"/>
            <p:cNvSpPr/>
            <p:nvPr/>
          </p:nvSpPr>
          <p:spPr>
            <a:xfrm>
              <a:off x="6478106" y="4053948"/>
              <a:ext cx="731100" cy="5211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36" name="Google Shape;136;p4"/>
            <p:cNvSpPr txBox="1"/>
            <p:nvPr/>
          </p:nvSpPr>
          <p:spPr>
            <a:xfrm>
              <a:off x="6785519" y="4703119"/>
              <a:ext cx="1706400" cy="446246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tkinson Hyperlegible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Power/Ground</a:t>
              </a:r>
              <a:endPara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cxnSp>
          <p:nvCxnSpPr>
            <p:cNvPr id="137" name="Google Shape;137;p4"/>
            <p:cNvCxnSpPr>
              <a:stCxn id="136" idx="0"/>
              <a:endCxn id="135" idx="2"/>
            </p:cNvCxnSpPr>
            <p:nvPr/>
          </p:nvCxnSpPr>
          <p:spPr>
            <a:xfrm rot="10800000">
              <a:off x="6843719" y="4575019"/>
              <a:ext cx="795000" cy="128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8" name="Google Shape;138;p4"/>
            <p:cNvSpPr/>
            <p:nvPr/>
          </p:nvSpPr>
          <p:spPr>
            <a:xfrm flipH="1">
              <a:off x="5988881" y="2565098"/>
              <a:ext cx="438300" cy="3459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39" name="Google Shape;139;p4"/>
            <p:cNvSpPr txBox="1"/>
            <p:nvPr/>
          </p:nvSpPr>
          <p:spPr>
            <a:xfrm flipH="1">
              <a:off x="2696670" y="3023473"/>
              <a:ext cx="1778400" cy="677078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tkinson Hyperlegible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Upload Status LEDs</a:t>
              </a:r>
              <a:endPara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cxnSp>
          <p:nvCxnSpPr>
            <p:cNvPr id="140" name="Google Shape;140;p4"/>
            <p:cNvCxnSpPr>
              <a:stCxn id="138" idx="3"/>
              <a:endCxn id="139" idx="1"/>
            </p:cNvCxnSpPr>
            <p:nvPr/>
          </p:nvCxnSpPr>
          <p:spPr>
            <a:xfrm flipH="1">
              <a:off x="4475081" y="2738048"/>
              <a:ext cx="1513800" cy="6240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1" name="Google Shape;141;p4"/>
            <p:cNvSpPr/>
            <p:nvPr/>
          </p:nvSpPr>
          <p:spPr>
            <a:xfrm>
              <a:off x="6161406" y="3391172"/>
              <a:ext cx="1939800" cy="6087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cxnSp>
          <p:nvCxnSpPr>
            <p:cNvPr id="142" name="Google Shape;142;p4"/>
            <p:cNvCxnSpPr>
              <a:stCxn id="143" idx="1"/>
              <a:endCxn id="141" idx="3"/>
            </p:cNvCxnSpPr>
            <p:nvPr/>
          </p:nvCxnSpPr>
          <p:spPr>
            <a:xfrm flipH="1">
              <a:off x="8101244" y="3438996"/>
              <a:ext cx="303000" cy="2565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3" name="Google Shape;143;p4"/>
            <p:cNvSpPr txBox="1"/>
            <p:nvPr/>
          </p:nvSpPr>
          <p:spPr>
            <a:xfrm>
              <a:off x="8404244" y="3215873"/>
              <a:ext cx="1778400" cy="446246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tkinson Hyperlegible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Microcontroller</a:t>
              </a:r>
              <a:endPara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7505531" y="2585323"/>
              <a:ext cx="438300" cy="4113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45" name="Google Shape;145;p4"/>
            <p:cNvSpPr txBox="1"/>
            <p:nvPr/>
          </p:nvSpPr>
          <p:spPr>
            <a:xfrm>
              <a:off x="8664456" y="2657061"/>
              <a:ext cx="1369200" cy="430857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tkinson Hyperlegible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Power LED</a:t>
              </a:r>
              <a:endParaRPr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cxnSp>
          <p:nvCxnSpPr>
            <p:cNvPr id="146" name="Google Shape;146;p4"/>
            <p:cNvCxnSpPr>
              <a:stCxn id="144" idx="3"/>
              <a:endCxn id="145" idx="1"/>
            </p:cNvCxnSpPr>
            <p:nvPr/>
          </p:nvCxnSpPr>
          <p:spPr>
            <a:xfrm>
              <a:off x="7943831" y="2790973"/>
              <a:ext cx="720600" cy="816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ARDUINO CODING PLATFORM</a:t>
            </a:r>
            <a:endParaRPr/>
          </a:p>
        </p:txBody>
      </p:sp>
      <p:sp>
        <p:nvSpPr>
          <p:cNvPr id="152" name="Google Shape;152;p5"/>
          <p:cNvSpPr txBox="1"/>
          <p:nvPr/>
        </p:nvSpPr>
        <p:spPr>
          <a:xfrm>
            <a:off x="1476060" y="2059542"/>
            <a:ext cx="2941453" cy="310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IDE - “Integrated Development Environment” </a:t>
            </a:r>
            <a:endParaRPr sz="1800" b="1" i="0" u="none" strike="noStrike" cap="none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Edit, compile, and upload Code</a:t>
            </a:r>
            <a:endParaRPr sz="1800" b="0" i="0" u="none" strike="noStrike" cap="none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Written in Arduino Programming Language (based on C/C++)</a:t>
            </a:r>
            <a:endParaRPr sz="1800" b="0" i="0" u="none" strike="noStrike" cap="none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 rotWithShape="1">
          <a:blip r:embed="rId3">
            <a:alphaModFix/>
          </a:blip>
          <a:srcRect b="4466"/>
          <a:stretch/>
        </p:blipFill>
        <p:spPr>
          <a:xfrm>
            <a:off x="8019054" y="1861623"/>
            <a:ext cx="2696885" cy="336549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4" name="Google Shape;15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1574" y="1861608"/>
            <a:ext cx="3023681" cy="336549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5" name="Google Shape;155;p5"/>
          <p:cNvSpPr txBox="1"/>
          <p:nvPr/>
        </p:nvSpPr>
        <p:spPr>
          <a:xfrm>
            <a:off x="4851581" y="5293057"/>
            <a:ext cx="3023674" cy="4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Figure 3: Arduino IDE</a:t>
            </a:r>
            <a:endParaRPr sz="1800" b="0" i="0" u="none" strike="noStrike" cap="none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8019054" y="5293086"/>
            <a:ext cx="2696885" cy="4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Figure 4: Code Areas</a:t>
            </a:r>
            <a:endParaRPr sz="1800" b="0" i="0" u="none" strike="noStrike" cap="none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BASIC ARDUINO FUNCTIONS</a:t>
            </a:r>
            <a:endParaRPr/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8926" y="1825625"/>
            <a:ext cx="1810518" cy="317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5962" y="4638570"/>
            <a:ext cx="3257112" cy="1538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84486" y="3038543"/>
            <a:ext cx="3027594" cy="259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54430" y="1825627"/>
            <a:ext cx="3180178" cy="276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7"/>
          <p:cNvPicPr preferRelativeResize="0"/>
          <p:nvPr/>
        </p:nvPicPr>
        <p:blipFill rotWithShape="1">
          <a:blip r:embed="rId7">
            <a:alphaModFix/>
          </a:blip>
          <a:srcRect l="9956" r="8769" b="40305"/>
          <a:stretch/>
        </p:blipFill>
        <p:spPr>
          <a:xfrm>
            <a:off x="1518926" y="5097806"/>
            <a:ext cx="1810518" cy="93719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 txBox="1"/>
          <p:nvPr/>
        </p:nvSpPr>
        <p:spPr>
          <a:xfrm>
            <a:off x="3539358" y="5695845"/>
            <a:ext cx="401334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Images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courtesy</a:t>
            </a:r>
            <a:r>
              <a:rPr lang="en-US"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of </a:t>
            </a:r>
            <a:r>
              <a:rPr lang="en-US" sz="1800" b="0" i="1" u="none" strike="noStrike" cap="none">
                <a:solidFill>
                  <a:schemeClr val="hlink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8"/>
              </a:rPr>
              <a:t>Arduino’s website</a:t>
            </a:r>
            <a:endParaRPr sz="1800" b="0" i="1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3416602" y="1825625"/>
            <a:ext cx="4136103" cy="1212918"/>
          </a:xfrm>
          <a:prstGeom prst="rect">
            <a:avLst/>
          </a:prstGeom>
          <a:solidFill>
            <a:srgbClr val="E1BAF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"/>
              <a:buNone/>
            </a:pPr>
            <a:r>
              <a:rPr lang="en-US" sz="1800" b="1" i="0" u="none" strike="noStrike" cap="none">
                <a:solidFill>
                  <a:srgbClr val="434343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Variables</a:t>
            </a:r>
            <a:endParaRPr sz="1800" b="1" i="0" u="none" strike="noStrike" cap="none">
              <a:solidFill>
                <a:srgbClr val="434343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E6B"/>
              </a:buClr>
              <a:buSzPts val="1300"/>
              <a:buFont typeface="Roboto"/>
              <a:buNone/>
            </a:pPr>
            <a:r>
              <a:rPr lang="en-US" sz="1800" b="0" i="0" u="none" strike="noStrike" cap="none">
                <a:solidFill>
                  <a:srgbClr val="007E6B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int variable name = pin #</a:t>
            </a:r>
            <a:endParaRPr sz="1800" b="0" i="0" u="none" strike="noStrike" cap="none">
              <a:solidFill>
                <a:srgbClr val="007E6B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E6B"/>
              </a:buClr>
              <a:buSzPts val="1300"/>
              <a:buFont typeface="Roboto"/>
              <a:buNone/>
            </a:pPr>
            <a:r>
              <a:rPr lang="en-US" sz="1800" b="0" i="0" u="none" strike="noStrike" cap="none">
                <a:solidFill>
                  <a:srgbClr val="007E6B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pinMode (variable name, input/output)</a:t>
            </a:r>
            <a:endParaRPr sz="1800" b="0" i="0" u="none" strike="noStrike" cap="none">
              <a:solidFill>
                <a:srgbClr val="007E6B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434343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434343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434343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434343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DECISIONS</a:t>
            </a:r>
            <a:endParaRPr/>
          </a:p>
        </p:txBody>
      </p:sp>
      <p:grpSp>
        <p:nvGrpSpPr>
          <p:cNvPr id="174" name="Google Shape;174;p6"/>
          <p:cNvGrpSpPr/>
          <p:nvPr/>
        </p:nvGrpSpPr>
        <p:grpSpPr>
          <a:xfrm>
            <a:off x="1702168" y="2428590"/>
            <a:ext cx="8787663" cy="3145407"/>
            <a:chOff x="1702168" y="2679227"/>
            <a:chExt cx="8787663" cy="3145407"/>
          </a:xfrm>
        </p:grpSpPr>
        <p:sp>
          <p:nvSpPr>
            <p:cNvPr id="175" name="Google Shape;175;p6"/>
            <p:cNvSpPr/>
            <p:nvPr/>
          </p:nvSpPr>
          <p:spPr>
            <a:xfrm>
              <a:off x="1702169" y="5486080"/>
              <a:ext cx="878766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Figure 12: Conditional Statements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6" name="Google Shape;176;p6" descr="A screenshot of a cell phone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 b="12576"/>
            <a:stretch/>
          </p:blipFill>
          <p:spPr>
            <a:xfrm>
              <a:off x="1702168" y="2679227"/>
              <a:ext cx="8787663" cy="26120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LOOPS</a:t>
            </a: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3030199" y="5901962"/>
            <a:ext cx="597290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Figure 13: While and For Loops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0199" y="3893454"/>
            <a:ext cx="5972902" cy="20085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" name="Google Shape;184;p11"/>
          <p:cNvGrpSpPr/>
          <p:nvPr/>
        </p:nvGrpSpPr>
        <p:grpSpPr>
          <a:xfrm>
            <a:off x="838200" y="1828175"/>
            <a:ext cx="10229536" cy="2272741"/>
            <a:chOff x="558426" y="1768428"/>
            <a:chExt cx="10229536" cy="2272741"/>
          </a:xfrm>
        </p:grpSpPr>
        <p:grpSp>
          <p:nvGrpSpPr>
            <p:cNvPr id="185" name="Google Shape;185;p11"/>
            <p:cNvGrpSpPr/>
            <p:nvPr/>
          </p:nvGrpSpPr>
          <p:grpSpPr>
            <a:xfrm>
              <a:off x="559897" y="2346707"/>
              <a:ext cx="3881501" cy="1045942"/>
              <a:chOff x="563026" y="2579343"/>
              <a:chExt cx="3442061" cy="1898498"/>
            </a:xfrm>
          </p:grpSpPr>
          <p:sp>
            <p:nvSpPr>
              <p:cNvPr id="186" name="Google Shape;186;p11"/>
              <p:cNvSpPr/>
              <p:nvPr/>
            </p:nvSpPr>
            <p:spPr>
              <a:xfrm>
                <a:off x="563026" y="2579343"/>
                <a:ext cx="3442061" cy="1898498"/>
              </a:xfrm>
              <a:prstGeom prst="roundRect">
                <a:avLst>
                  <a:gd name="adj" fmla="val 16667"/>
                </a:avLst>
              </a:prstGeom>
              <a:solidFill>
                <a:srgbClr val="B7AB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7" name="Google Shape;187;p11"/>
              <p:cNvCxnSpPr/>
              <p:nvPr/>
            </p:nvCxnSpPr>
            <p:spPr>
              <a:xfrm>
                <a:off x="909829" y="3531384"/>
                <a:ext cx="2756982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240067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88" name="Google Shape;188;p11"/>
            <p:cNvSpPr txBox="1"/>
            <p:nvPr/>
          </p:nvSpPr>
          <p:spPr>
            <a:xfrm>
              <a:off x="558426" y="2422508"/>
              <a:ext cx="38815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1005E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Loops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1"/>
            <p:cNvSpPr txBox="1"/>
            <p:nvPr/>
          </p:nvSpPr>
          <p:spPr>
            <a:xfrm>
              <a:off x="558427" y="2945728"/>
              <a:ext cx="38815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21005E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Run sections of code repeatedly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" name="Google Shape;190;p11"/>
            <p:cNvGrpSpPr/>
            <p:nvPr/>
          </p:nvGrpSpPr>
          <p:grpSpPr>
            <a:xfrm>
              <a:off x="5959978" y="1768428"/>
              <a:ext cx="4827984" cy="1045942"/>
              <a:chOff x="494651" y="2579343"/>
              <a:chExt cx="3578811" cy="1898498"/>
            </a:xfrm>
          </p:grpSpPr>
          <p:sp>
            <p:nvSpPr>
              <p:cNvPr id="191" name="Google Shape;191;p11"/>
              <p:cNvSpPr/>
              <p:nvPr/>
            </p:nvSpPr>
            <p:spPr>
              <a:xfrm>
                <a:off x="494651" y="2579343"/>
                <a:ext cx="3578811" cy="1898498"/>
              </a:xfrm>
              <a:prstGeom prst="roundRect">
                <a:avLst>
                  <a:gd name="adj" fmla="val 16667"/>
                </a:avLst>
              </a:prstGeom>
              <a:solidFill>
                <a:srgbClr val="B7AB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2" name="Google Shape;192;p11"/>
              <p:cNvCxnSpPr/>
              <p:nvPr/>
            </p:nvCxnSpPr>
            <p:spPr>
              <a:xfrm>
                <a:off x="855307" y="3518792"/>
                <a:ext cx="2860366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240067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93" name="Google Shape;193;p11"/>
            <p:cNvSpPr txBox="1"/>
            <p:nvPr/>
          </p:nvSpPr>
          <p:spPr>
            <a:xfrm>
              <a:off x="5959978" y="1829353"/>
              <a:ext cx="48279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1005E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While loops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1"/>
            <p:cNvSpPr txBox="1"/>
            <p:nvPr/>
          </p:nvSpPr>
          <p:spPr>
            <a:xfrm>
              <a:off x="5959978" y="2357723"/>
              <a:ext cx="48279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21005E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Runs code until end condition is met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5" name="Google Shape;195;p11"/>
            <p:cNvGrpSpPr/>
            <p:nvPr/>
          </p:nvGrpSpPr>
          <p:grpSpPr>
            <a:xfrm>
              <a:off x="5959978" y="2995227"/>
              <a:ext cx="4827984" cy="1045942"/>
              <a:chOff x="563026" y="2579343"/>
              <a:chExt cx="3442061" cy="1898498"/>
            </a:xfrm>
          </p:grpSpPr>
          <p:sp>
            <p:nvSpPr>
              <p:cNvPr id="196" name="Google Shape;196;p11"/>
              <p:cNvSpPr/>
              <p:nvPr/>
            </p:nvSpPr>
            <p:spPr>
              <a:xfrm>
                <a:off x="563026" y="2579343"/>
                <a:ext cx="3442061" cy="1898498"/>
              </a:xfrm>
              <a:prstGeom prst="roundRect">
                <a:avLst>
                  <a:gd name="adj" fmla="val 16667"/>
                </a:avLst>
              </a:prstGeom>
              <a:solidFill>
                <a:srgbClr val="B7AB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7" name="Google Shape;197;p11"/>
              <p:cNvCxnSpPr/>
              <p:nvPr/>
            </p:nvCxnSpPr>
            <p:spPr>
              <a:xfrm>
                <a:off x="909901" y="3532661"/>
                <a:ext cx="275106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240067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98" name="Google Shape;198;p11"/>
            <p:cNvSpPr txBox="1"/>
            <p:nvPr/>
          </p:nvSpPr>
          <p:spPr>
            <a:xfrm>
              <a:off x="5959978" y="3078625"/>
              <a:ext cx="48279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21005E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For loops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1"/>
            <p:cNvSpPr txBox="1"/>
            <p:nvPr/>
          </p:nvSpPr>
          <p:spPr>
            <a:xfrm>
              <a:off x="5959978" y="3586570"/>
              <a:ext cx="48279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21005E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Runs code for a specific number of times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0" name="Google Shape;200;p11"/>
            <p:cNvCxnSpPr>
              <a:endCxn id="191" idx="1"/>
            </p:cNvCxnSpPr>
            <p:nvPr/>
          </p:nvCxnSpPr>
          <p:spPr>
            <a:xfrm rot="10800000" flipH="1">
              <a:off x="4441378" y="2291399"/>
              <a:ext cx="1518600" cy="578400"/>
            </a:xfrm>
            <a:prstGeom prst="straightConnector1">
              <a:avLst/>
            </a:prstGeom>
            <a:noFill/>
            <a:ln w="38100" cap="flat" cmpd="sng">
              <a:solidFill>
                <a:srgbClr val="703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01" name="Google Shape;201;p11"/>
            <p:cNvCxnSpPr>
              <a:stCxn id="186" idx="3"/>
            </p:cNvCxnSpPr>
            <p:nvPr/>
          </p:nvCxnSpPr>
          <p:spPr>
            <a:xfrm>
              <a:off x="4441398" y="2869678"/>
              <a:ext cx="1518600" cy="686700"/>
            </a:xfrm>
            <a:prstGeom prst="straightConnector1">
              <a:avLst/>
            </a:prstGeom>
            <a:noFill/>
            <a:ln w="38100" cap="flat" cmpd="sng">
              <a:solidFill>
                <a:srgbClr val="703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>
            <a:spLocks noGrp="1"/>
          </p:cNvSpPr>
          <p:nvPr>
            <p:ph type="title"/>
          </p:nvPr>
        </p:nvSpPr>
        <p:spPr>
          <a:xfrm>
            <a:off x="838200" y="5360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tkinson Hyperlegible"/>
              <a:buNone/>
            </a:pPr>
            <a:r>
              <a:rPr lang="en-US"/>
              <a:t>ARDUINO PINS</a:t>
            </a:r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/>
              <a:t>Digital Pins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Binary inputs (HIGH and LOW)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digitalRead(), digitalWrite()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Numbered 1-13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PWM = “Pulse with Modification”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analogWrite() with digital Pin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/>
              <a:t>Analog Pins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Voltage Potential inputs (Range)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analogRead()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Labeled A0-A5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Common for Sensors</a:t>
            </a:r>
            <a:endParaRPr/>
          </a:p>
        </p:txBody>
      </p:sp>
      <p:pic>
        <p:nvPicPr>
          <p:cNvPr id="208" name="Google Shape;20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4195" y="2524570"/>
            <a:ext cx="2896475" cy="852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5207" y="4192675"/>
            <a:ext cx="1314450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 txBox="1"/>
          <p:nvPr/>
        </p:nvSpPr>
        <p:spPr>
          <a:xfrm>
            <a:off x="7324195" y="3435388"/>
            <a:ext cx="2896475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Figure 6: Digital I/O pins</a:t>
            </a:r>
            <a:endParaRPr sz="1400" b="0" i="0" u="none" strike="noStrike" cap="none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7324196" y="5102700"/>
            <a:ext cx="2896474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Figure 7: Analog I/O pins</a:t>
            </a:r>
            <a:endParaRPr sz="1400" b="0" i="0" u="none" strike="noStrike" cap="none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1309</Words>
  <Application>Microsoft Office PowerPoint</Application>
  <PresentationFormat>Widescreen</PresentationFormat>
  <Paragraphs>191</Paragraphs>
  <Slides>28</Slides>
  <Notes>28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Atkinson Hyperlegible</vt:lpstr>
      <vt:lpstr>Roboto</vt:lpstr>
      <vt:lpstr>Nunito</vt:lpstr>
      <vt:lpstr>Nunito Light</vt:lpstr>
      <vt:lpstr>Calibri</vt:lpstr>
      <vt:lpstr>Proxima Nova</vt:lpstr>
      <vt:lpstr>Cambria Math</vt:lpstr>
      <vt:lpstr>Arial</vt:lpstr>
      <vt:lpstr>Office Theme</vt:lpstr>
      <vt:lpstr>INTRODUCTION TO ARDUINO CODING</vt:lpstr>
      <vt:lpstr>THE POWER OF MICROCONTROLLERS</vt:lpstr>
      <vt:lpstr>ARDUINO</vt:lpstr>
      <vt:lpstr>ANATOMY OF AN ARDUINO</vt:lpstr>
      <vt:lpstr>ARDUINO CODING PLATFORM</vt:lpstr>
      <vt:lpstr>BASIC ARDUINO FUNCTIONS</vt:lpstr>
      <vt:lpstr>DECISIONS</vt:lpstr>
      <vt:lpstr>LOOPS</vt:lpstr>
      <vt:lpstr>ARDUINO PINS</vt:lpstr>
      <vt:lpstr>INPUTS / SENSORS</vt:lpstr>
      <vt:lpstr>OUTPUTS / MOTORS</vt:lpstr>
      <vt:lpstr>LIBRARIES</vt:lpstr>
      <vt:lpstr>RESOURCES</vt:lpstr>
      <vt:lpstr>REFLECTION</vt:lpstr>
      <vt:lpstr>SKELETON AND SETUP</vt:lpstr>
      <vt:lpstr>READ SENSORS</vt:lpstr>
      <vt:lpstr>LIGHT LEDS</vt:lpstr>
      <vt:lpstr>BREAK!</vt:lpstr>
      <vt:lpstr>ACTIVITY 1</vt:lpstr>
      <vt:lpstr>ULTRASONIC SENSORS</vt:lpstr>
      <vt:lpstr>WORKING WITH SENSORS</vt:lpstr>
      <vt:lpstr>CODE FLOWCHART</vt:lpstr>
      <vt:lpstr>CIRCUIT ILLUSTRATION</vt:lpstr>
      <vt:lpstr>CODE</vt:lpstr>
      <vt:lpstr>ACTIVITY 2</vt:lpstr>
      <vt:lpstr>CIRCUIT ILLUSTRATION</vt:lpstr>
      <vt:lpstr>CODE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ARDUINO CODING</dc:title>
  <dc:creator>Peter Li</dc:creator>
  <cp:lastModifiedBy>Peter Li</cp:lastModifiedBy>
  <cp:revision>2</cp:revision>
  <dcterms:created xsi:type="dcterms:W3CDTF">2024-01-11T22:02:34Z</dcterms:created>
  <dcterms:modified xsi:type="dcterms:W3CDTF">2024-02-23T17:59:20Z</dcterms:modified>
</cp:coreProperties>
</file>