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7" r:id="rId2"/>
    <p:sldId id="259" r:id="rId3"/>
    <p:sldId id="267" r:id="rId4"/>
    <p:sldId id="266" r:id="rId5"/>
    <p:sldId id="268" r:id="rId6"/>
    <p:sldId id="270" r:id="rId7"/>
    <p:sldId id="271" r:id="rId8"/>
    <p:sldId id="264" r:id="rId9"/>
  </p:sldIdLst>
  <p:sldSz cx="12192000" cy="6858000"/>
  <p:notesSz cx="6858000" cy="9144000"/>
  <p:embeddedFontLst>
    <p:embeddedFont>
      <p:font typeface="Calibri" panose="020F0502020204030204" pitchFamily="34" charset="0"/>
      <p:regular r:id="rId10"/>
      <p:bold r:id="rId11"/>
      <p:italic r:id="rId12"/>
      <p:boldItalic r:id="rId13"/>
    </p:embeddedFont>
    <p:embeddedFont>
      <p:font typeface="Calibri Light" panose="020F0302020204030204" pitchFamily="34" charset="0"/>
      <p:regular r:id="rId14"/>
      <p:italic r:id="rId15"/>
    </p:embeddedFont>
    <p:embeddedFont>
      <p:font typeface="Gotham Medium" panose="02000604030000020004" pitchFamily="50" charset="0"/>
      <p:regular r:id="rId16"/>
      <p:italic r:id="rId17"/>
    </p:embeddedFont>
    <p:embeddedFont>
      <p:font typeface="Proxima Nova Lt" panose="02000506030000020004" pitchFamily="50" charset="0"/>
      <p:bold r:id="rId18"/>
    </p:embeddedFont>
    <p:embeddedFont>
      <p:font typeface="Proxima Nova Rg" panose="02000506030000020004" pitchFamily="2" charset="0"/>
      <p:regular r:id="rId19"/>
      <p:bold r:id="rId20"/>
      <p:italic r:id="rId21"/>
      <p:bold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06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8" d="100"/>
          <a:sy n="88" d="100"/>
        </p:scale>
        <p:origin x="69"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presProps" Target="presProps.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5.fntdata"/><Relationship Id="rId22" Type="http://schemas.openxmlformats.org/officeDocument/2006/relationships/font" Target="fonts/font13.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DDDCB-D232-4F83-BAB3-08983185F7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5EBA33-536B-4743-88B2-7F4A42A148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9A0289-62B1-452B-B6B4-C7F4D7A8E914}"/>
              </a:ext>
            </a:extLst>
          </p:cNvPr>
          <p:cNvSpPr>
            <a:spLocks noGrp="1"/>
          </p:cNvSpPr>
          <p:nvPr>
            <p:ph type="dt" sz="half" idx="10"/>
          </p:nvPr>
        </p:nvSpPr>
        <p:spPr/>
        <p:txBody>
          <a:bodyPr/>
          <a:lstStyle/>
          <a:p>
            <a:fld id="{A8EC1CAE-C4A8-46E9-8AD6-D26A1A7737BA}" type="datetimeFigureOut">
              <a:rPr lang="en-US" smtClean="0"/>
              <a:t>8/2/2020</a:t>
            </a:fld>
            <a:endParaRPr lang="en-US"/>
          </a:p>
        </p:txBody>
      </p:sp>
      <p:sp>
        <p:nvSpPr>
          <p:cNvPr id="5" name="Footer Placeholder 4">
            <a:extLst>
              <a:ext uri="{FF2B5EF4-FFF2-40B4-BE49-F238E27FC236}">
                <a16:creationId xmlns:a16="http://schemas.microsoft.com/office/drawing/2014/main" id="{A9C0B67A-E348-4499-8F21-0B6E20E34E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9D4D05-4031-4BCC-A37B-3632026CAB00}"/>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4039990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E9FEE-29A2-4AB8-AAAE-B9E3DC61CE7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85D904-FAA6-4629-A2F6-6972D51B8F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A137BF-5EA8-49BC-AC3F-87896B0005F7}"/>
              </a:ext>
            </a:extLst>
          </p:cNvPr>
          <p:cNvSpPr>
            <a:spLocks noGrp="1"/>
          </p:cNvSpPr>
          <p:nvPr>
            <p:ph type="dt" sz="half" idx="10"/>
          </p:nvPr>
        </p:nvSpPr>
        <p:spPr/>
        <p:txBody>
          <a:bodyPr/>
          <a:lstStyle/>
          <a:p>
            <a:fld id="{A8EC1CAE-C4A8-46E9-8AD6-D26A1A7737BA}" type="datetimeFigureOut">
              <a:rPr lang="en-US" smtClean="0"/>
              <a:t>8/2/2020</a:t>
            </a:fld>
            <a:endParaRPr lang="en-US"/>
          </a:p>
        </p:txBody>
      </p:sp>
      <p:sp>
        <p:nvSpPr>
          <p:cNvPr id="5" name="Footer Placeholder 4">
            <a:extLst>
              <a:ext uri="{FF2B5EF4-FFF2-40B4-BE49-F238E27FC236}">
                <a16:creationId xmlns:a16="http://schemas.microsoft.com/office/drawing/2014/main" id="{69DBB771-2664-4844-8B81-A231D2BBCA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9B07D2-50E8-419E-B2BD-CE66FEEBF14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534870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AD8DFD-763F-424D-8F8E-DEEDAC67ED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5362FD-6D19-4A30-ABCE-7C84BF4868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E4538-5C45-4EF7-B87B-AA6826A6DECA}"/>
              </a:ext>
            </a:extLst>
          </p:cNvPr>
          <p:cNvSpPr>
            <a:spLocks noGrp="1"/>
          </p:cNvSpPr>
          <p:nvPr>
            <p:ph type="dt" sz="half" idx="10"/>
          </p:nvPr>
        </p:nvSpPr>
        <p:spPr/>
        <p:txBody>
          <a:bodyPr/>
          <a:lstStyle/>
          <a:p>
            <a:fld id="{A8EC1CAE-C4A8-46E9-8AD6-D26A1A7737BA}" type="datetimeFigureOut">
              <a:rPr lang="en-US" smtClean="0"/>
              <a:t>8/2/2020</a:t>
            </a:fld>
            <a:endParaRPr lang="en-US"/>
          </a:p>
        </p:txBody>
      </p:sp>
      <p:sp>
        <p:nvSpPr>
          <p:cNvPr id="5" name="Footer Placeholder 4">
            <a:extLst>
              <a:ext uri="{FF2B5EF4-FFF2-40B4-BE49-F238E27FC236}">
                <a16:creationId xmlns:a16="http://schemas.microsoft.com/office/drawing/2014/main" id="{20B2D492-EEBE-4E26-9CAB-8EAAF4E252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237A7B-FED1-4DEF-9242-8BEC5BEDB7D1}"/>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4118022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2BB19-D22C-46A5-A20E-C73A6E4696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AD6A59-B46F-493D-AC9F-212844C2A4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68BA7B-F87D-49B0-8A54-F57AF1A63BD1}"/>
              </a:ext>
            </a:extLst>
          </p:cNvPr>
          <p:cNvSpPr>
            <a:spLocks noGrp="1"/>
          </p:cNvSpPr>
          <p:nvPr>
            <p:ph type="dt" sz="half" idx="10"/>
          </p:nvPr>
        </p:nvSpPr>
        <p:spPr/>
        <p:txBody>
          <a:bodyPr/>
          <a:lstStyle/>
          <a:p>
            <a:fld id="{A8EC1CAE-C4A8-46E9-8AD6-D26A1A7737BA}" type="datetimeFigureOut">
              <a:rPr lang="en-US" smtClean="0"/>
              <a:t>8/2/2020</a:t>
            </a:fld>
            <a:endParaRPr lang="en-US"/>
          </a:p>
        </p:txBody>
      </p:sp>
      <p:sp>
        <p:nvSpPr>
          <p:cNvPr id="5" name="Footer Placeholder 4">
            <a:extLst>
              <a:ext uri="{FF2B5EF4-FFF2-40B4-BE49-F238E27FC236}">
                <a16:creationId xmlns:a16="http://schemas.microsoft.com/office/drawing/2014/main" id="{153D98F3-723F-4C1A-956E-39F9543B7D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7A55C9-EBD0-479F-A00C-3BA4B55BAE3F}"/>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4207986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9D03E-7486-4823-A2D1-0A0C013FBA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4B77E7-2038-4D0E-B294-9CCC841642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78ED6B-0C3A-47E2-AB88-B1CF85F393BE}"/>
              </a:ext>
            </a:extLst>
          </p:cNvPr>
          <p:cNvSpPr>
            <a:spLocks noGrp="1"/>
          </p:cNvSpPr>
          <p:nvPr>
            <p:ph type="dt" sz="half" idx="10"/>
          </p:nvPr>
        </p:nvSpPr>
        <p:spPr/>
        <p:txBody>
          <a:bodyPr/>
          <a:lstStyle/>
          <a:p>
            <a:fld id="{A8EC1CAE-C4A8-46E9-8AD6-D26A1A7737BA}" type="datetimeFigureOut">
              <a:rPr lang="en-US" smtClean="0"/>
              <a:t>8/2/2020</a:t>
            </a:fld>
            <a:endParaRPr lang="en-US"/>
          </a:p>
        </p:txBody>
      </p:sp>
      <p:sp>
        <p:nvSpPr>
          <p:cNvPr id="5" name="Footer Placeholder 4">
            <a:extLst>
              <a:ext uri="{FF2B5EF4-FFF2-40B4-BE49-F238E27FC236}">
                <a16:creationId xmlns:a16="http://schemas.microsoft.com/office/drawing/2014/main" id="{6B985856-500F-4E64-B56C-375990E2EC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A43DC7-CE4B-4A17-9601-5E1960BB03B4}"/>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2486918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63917-B6CE-4B6C-91B6-741BF6EE60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5DA8E0-FBEF-4F39-A737-39BE7D1F60A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A324A8-0E98-423E-8B77-484F47103D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E5D0482-2E35-4C09-9E1E-46651F4F7006}"/>
              </a:ext>
            </a:extLst>
          </p:cNvPr>
          <p:cNvSpPr>
            <a:spLocks noGrp="1"/>
          </p:cNvSpPr>
          <p:nvPr>
            <p:ph type="dt" sz="half" idx="10"/>
          </p:nvPr>
        </p:nvSpPr>
        <p:spPr/>
        <p:txBody>
          <a:bodyPr/>
          <a:lstStyle/>
          <a:p>
            <a:fld id="{A8EC1CAE-C4A8-46E9-8AD6-D26A1A7737BA}" type="datetimeFigureOut">
              <a:rPr lang="en-US" smtClean="0"/>
              <a:t>8/2/2020</a:t>
            </a:fld>
            <a:endParaRPr lang="en-US"/>
          </a:p>
        </p:txBody>
      </p:sp>
      <p:sp>
        <p:nvSpPr>
          <p:cNvPr id="6" name="Footer Placeholder 5">
            <a:extLst>
              <a:ext uri="{FF2B5EF4-FFF2-40B4-BE49-F238E27FC236}">
                <a16:creationId xmlns:a16="http://schemas.microsoft.com/office/drawing/2014/main" id="{3E2EED08-4716-4F59-A128-F0267AD977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FB3926-66F9-4287-9D4D-A9E0DB0BF526}"/>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355268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B0BBD-1178-4D6D-9400-132CD729B1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64B506-67E6-4792-A8EA-9790EBF404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C0CE71-54CD-40E2-B614-DF8F33B035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D631BA-2BFD-42E7-9257-A18080235D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E4B3A7E-C30C-493C-A820-8C6C518972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80DB4C6-166A-4F12-9174-9E5DBF242F38}"/>
              </a:ext>
            </a:extLst>
          </p:cNvPr>
          <p:cNvSpPr>
            <a:spLocks noGrp="1"/>
          </p:cNvSpPr>
          <p:nvPr>
            <p:ph type="dt" sz="half" idx="10"/>
          </p:nvPr>
        </p:nvSpPr>
        <p:spPr/>
        <p:txBody>
          <a:bodyPr/>
          <a:lstStyle/>
          <a:p>
            <a:fld id="{A8EC1CAE-C4A8-46E9-8AD6-D26A1A7737BA}" type="datetimeFigureOut">
              <a:rPr lang="en-US" smtClean="0"/>
              <a:t>8/2/2020</a:t>
            </a:fld>
            <a:endParaRPr lang="en-US"/>
          </a:p>
        </p:txBody>
      </p:sp>
      <p:sp>
        <p:nvSpPr>
          <p:cNvPr id="8" name="Footer Placeholder 7">
            <a:extLst>
              <a:ext uri="{FF2B5EF4-FFF2-40B4-BE49-F238E27FC236}">
                <a16:creationId xmlns:a16="http://schemas.microsoft.com/office/drawing/2014/main" id="{05F0EDAF-0F1A-4F8E-989E-C2FF68918D4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12389A-ECD3-4204-9A96-F98B4E33048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103863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6BBA1-F74F-4608-952F-CD4E805710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B98E42-7412-4380-A1E4-A971AF84F21B}"/>
              </a:ext>
            </a:extLst>
          </p:cNvPr>
          <p:cNvSpPr>
            <a:spLocks noGrp="1"/>
          </p:cNvSpPr>
          <p:nvPr>
            <p:ph type="dt" sz="half" idx="10"/>
          </p:nvPr>
        </p:nvSpPr>
        <p:spPr/>
        <p:txBody>
          <a:bodyPr/>
          <a:lstStyle/>
          <a:p>
            <a:fld id="{A8EC1CAE-C4A8-46E9-8AD6-D26A1A7737BA}" type="datetimeFigureOut">
              <a:rPr lang="en-US" smtClean="0"/>
              <a:t>8/2/2020</a:t>
            </a:fld>
            <a:endParaRPr lang="en-US"/>
          </a:p>
        </p:txBody>
      </p:sp>
      <p:sp>
        <p:nvSpPr>
          <p:cNvPr id="4" name="Footer Placeholder 3">
            <a:extLst>
              <a:ext uri="{FF2B5EF4-FFF2-40B4-BE49-F238E27FC236}">
                <a16:creationId xmlns:a16="http://schemas.microsoft.com/office/drawing/2014/main" id="{61FF28FC-BF1D-487A-8244-67FF3FE701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560DAE3-8C09-47A1-9B7F-7669CF0F989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3415301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56ACAA-DC8F-46F9-AB22-B89F6840CBE2}"/>
              </a:ext>
            </a:extLst>
          </p:cNvPr>
          <p:cNvSpPr>
            <a:spLocks noGrp="1"/>
          </p:cNvSpPr>
          <p:nvPr>
            <p:ph type="dt" sz="half" idx="10"/>
          </p:nvPr>
        </p:nvSpPr>
        <p:spPr/>
        <p:txBody>
          <a:bodyPr/>
          <a:lstStyle/>
          <a:p>
            <a:fld id="{A8EC1CAE-C4A8-46E9-8AD6-D26A1A7737BA}" type="datetimeFigureOut">
              <a:rPr lang="en-US" smtClean="0"/>
              <a:t>8/2/2020</a:t>
            </a:fld>
            <a:endParaRPr lang="en-US"/>
          </a:p>
        </p:txBody>
      </p:sp>
      <p:sp>
        <p:nvSpPr>
          <p:cNvPr id="3" name="Footer Placeholder 2">
            <a:extLst>
              <a:ext uri="{FF2B5EF4-FFF2-40B4-BE49-F238E27FC236}">
                <a16:creationId xmlns:a16="http://schemas.microsoft.com/office/drawing/2014/main" id="{E60AB0D9-AE6C-4523-AB7B-AE84639C2A4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51DC9C9-55DA-4AD8-B70E-0E3A98011F89}"/>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1514440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81E5E-98E3-4DE3-9604-DD442DF63B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A80224D-9CC3-46A6-A05B-DF33598D05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44F9B30-568C-45D8-9F28-1FE65F92D0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90D6C4-4C51-4D40-9226-8974EFDEC17F}"/>
              </a:ext>
            </a:extLst>
          </p:cNvPr>
          <p:cNvSpPr>
            <a:spLocks noGrp="1"/>
          </p:cNvSpPr>
          <p:nvPr>
            <p:ph type="dt" sz="half" idx="10"/>
          </p:nvPr>
        </p:nvSpPr>
        <p:spPr/>
        <p:txBody>
          <a:bodyPr/>
          <a:lstStyle/>
          <a:p>
            <a:fld id="{A8EC1CAE-C4A8-46E9-8AD6-D26A1A7737BA}" type="datetimeFigureOut">
              <a:rPr lang="en-US" smtClean="0"/>
              <a:t>8/2/2020</a:t>
            </a:fld>
            <a:endParaRPr lang="en-US"/>
          </a:p>
        </p:txBody>
      </p:sp>
      <p:sp>
        <p:nvSpPr>
          <p:cNvPr id="6" name="Footer Placeholder 5">
            <a:extLst>
              <a:ext uri="{FF2B5EF4-FFF2-40B4-BE49-F238E27FC236}">
                <a16:creationId xmlns:a16="http://schemas.microsoft.com/office/drawing/2014/main" id="{DBF137B0-99C5-4906-993F-BA9087695A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49A788-2213-4170-B8DC-1A7D6055A54C}"/>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1806090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094D5-69B4-4055-ABBD-3836DC0F3F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091B0C-149C-4A29-99C9-67F1C0DF9D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C4DF8D7-4930-42F2-9ABF-5E6BC9086F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B8BBEA-8EBC-44C9-A016-A662E1CCDECD}"/>
              </a:ext>
            </a:extLst>
          </p:cNvPr>
          <p:cNvSpPr>
            <a:spLocks noGrp="1"/>
          </p:cNvSpPr>
          <p:nvPr>
            <p:ph type="dt" sz="half" idx="10"/>
          </p:nvPr>
        </p:nvSpPr>
        <p:spPr/>
        <p:txBody>
          <a:bodyPr/>
          <a:lstStyle/>
          <a:p>
            <a:fld id="{A8EC1CAE-C4A8-46E9-8AD6-D26A1A7737BA}" type="datetimeFigureOut">
              <a:rPr lang="en-US" smtClean="0"/>
              <a:t>8/2/2020</a:t>
            </a:fld>
            <a:endParaRPr lang="en-US"/>
          </a:p>
        </p:txBody>
      </p:sp>
      <p:sp>
        <p:nvSpPr>
          <p:cNvPr id="6" name="Footer Placeholder 5">
            <a:extLst>
              <a:ext uri="{FF2B5EF4-FFF2-40B4-BE49-F238E27FC236}">
                <a16:creationId xmlns:a16="http://schemas.microsoft.com/office/drawing/2014/main" id="{18B71032-29CA-415F-BF45-8BF18D4197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795705-83B3-4051-90E2-8DACAED34B1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2528668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1923A5-51A8-4DE5-8396-146BDFA96E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A12EA93-A0E8-4931-B163-506EB68073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D30351-95B8-4867-BB8A-4F8F9E161F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EC1CAE-C4A8-46E9-8AD6-D26A1A7737BA}" type="datetimeFigureOut">
              <a:rPr lang="en-US" smtClean="0"/>
              <a:t>8/2/2020</a:t>
            </a:fld>
            <a:endParaRPr lang="en-US"/>
          </a:p>
        </p:txBody>
      </p:sp>
      <p:sp>
        <p:nvSpPr>
          <p:cNvPr id="5" name="Footer Placeholder 4">
            <a:extLst>
              <a:ext uri="{FF2B5EF4-FFF2-40B4-BE49-F238E27FC236}">
                <a16:creationId xmlns:a16="http://schemas.microsoft.com/office/drawing/2014/main" id="{A2B919AD-A1B6-4754-A503-26DC74DFDF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09D43DB-5E80-49B7-A6DA-228CDC0722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A1212D-38B2-4DEE-B25F-5C96C2761F56}" type="slidenum">
              <a:rPr lang="en-US" smtClean="0"/>
              <a:t>‹#›</a:t>
            </a:fld>
            <a:endParaRPr lang="en-US"/>
          </a:p>
        </p:txBody>
      </p:sp>
    </p:spTree>
    <p:extLst>
      <p:ext uri="{BB962C8B-B14F-4D97-AF65-F5344CB8AC3E}">
        <p14:creationId xmlns:p14="http://schemas.microsoft.com/office/powerpoint/2010/main" val="36871039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892629" y="1109303"/>
            <a:ext cx="10406742" cy="2387600"/>
          </a:xfrm>
        </p:spPr>
        <p:txBody>
          <a:bodyPr>
            <a:normAutofit/>
          </a:bodyPr>
          <a:lstStyle/>
          <a:p>
            <a:r>
              <a:rPr lang="en-US" sz="5400" dirty="0">
                <a:latin typeface="Gotham Medium" panose="02000603030000020004" pitchFamily="2" charset="0"/>
              </a:rPr>
              <a:t>STORYTELLING</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1524000" y="4006993"/>
            <a:ext cx="9144000" cy="473561"/>
          </a:xfrm>
        </p:spPr>
        <p:txBody>
          <a:bodyPr/>
          <a:lstStyle/>
          <a:p>
            <a:r>
              <a:rPr lang="en-US" dirty="0">
                <a:latin typeface="Proxima Nova Rg" panose="02000506030000020004" pitchFamily="2" charset="0"/>
              </a:rPr>
              <a:t>EG1003  |  RECITATION 4</a:t>
            </a:r>
          </a:p>
        </p:txBody>
      </p:sp>
      <p:cxnSp>
        <p:nvCxnSpPr>
          <p:cNvPr id="5" name="Straight Connector 4">
            <a:extLst>
              <a:ext uri="{FF2B5EF4-FFF2-40B4-BE49-F238E27FC236}">
                <a16:creationId xmlns:a16="http://schemas.microsoft.com/office/drawing/2014/main" id="{983FF81A-ABFC-4B49-B288-68646E07F2FD}"/>
              </a:ext>
            </a:extLst>
          </p:cNvPr>
          <p:cNvCxnSpPr>
            <a:cxnSpLocks/>
          </p:cNvCxnSpPr>
          <p:nvPr/>
        </p:nvCxnSpPr>
        <p:spPr>
          <a:xfrm>
            <a:off x="4193177" y="3688905"/>
            <a:ext cx="3762104"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DBDC5C0E-418F-4982-BDFA-79BBB202D3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378203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564107" y="809107"/>
            <a:ext cx="11063786" cy="965147"/>
          </a:xfrm>
        </p:spPr>
        <p:txBody>
          <a:bodyPr>
            <a:normAutofit/>
          </a:bodyPr>
          <a:lstStyle/>
          <a:p>
            <a:r>
              <a:rPr lang="en-US" sz="5400" dirty="0">
                <a:latin typeface="Gotham Medium" panose="02000603030000020004" pitchFamily="2" charset="0"/>
              </a:rPr>
              <a:t>CHOOSING WORDS</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818867" y="1923350"/>
            <a:ext cx="10581564" cy="3917892"/>
          </a:xfrm>
        </p:spPr>
        <p:txBody>
          <a:bodyPr anchor="ctr">
            <a:normAutofit/>
          </a:bodyPr>
          <a:lstStyle/>
          <a:p>
            <a:pPr marL="342900" indent="-342900" algn="l">
              <a:buFont typeface="Arial" panose="020B0604020202020204" pitchFamily="34" charset="0"/>
              <a:buChar char="•"/>
            </a:pPr>
            <a:r>
              <a:rPr lang="en-US" dirty="0">
                <a:latin typeface="Proxima Nova Rg" panose="02000506030000020004" pitchFamily="2" charset="0"/>
              </a:rPr>
              <a:t>Storytelling has one goal</a:t>
            </a:r>
          </a:p>
          <a:p>
            <a:pPr marL="800100" lvl="1" indent="-342900" algn="l">
              <a:buFont typeface="Arial" panose="020B0604020202020204" pitchFamily="34" charset="0"/>
              <a:buChar char="•"/>
            </a:pPr>
            <a:r>
              <a:rPr lang="en-US" sz="2400" dirty="0">
                <a:latin typeface="Proxima Nova Rg" panose="02000506030000020004" pitchFamily="2" charset="0"/>
              </a:rPr>
              <a:t>To tell a story</a:t>
            </a:r>
          </a:p>
          <a:p>
            <a:pPr marL="342900" indent="-342900" algn="l">
              <a:buFont typeface="Arial" panose="020B0604020202020204" pitchFamily="34" charset="0"/>
              <a:buChar char="•"/>
            </a:pPr>
            <a:r>
              <a:rPr lang="en-US" dirty="0">
                <a:latin typeface="Proxima Nova Rg" panose="02000506030000020004" pitchFamily="2" charset="0"/>
              </a:rPr>
              <a:t>When writing, consider who is reading</a:t>
            </a:r>
          </a:p>
          <a:p>
            <a:pPr marL="800100" lvl="1" indent="-342900" algn="l">
              <a:buFont typeface="Arial" panose="020B0604020202020204" pitchFamily="34" charset="0"/>
              <a:buChar char="•"/>
            </a:pPr>
            <a:r>
              <a:rPr lang="en-US" sz="2400" dirty="0">
                <a:latin typeface="Proxima Nova Rg" panose="02000506030000020004" pitchFamily="2" charset="0"/>
              </a:rPr>
              <a:t>What compels your reader?</a:t>
            </a:r>
          </a:p>
          <a:p>
            <a:pPr marL="1257300" lvl="2" indent="-342900" algn="l">
              <a:buFont typeface="Arial" panose="020B0604020202020204" pitchFamily="34" charset="0"/>
              <a:buChar char="•"/>
            </a:pPr>
            <a:r>
              <a:rPr lang="en-US" sz="2400" dirty="0">
                <a:latin typeface="Proxima Nova Rg" panose="02000506030000020004" pitchFamily="2" charset="0"/>
              </a:rPr>
              <a:t>The reader wants to see</a:t>
            </a:r>
          </a:p>
          <a:p>
            <a:pPr marL="1257300" lvl="2" indent="-342900" algn="l">
              <a:buFont typeface="Arial" panose="020B0604020202020204" pitchFamily="34" charset="0"/>
              <a:buChar char="•"/>
            </a:pPr>
            <a:r>
              <a:rPr lang="en-US" sz="2400" dirty="0">
                <a:latin typeface="Proxima Nova Rg" panose="02000506030000020004" pitchFamily="2" charset="0"/>
              </a:rPr>
              <a:t>The reader wants to learn what’s possible </a:t>
            </a:r>
          </a:p>
          <a:p>
            <a:pPr marL="1257300" lvl="2" indent="-342900" algn="l">
              <a:buFont typeface="Arial" panose="020B0604020202020204" pitchFamily="34" charset="0"/>
              <a:buChar char="•"/>
            </a:pPr>
            <a:r>
              <a:rPr lang="en-US" sz="2400" dirty="0">
                <a:latin typeface="Proxima Nova Rg" panose="02000506030000020004" pitchFamily="2" charset="0"/>
              </a:rPr>
              <a:t>The reader wants to try it later… and do it better</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13" name="TextBox 12">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a:t>
            </a:r>
          </a:p>
        </p:txBody>
      </p:sp>
      <p:pic>
        <p:nvPicPr>
          <p:cNvPr id="10" name="Picture 9" descr="A picture containing drawing&#10;&#10;Description automatically generated">
            <a:extLst>
              <a:ext uri="{FF2B5EF4-FFF2-40B4-BE49-F238E27FC236}">
                <a16:creationId xmlns:a16="http://schemas.microsoft.com/office/drawing/2014/main" id="{79B12539-9359-4135-BE09-6E18E9AE81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2156311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564107" y="809107"/>
            <a:ext cx="11063786" cy="965147"/>
          </a:xfrm>
        </p:spPr>
        <p:txBody>
          <a:bodyPr>
            <a:normAutofit/>
          </a:bodyPr>
          <a:lstStyle/>
          <a:p>
            <a:r>
              <a:rPr lang="en-US" sz="5400" dirty="0">
                <a:latin typeface="Gotham Medium" panose="02000603030000020004" pitchFamily="2" charset="0"/>
              </a:rPr>
              <a:t>HOW MUCH IS TOO MUCH?</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818867" y="1923350"/>
            <a:ext cx="10581564" cy="3917892"/>
          </a:xfrm>
        </p:spPr>
        <p:txBody>
          <a:bodyPr anchor="ctr">
            <a:normAutofit/>
          </a:bodyPr>
          <a:lstStyle/>
          <a:p>
            <a:pPr marL="342900" indent="-342900" algn="l">
              <a:buFont typeface="Arial" panose="020B0604020202020204" pitchFamily="34" charset="0"/>
              <a:buChar char="•"/>
            </a:pPr>
            <a:r>
              <a:rPr lang="en-US" dirty="0">
                <a:latin typeface="Proxima Nova Rg" panose="02000506030000020004" pitchFamily="2" charset="0"/>
              </a:rPr>
              <a:t>One sentence depicts events </a:t>
            </a:r>
          </a:p>
          <a:p>
            <a:pPr marL="800100" lvl="1" indent="-342900" algn="l">
              <a:buFont typeface="Arial" panose="020B0604020202020204" pitchFamily="34" charset="0"/>
              <a:buChar char="•"/>
            </a:pPr>
            <a:r>
              <a:rPr lang="en-US" sz="2400" dirty="0">
                <a:latin typeface="Proxima Nova Rg" panose="02000506030000020004" pitchFamily="2" charset="0"/>
              </a:rPr>
              <a:t>A bowling ball landed on the bridge to test its strength. </a:t>
            </a:r>
          </a:p>
          <a:p>
            <a:pPr marL="342900" indent="-342900" algn="l">
              <a:buFont typeface="Arial" panose="020B0604020202020204" pitchFamily="34" charset="0"/>
              <a:buChar char="•"/>
            </a:pPr>
            <a:r>
              <a:rPr lang="en-US" dirty="0">
                <a:latin typeface="Proxima Nova Rg" panose="02000506030000020004" pitchFamily="2" charset="0"/>
              </a:rPr>
              <a:t>Another sentence hovers above events</a:t>
            </a:r>
          </a:p>
          <a:p>
            <a:pPr marL="800100" lvl="1" indent="-342900" algn="l">
              <a:buFont typeface="Arial" panose="020B0604020202020204" pitchFamily="34" charset="0"/>
              <a:buChar char="•"/>
            </a:pPr>
            <a:r>
              <a:rPr lang="en-US" sz="2400" dirty="0">
                <a:latin typeface="Proxima Nova Rg" panose="02000506030000020004" pitchFamily="2" charset="0"/>
              </a:rPr>
              <a:t>Placing the bowling ball, a round object with finger holes, was important because it showed what would happen when an object such as a ball was placed on an object that spans a distance such as a bridge: in this case the bowling ball was able to rest on the bridge and so the experiment was a success. </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13" name="TextBox 12">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2</a:t>
            </a:r>
          </a:p>
        </p:txBody>
      </p:sp>
      <p:pic>
        <p:nvPicPr>
          <p:cNvPr id="10" name="Picture 9" descr="A picture containing drawing&#10;&#10;Description automatically generated">
            <a:extLst>
              <a:ext uri="{FF2B5EF4-FFF2-40B4-BE49-F238E27FC236}">
                <a16:creationId xmlns:a16="http://schemas.microsoft.com/office/drawing/2014/main" id="{8420857E-1006-4AE2-81C7-5BD16369CA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2703209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564107" y="952800"/>
            <a:ext cx="11063786" cy="1385453"/>
          </a:xfrm>
        </p:spPr>
        <p:txBody>
          <a:bodyPr anchor="t">
            <a:noAutofit/>
          </a:bodyPr>
          <a:lstStyle/>
          <a:p>
            <a:pPr>
              <a:lnSpc>
                <a:spcPct val="80000"/>
              </a:lnSpc>
            </a:pPr>
            <a:r>
              <a:rPr lang="en-US" sz="5400" dirty="0">
                <a:latin typeface="Gotham Medium" panose="02000603030000020004" pitchFamily="2" charset="0"/>
              </a:rPr>
              <a:t>WHAT PERSPECTIVE</a:t>
            </a:r>
            <a:br>
              <a:rPr lang="en-US" sz="5400" dirty="0">
                <a:latin typeface="Gotham Medium" panose="02000603030000020004" pitchFamily="2" charset="0"/>
              </a:rPr>
            </a:br>
            <a:r>
              <a:rPr lang="en-US" sz="5400" dirty="0">
                <a:latin typeface="Gotham Medium" panose="02000603030000020004" pitchFamily="2" charset="0"/>
              </a:rPr>
              <a:t>DO YOU NEED?</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818867" y="2106232"/>
            <a:ext cx="10581564" cy="3917892"/>
          </a:xfrm>
        </p:spPr>
        <p:txBody>
          <a:bodyPr anchor="ctr">
            <a:normAutofit/>
          </a:bodyPr>
          <a:lstStyle/>
          <a:p>
            <a:pPr marL="342900" indent="-342900" algn="l">
              <a:buFont typeface="Arial" panose="020B0604020202020204" pitchFamily="34" charset="0"/>
              <a:buChar char="•"/>
            </a:pPr>
            <a:r>
              <a:rPr lang="en-US" dirty="0">
                <a:latin typeface="Proxima Nova Rg" panose="02000506030000020004" pitchFamily="2" charset="0"/>
              </a:rPr>
              <a:t>One paragraph turns into a mirror </a:t>
            </a:r>
          </a:p>
          <a:p>
            <a:pPr marL="800100" lvl="1" indent="-342900" algn="l">
              <a:buFont typeface="Arial" panose="020B0604020202020204" pitchFamily="34" charset="0"/>
              <a:buChar char="•"/>
            </a:pPr>
            <a:r>
              <a:rPr lang="en-US" sz="2400" dirty="0">
                <a:latin typeface="Proxima Nova Rg" panose="02000506030000020004" pitchFamily="2" charset="0"/>
              </a:rPr>
              <a:t>Running the robot was difficult because of the lack of time. Attempts were made to solve the issue, but solving the issue proved impossible. </a:t>
            </a:r>
          </a:p>
          <a:p>
            <a:pPr marL="342900" indent="-342900" algn="l">
              <a:buFont typeface="Arial" panose="020B0604020202020204" pitchFamily="34" charset="0"/>
              <a:buChar char="•"/>
            </a:pPr>
            <a:r>
              <a:rPr lang="en-US" dirty="0">
                <a:latin typeface="Proxima Nova Rg" panose="02000506030000020004" pitchFamily="2" charset="0"/>
              </a:rPr>
              <a:t>Another paragraph guides future experimenters toward an outcome </a:t>
            </a:r>
          </a:p>
          <a:p>
            <a:pPr marL="800100" lvl="1" indent="-342900" algn="l">
              <a:buFont typeface="Arial" panose="020B0604020202020204" pitchFamily="34" charset="0"/>
              <a:buChar char="•"/>
            </a:pPr>
            <a:r>
              <a:rPr lang="en-US" sz="2400" dirty="0">
                <a:latin typeface="Proxima Nova Rg" panose="02000506030000020004" pitchFamily="2" charset="0"/>
              </a:rPr>
              <a:t>Four runs of the robot produced four results in which the robot failed to move. Attempts were made to lock in the transistor, then to rewrite software instructions, and last to unplug the robot and then reset the electrical connection. On the last attempt, the robot moved backward.</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13" name="TextBox 12">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3</a:t>
            </a:r>
          </a:p>
        </p:txBody>
      </p:sp>
      <p:pic>
        <p:nvPicPr>
          <p:cNvPr id="10" name="Picture 9" descr="A picture containing drawing&#10;&#10;Description automatically generated">
            <a:extLst>
              <a:ext uri="{FF2B5EF4-FFF2-40B4-BE49-F238E27FC236}">
                <a16:creationId xmlns:a16="http://schemas.microsoft.com/office/drawing/2014/main" id="{543D7829-5CD1-4044-A875-A1FE038661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3040916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564107" y="809107"/>
            <a:ext cx="11063786" cy="965147"/>
          </a:xfrm>
        </p:spPr>
        <p:txBody>
          <a:bodyPr>
            <a:normAutofit/>
          </a:bodyPr>
          <a:lstStyle/>
          <a:p>
            <a:r>
              <a:rPr lang="en-US" sz="5400" dirty="0">
                <a:latin typeface="Gotham Medium" panose="02000603030000020004" pitchFamily="2" charset="0"/>
              </a:rPr>
              <a:t>ACRONYMS</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818867" y="1923350"/>
            <a:ext cx="10581564" cy="3917892"/>
          </a:xfrm>
        </p:spPr>
        <p:txBody>
          <a:bodyPr anchor="ctr">
            <a:normAutofit/>
          </a:bodyPr>
          <a:lstStyle/>
          <a:p>
            <a:pPr marL="342900" indent="-342900" algn="l">
              <a:buFont typeface="Arial" panose="020B0604020202020204" pitchFamily="34" charset="0"/>
              <a:buChar char="•"/>
            </a:pPr>
            <a:r>
              <a:rPr lang="en-US" dirty="0">
                <a:latin typeface="Proxima Nova Rg" panose="02000506030000020004" pitchFamily="2" charset="0"/>
              </a:rPr>
              <a:t>No acronyms in the Abstract</a:t>
            </a:r>
          </a:p>
          <a:p>
            <a:pPr marL="342900" indent="-342900" algn="l">
              <a:buFont typeface="Arial" panose="020B0604020202020204" pitchFamily="34" charset="0"/>
              <a:buChar char="•"/>
            </a:pPr>
            <a:r>
              <a:rPr lang="en-US" dirty="0">
                <a:latin typeface="Proxima Nova Rg" panose="02000506030000020004" pitchFamily="2" charset="0"/>
              </a:rPr>
              <a:t>Spell out words on first reference and introduce the acronym in parentheses</a:t>
            </a:r>
          </a:p>
          <a:p>
            <a:pPr marL="800100" lvl="1" indent="-342900" algn="l">
              <a:buFont typeface="Arial" panose="020B0604020202020204" pitchFamily="34" charset="0"/>
              <a:buChar char="•"/>
            </a:pPr>
            <a:r>
              <a:rPr lang="en-US" sz="2400" dirty="0">
                <a:latin typeface="Proxima Nova Rg" panose="02000506030000020004" pitchFamily="2" charset="0"/>
              </a:rPr>
              <a:t>e.g. Virtual Instrument (VI)</a:t>
            </a:r>
          </a:p>
          <a:p>
            <a:pPr marL="342900" indent="-342900" algn="l">
              <a:buFont typeface="Arial" panose="020B0604020202020204" pitchFamily="34" charset="0"/>
              <a:buChar char="•"/>
            </a:pPr>
            <a:r>
              <a:rPr lang="en-US" dirty="0">
                <a:latin typeface="Proxima Nova Rg" panose="02000506030000020004" pitchFamily="2" charset="0"/>
              </a:rPr>
              <a:t>Once an acronym is introduced, do not spell it out again</a:t>
            </a:r>
          </a:p>
          <a:p>
            <a:pPr marL="342900" indent="-342900" algn="l">
              <a:buFont typeface="Arial" panose="020B0604020202020204" pitchFamily="34" charset="0"/>
              <a:buChar char="•"/>
            </a:pPr>
            <a:r>
              <a:rPr lang="en-US" dirty="0">
                <a:latin typeface="Proxima Nova Rg" panose="02000506030000020004" pitchFamily="2" charset="0"/>
              </a:rPr>
              <a:t>There are cases where you do not need to spell out the acronym</a:t>
            </a:r>
          </a:p>
          <a:p>
            <a:pPr marL="800100" lvl="1" indent="-342900" algn="l">
              <a:buFont typeface="Arial" panose="020B0604020202020204" pitchFamily="34" charset="0"/>
              <a:buChar char="•"/>
            </a:pPr>
            <a:r>
              <a:rPr lang="en-US" sz="2400" dirty="0">
                <a:latin typeface="Proxima Nova Rg" panose="02000506030000020004" pitchFamily="2" charset="0"/>
              </a:rPr>
              <a:t>e.g. LED, radar, sonar, scuba</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13" name="TextBox 12">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4</a:t>
            </a:r>
          </a:p>
        </p:txBody>
      </p:sp>
      <p:pic>
        <p:nvPicPr>
          <p:cNvPr id="10" name="Picture 9" descr="A picture containing drawing&#10;&#10;Description automatically generated">
            <a:extLst>
              <a:ext uri="{FF2B5EF4-FFF2-40B4-BE49-F238E27FC236}">
                <a16:creationId xmlns:a16="http://schemas.microsoft.com/office/drawing/2014/main" id="{8FB852D5-3664-489E-A73A-DDBB75A20A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2012284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564107" y="809107"/>
            <a:ext cx="11063786" cy="965147"/>
          </a:xfrm>
        </p:spPr>
        <p:txBody>
          <a:bodyPr>
            <a:normAutofit/>
          </a:bodyPr>
          <a:lstStyle/>
          <a:p>
            <a:r>
              <a:rPr lang="en-US" sz="5400" dirty="0">
                <a:latin typeface="Gotham Medium" panose="02000603030000020004" pitchFamily="2" charset="0"/>
              </a:rPr>
              <a:t>CAPITALS</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818867" y="1923350"/>
            <a:ext cx="10581564" cy="3917892"/>
          </a:xfrm>
        </p:spPr>
        <p:txBody>
          <a:bodyPr anchor="ctr">
            <a:normAutofit/>
          </a:bodyPr>
          <a:lstStyle/>
          <a:p>
            <a:pPr marL="342900" indent="-342900" algn="l">
              <a:buFont typeface="Arial" panose="020B0604020202020204" pitchFamily="34" charset="0"/>
              <a:buChar char="•"/>
            </a:pPr>
            <a:r>
              <a:rPr lang="en-US" dirty="0">
                <a:latin typeface="Proxima Nova Rg" panose="02000506030000020004" pitchFamily="2" charset="0"/>
              </a:rPr>
              <a:t>Proper nouns</a:t>
            </a:r>
          </a:p>
          <a:p>
            <a:pPr marL="800100" lvl="1" indent="-342900" algn="l">
              <a:buFont typeface="Arial" panose="020B0604020202020204" pitchFamily="34" charset="0"/>
              <a:buChar char="•"/>
            </a:pPr>
            <a:r>
              <a:rPr lang="en-US" sz="2400" dirty="0">
                <a:latin typeface="Proxima Nova Rg" panose="02000506030000020004" pitchFamily="2" charset="0"/>
              </a:rPr>
              <a:t>e.g. names, places, organizations</a:t>
            </a:r>
          </a:p>
          <a:p>
            <a:pPr marL="342900" indent="-342900" algn="l">
              <a:buFont typeface="Arial" panose="020B0604020202020204" pitchFamily="34" charset="0"/>
              <a:buChar char="•"/>
            </a:pPr>
            <a:r>
              <a:rPr lang="en-US" dirty="0">
                <a:latin typeface="Proxima Nova Rg" panose="02000506030000020004" pitchFamily="2" charset="0"/>
              </a:rPr>
              <a:t>First word of a sentence or first word on a line in a slide </a:t>
            </a:r>
          </a:p>
          <a:p>
            <a:pPr marL="342900" indent="-342900" algn="l">
              <a:buFont typeface="Arial" panose="020B0604020202020204" pitchFamily="34" charset="0"/>
              <a:buChar char="•"/>
            </a:pPr>
            <a:r>
              <a:rPr lang="en-US" dirty="0">
                <a:latin typeface="Proxima Nova Rg" panose="02000506030000020004" pitchFamily="2" charset="0"/>
              </a:rPr>
              <a:t>Acronyms or trademarks, Boolean operators</a:t>
            </a:r>
          </a:p>
          <a:p>
            <a:pPr marL="800100" lvl="1" indent="-342900" algn="l">
              <a:buFont typeface="Arial" panose="020B0604020202020204" pitchFamily="34" charset="0"/>
              <a:buChar char="•"/>
            </a:pPr>
            <a:r>
              <a:rPr lang="en-US" sz="2400" dirty="0">
                <a:latin typeface="Proxima Nova Rg" panose="02000506030000020004" pitchFamily="2" charset="0"/>
              </a:rPr>
              <a:t>e.g. LabVIEW, MATLAB, LED, AND, OR, NOT</a:t>
            </a:r>
          </a:p>
          <a:p>
            <a:pPr marL="342900" indent="-342900" algn="l">
              <a:buFont typeface="Arial" panose="020B0604020202020204" pitchFamily="34" charset="0"/>
              <a:buChar char="•"/>
            </a:pPr>
            <a:r>
              <a:rPr lang="en-US" dirty="0">
                <a:latin typeface="Proxima Nova Rg" panose="02000506030000020004" pitchFamily="2" charset="0"/>
              </a:rPr>
              <a:t>“Important words” of a title (title case)</a:t>
            </a:r>
          </a:p>
          <a:p>
            <a:pPr marL="800100" lvl="1" indent="-342900" algn="l">
              <a:buFont typeface="Arial" panose="020B0604020202020204" pitchFamily="34" charset="0"/>
              <a:buChar char="•"/>
            </a:pPr>
            <a:r>
              <a:rPr lang="en-US" sz="2400" dirty="0">
                <a:latin typeface="Proxima Nova Rg" panose="02000506030000020004" pitchFamily="2" charset="0"/>
              </a:rPr>
              <a:t>Capitalize a, and, the, or only at the beginning of the title</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13" name="TextBox 12">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5</a:t>
            </a:r>
          </a:p>
        </p:txBody>
      </p:sp>
      <p:pic>
        <p:nvPicPr>
          <p:cNvPr id="10" name="Picture 9" descr="A picture containing drawing&#10;&#10;Description automatically generated">
            <a:extLst>
              <a:ext uri="{FF2B5EF4-FFF2-40B4-BE49-F238E27FC236}">
                <a16:creationId xmlns:a16="http://schemas.microsoft.com/office/drawing/2014/main" id="{511C3514-D2AD-4633-A8EC-D0768F7B3E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3390893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564107" y="809107"/>
            <a:ext cx="11063786" cy="965147"/>
          </a:xfrm>
        </p:spPr>
        <p:txBody>
          <a:bodyPr>
            <a:normAutofit/>
          </a:bodyPr>
          <a:lstStyle/>
          <a:p>
            <a:r>
              <a:rPr lang="en-US" sz="5400" dirty="0">
                <a:latin typeface="Gotham Medium" panose="02000603030000020004" pitchFamily="2" charset="0"/>
              </a:rPr>
              <a:t>NUMBERS</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818867" y="1923350"/>
            <a:ext cx="10581564" cy="3917892"/>
          </a:xfrm>
        </p:spPr>
        <p:txBody>
          <a:bodyPr anchor="ctr">
            <a:normAutofit/>
          </a:bodyPr>
          <a:lstStyle/>
          <a:p>
            <a:pPr marL="342900" indent="-342900" algn="l">
              <a:buFont typeface="Arial" panose="020B0604020202020204" pitchFamily="34" charset="0"/>
              <a:buChar char="•"/>
            </a:pPr>
            <a:r>
              <a:rPr lang="en-US" dirty="0">
                <a:latin typeface="Proxima Nova Rg" panose="02000506030000020004" pitchFamily="2" charset="0"/>
              </a:rPr>
              <a:t>Any numbers below 10, spell them out</a:t>
            </a:r>
          </a:p>
          <a:p>
            <a:pPr marL="800100" lvl="1" indent="-342900" algn="l">
              <a:buFont typeface="Arial" panose="020B0604020202020204" pitchFamily="34" charset="0"/>
              <a:buChar char="•"/>
            </a:pPr>
            <a:r>
              <a:rPr lang="en-US" sz="2400" dirty="0">
                <a:latin typeface="Proxima Nova Rg" panose="02000506030000020004" pitchFamily="2" charset="0"/>
              </a:rPr>
              <a:t>This includes rank, e.g. first, second, third</a:t>
            </a:r>
          </a:p>
          <a:p>
            <a:pPr marL="342900" indent="-342900" algn="l">
              <a:buFont typeface="Arial" panose="020B0604020202020204" pitchFamily="34" charset="0"/>
              <a:buChar char="•"/>
            </a:pPr>
            <a:r>
              <a:rPr lang="en-US" dirty="0">
                <a:latin typeface="Proxima Nova Rg" panose="02000506030000020004" pitchFamily="2" charset="0"/>
              </a:rPr>
              <a:t>If the number is 10 or above, use the digits</a:t>
            </a:r>
          </a:p>
          <a:p>
            <a:pPr marL="342900" indent="-342900" algn="l">
              <a:buFont typeface="Arial" panose="020B0604020202020204" pitchFamily="34" charset="0"/>
              <a:buChar char="•"/>
            </a:pPr>
            <a:r>
              <a:rPr lang="en-US" dirty="0">
                <a:latin typeface="Proxima Nova Rg" panose="02000506030000020004" pitchFamily="2" charset="0"/>
              </a:rPr>
              <a:t>Exceptions</a:t>
            </a:r>
          </a:p>
          <a:p>
            <a:pPr marL="800100" lvl="1" indent="-342900" algn="l">
              <a:buFont typeface="Arial" panose="020B0604020202020204" pitchFamily="34" charset="0"/>
              <a:buChar char="•"/>
            </a:pPr>
            <a:r>
              <a:rPr lang="en-US" sz="2400" dirty="0">
                <a:latin typeface="Proxima Nova Rg" panose="02000506030000020004" pitchFamily="2" charset="0"/>
              </a:rPr>
              <a:t>Titles: Lab 1, Figure 1, Table 1</a:t>
            </a:r>
          </a:p>
          <a:p>
            <a:pPr marL="800100" lvl="1" indent="-342900" algn="l">
              <a:buFont typeface="Arial" panose="020B0604020202020204" pitchFamily="34" charset="0"/>
              <a:buChar char="•"/>
            </a:pPr>
            <a:r>
              <a:rPr lang="en-US" sz="2400" dirty="0">
                <a:latin typeface="Proxima Nova Rg" panose="02000506030000020004" pitchFamily="2" charset="0"/>
              </a:rPr>
              <a:t>Measurements: 0.05, 1.5</a:t>
            </a:r>
          </a:p>
          <a:p>
            <a:pPr marL="800100" lvl="1" indent="-342900" algn="l">
              <a:buFont typeface="Arial" panose="020B0604020202020204" pitchFamily="34" charset="0"/>
              <a:buChar char="•"/>
            </a:pPr>
            <a:r>
              <a:rPr lang="en-US" sz="2400" dirty="0">
                <a:latin typeface="Proxima Nova Rg" panose="02000506030000020004" pitchFamily="2" charset="0"/>
              </a:rPr>
              <a:t>Ratios: 1:2, 2:1, 1:2:2:1</a:t>
            </a:r>
          </a:p>
          <a:p>
            <a:pPr marL="342900" indent="-342900" algn="l">
              <a:buFont typeface="Arial" panose="020B0604020202020204" pitchFamily="34" charset="0"/>
              <a:buChar char="•"/>
            </a:pPr>
            <a:r>
              <a:rPr lang="en-US" dirty="0">
                <a:latin typeface="Proxima Nova Rg" panose="02000506030000020004" pitchFamily="2" charset="0"/>
              </a:rPr>
              <a:t>In this class, round to two decimal places</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13" name="TextBox 12">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6</a:t>
            </a:r>
          </a:p>
        </p:txBody>
      </p:sp>
      <p:pic>
        <p:nvPicPr>
          <p:cNvPr id="10" name="Picture 9" descr="A picture containing drawing&#10;&#10;Description automatically generated">
            <a:extLst>
              <a:ext uri="{FF2B5EF4-FFF2-40B4-BE49-F238E27FC236}">
                <a16:creationId xmlns:a16="http://schemas.microsoft.com/office/drawing/2014/main" id="{A0CE3C07-F899-43EC-A1FE-269F3EA98E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1254362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892629" y="2834643"/>
            <a:ext cx="10406742" cy="923519"/>
          </a:xfrm>
        </p:spPr>
        <p:txBody>
          <a:bodyPr>
            <a:normAutofit/>
          </a:bodyPr>
          <a:lstStyle/>
          <a:p>
            <a:r>
              <a:rPr lang="en-US" dirty="0">
                <a:latin typeface="Gotham Medium" panose="02000603030000020004" pitchFamily="2" charset="0"/>
              </a:rPr>
              <a:t>QUESTIONS?</a:t>
            </a:r>
          </a:p>
        </p:txBody>
      </p:sp>
      <p:cxnSp>
        <p:nvCxnSpPr>
          <p:cNvPr id="5" name="Straight Connector 4">
            <a:extLst>
              <a:ext uri="{FF2B5EF4-FFF2-40B4-BE49-F238E27FC236}">
                <a16:creationId xmlns:a16="http://schemas.microsoft.com/office/drawing/2014/main" id="{983FF81A-ABFC-4B49-B288-68646E07F2FD}"/>
              </a:ext>
            </a:extLst>
          </p:cNvPr>
          <p:cNvCxnSpPr>
            <a:cxnSpLocks/>
          </p:cNvCxnSpPr>
          <p:nvPr/>
        </p:nvCxnSpPr>
        <p:spPr>
          <a:xfrm>
            <a:off x="4669971" y="3989354"/>
            <a:ext cx="2852058"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22202EA3-DD63-47DF-9C49-DDDA349F45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4339268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TotalTime>
  <Words>451</Words>
  <Application>Microsoft Office PowerPoint</Application>
  <PresentationFormat>Widescreen</PresentationFormat>
  <Paragraphs>51</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Proxima Nova Lt</vt:lpstr>
      <vt:lpstr>Proxima Nova Rg</vt:lpstr>
      <vt:lpstr>Gotham Medium</vt:lpstr>
      <vt:lpstr>Calibri Light</vt:lpstr>
      <vt:lpstr>Arial</vt:lpstr>
      <vt:lpstr>Calibri</vt:lpstr>
      <vt:lpstr>Office Theme</vt:lpstr>
      <vt:lpstr>STORYTELLING</vt:lpstr>
      <vt:lpstr>CHOOSING WORDS</vt:lpstr>
      <vt:lpstr>HOW MUCH IS TOO MUCH?</vt:lpstr>
      <vt:lpstr>WHAT PERSPECTIVE DO YOU NEED?</vt:lpstr>
      <vt:lpstr>ACRONYMS</vt:lpstr>
      <vt:lpstr>CAPITALS</vt:lpstr>
      <vt:lpstr>NUMBERS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TWO LINE TITLE</dc:title>
  <dc:creator>Amanda Zhou</dc:creator>
  <cp:lastModifiedBy>Amanda Zhou</cp:lastModifiedBy>
  <cp:revision>21</cp:revision>
  <dcterms:created xsi:type="dcterms:W3CDTF">2019-06-25T23:10:16Z</dcterms:created>
  <dcterms:modified xsi:type="dcterms:W3CDTF">2020-08-02T18:53:58Z</dcterms:modified>
</cp:coreProperties>
</file>