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12192000"/>
  <p:notesSz cx="6858000" cy="9144000"/>
  <p:embeddedFontLst>
    <p:embeddedFont>
      <p:font typeface="Atkinson Hyperlegible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0" roundtripDataSignature="AMtx7mhFKjQ3CwtcUDvmnH8tIaheB6O+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AtkinsonHyperlegible-regular.fntdata"/><Relationship Id="rId25" Type="http://schemas.openxmlformats.org/officeDocument/2006/relationships/slide" Target="slides/slide21.xml"/><Relationship Id="rId28" Type="http://schemas.openxmlformats.org/officeDocument/2006/relationships/font" Target="fonts/AtkinsonHyperlegible-italic.fntdata"/><Relationship Id="rId27" Type="http://schemas.openxmlformats.org/officeDocument/2006/relationships/font" Target="fonts/AtkinsonHyperlegible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AtkinsonHyperlegible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UwTFfa_f4-0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b50fec0175_0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same principles apply to electricity – (read the definitions, explaining analogously to temperature/the example used previously) </a:t>
            </a:r>
            <a:endParaRPr/>
          </a:p>
        </p:txBody>
      </p:sp>
      <p:sp>
        <p:nvSpPr>
          <p:cNvPr id="190" name="Google Shape;190;g2b50fec0175_0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b50fec0175_0_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same principles apply to electricity – (read the definitions, explaining analogously to temperature/the example used previously) </a:t>
            </a:r>
            <a:endParaRPr/>
          </a:p>
        </p:txBody>
      </p:sp>
      <p:sp>
        <p:nvSpPr>
          <p:cNvPr id="203" name="Google Shape;203;g2b50fec0175_0_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b50fec0175_0_1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same principles apply to electricity – (read the definitions, explaining analogously to temperature/the example used previously) </a:t>
            </a:r>
            <a:endParaRPr/>
          </a:p>
        </p:txBody>
      </p:sp>
      <p:sp>
        <p:nvSpPr>
          <p:cNvPr id="210" name="Google Shape;210;g2b50fec0175_0_1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b50fec0175_0_1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same principles apply to electricity – (read the definitions, explaining analogously to temperature/the example used previously) </a:t>
            </a:r>
            <a:endParaRPr/>
          </a:p>
        </p:txBody>
      </p:sp>
      <p:sp>
        <p:nvSpPr>
          <p:cNvPr id="228" name="Google Shape;228;g2b50fec0175_0_1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b50fec0175_0_1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same principles apply to electricity – (read the definitions, explaining analogously to temperature/the example used previously) </a:t>
            </a:r>
            <a:endParaRPr/>
          </a:p>
        </p:txBody>
      </p:sp>
      <p:sp>
        <p:nvSpPr>
          <p:cNvPr id="235" name="Google Shape;235;g2b50fec0175_0_1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https://www.youtube.com/watch?v=UwTFfa_f4-0</a:t>
            </a:r>
            <a:r>
              <a:rPr lang="en-US"/>
              <a:t> - students can watch videos at their own pace in class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** INGRID TO PROVIDE CODE ** </a:t>
            </a:r>
            <a:endParaRPr/>
          </a:p>
        </p:txBody>
      </p:sp>
      <p:sp>
        <p:nvSpPr>
          <p:cNvPr id="253" name="Google Shape;25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b50fec0175_0_1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2b50fec0175_0_1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b5dcbb0a67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2b5dcbb0a67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Electricity is the flow of </a:t>
            </a:r>
            <a:r>
              <a:rPr i="1" lang="en-US"/>
              <a:t>electrons</a:t>
            </a:r>
            <a:r>
              <a:rPr lang="en-US"/>
              <a:t> – negatively charged particles – from a source, like a battery, into a “load” – often applications we can actually experience, such as a light bulb turning on or noise out of a speaker. </a:t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b50fec0175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Energy flows from high to low - consider what happens when you open a window on a cold day, from a heated room. What happens?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temperature quickly decreases – the thermal energy decreases. The warmer the room was at the start, the more dramatic this might feel!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 the same time – what can prevent this flow from happening? Maybe something in front of the window, maybe opening the windows less…</a:t>
            </a:r>
            <a:endParaRPr/>
          </a:p>
        </p:txBody>
      </p:sp>
      <p:sp>
        <p:nvSpPr>
          <p:cNvPr id="119" name="Google Shape;119;g2b50fec0175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b50fec0175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same principles apply to electricity – (read the definitions, explaining </a:t>
            </a:r>
            <a:r>
              <a:rPr lang="en-US"/>
              <a:t>analogously</a:t>
            </a:r>
            <a:r>
              <a:rPr lang="en-US"/>
              <a:t> to temperature/the example used previously) </a:t>
            </a:r>
            <a:endParaRPr/>
          </a:p>
        </p:txBody>
      </p:sp>
      <p:sp>
        <p:nvSpPr>
          <p:cNvPr id="131" name="Google Shape;131;g2b50fec0175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b50fec0175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Electricity is the flow of </a:t>
            </a:r>
            <a:r>
              <a:rPr i="1" lang="en-US"/>
              <a:t>electrons</a:t>
            </a:r>
            <a:r>
              <a:rPr lang="en-US"/>
              <a:t> – negatively charged particles – from a source, like a battery, into a “load” – often applications we can actually experience, such as a light bulb turning on or noise out of a speaker. </a:t>
            </a:r>
            <a:endParaRPr/>
          </a:p>
        </p:txBody>
      </p:sp>
      <p:sp>
        <p:nvSpPr>
          <p:cNvPr id="143" name="Google Shape;143;g2b50fec0175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b50fec0175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same principles apply to electricity – (read the definitions, explaining analogously to temperature/the example used previously) </a:t>
            </a:r>
            <a:endParaRPr/>
          </a:p>
        </p:txBody>
      </p:sp>
      <p:sp>
        <p:nvSpPr>
          <p:cNvPr id="150" name="Google Shape;150;g2b50fec0175_0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b50fec0175_0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same principles apply to electricity – (read the definitions, explaining analogously to temperature/the example used previously) </a:t>
            </a:r>
            <a:endParaRPr/>
          </a:p>
        </p:txBody>
      </p:sp>
      <p:sp>
        <p:nvSpPr>
          <p:cNvPr id="157" name="Google Shape;157;g2b50fec0175_0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b50fec0175_0_1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Have groups take out their breadboards - explain how they work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Peeling it back - conductive strips - metal where electricity can flow easily </a:t>
            </a:r>
            <a:endParaRPr/>
          </a:p>
        </p:txBody>
      </p:sp>
      <p:sp>
        <p:nvSpPr>
          <p:cNvPr id="173" name="Google Shape;173;g2b50fec0175_0_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tkinson Hyperlegible"/>
              <a:buNone/>
              <a:defRPr sz="6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" name="Google Shape;2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" name="Google Shape;26;p19"/>
          <p:cNvCxnSpPr/>
          <p:nvPr/>
        </p:nvCxnSpPr>
        <p:spPr>
          <a:xfrm>
            <a:off x="3810000" y="3688905"/>
            <a:ext cx="4572000" cy="0"/>
          </a:xfrm>
          <a:prstGeom prst="straightConnector1">
            <a:avLst/>
          </a:prstGeom>
          <a:noFill/>
          <a:ln cap="flat" cmpd="sng" w="9525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" name="Google Shape;27;p19"/>
          <p:cNvSpPr/>
          <p:nvPr/>
        </p:nvSpPr>
        <p:spPr>
          <a:xfrm>
            <a:off x="11353800" y="5803824"/>
            <a:ext cx="463588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‹#›</a:t>
            </a:fld>
            <a:endParaRPr sz="1600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8"/>
          <p:cNvSpPr txBox="1"/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/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  <a:defRPr sz="54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tkinson Hyperlegibl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 cap="none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2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 txBox="1"/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tkinson Hyperlegib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tkinson Hyperlegib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1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3" name="Google Shape;1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8"/>
          <p:cNvSpPr txBox="1"/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  <a:defRPr b="0" i="0" sz="5400" u="none" cap="none" strike="noStrik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18"/>
          <p:cNvSpPr/>
          <p:nvPr/>
        </p:nvSpPr>
        <p:spPr>
          <a:xfrm>
            <a:off x="11353800" y="5803824"/>
            <a:ext cx="46358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‹#›</a:t>
            </a:fld>
            <a:endParaRPr sz="16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9.png"/><Relationship Id="rId6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Relationship Id="rId4" Type="http://schemas.openxmlformats.org/officeDocument/2006/relationships/hyperlink" Target="http://www.youtube.com/watch?v=UwTFfa_f4-0" TargetMode="External"/><Relationship Id="rId5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youtube.com/watch?v=kCO_PZyaejg" TargetMode="External"/><Relationship Id="rId4" Type="http://schemas.openxmlformats.org/officeDocument/2006/relationships/image" Target="../media/image12.jpg"/><Relationship Id="rId5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gif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tkinson Hyperlegible"/>
              <a:buNone/>
            </a:pPr>
            <a:r>
              <a:rPr lang="en-US"/>
              <a:t>INTRODUCTION TO CIRCUITRY</a:t>
            </a:r>
            <a:endParaRPr/>
          </a:p>
        </p:txBody>
      </p:sp>
      <p:sp>
        <p:nvSpPr>
          <p:cNvPr id="96" name="Google Shape;96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ENGR-NY 2 | LAB 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b50fec0175_0_84"/>
          <p:cNvSpPr txBox="1"/>
          <p:nvPr>
            <p:ph type="title"/>
          </p:nvPr>
        </p:nvSpPr>
        <p:spPr>
          <a:xfrm>
            <a:off x="838200" y="5360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Your First Components</a:t>
            </a:r>
            <a:endParaRPr/>
          </a:p>
        </p:txBody>
      </p:sp>
      <p:pic>
        <p:nvPicPr>
          <p:cNvPr id="193" name="Google Shape;193;g2b50fec0175_0_84"/>
          <p:cNvPicPr preferRelativeResize="0"/>
          <p:nvPr/>
        </p:nvPicPr>
        <p:blipFill rotWithShape="1">
          <a:blip r:embed="rId3">
            <a:alphaModFix/>
          </a:blip>
          <a:srcRect b="64839" l="0" r="0" t="0"/>
          <a:stretch/>
        </p:blipFill>
        <p:spPr>
          <a:xfrm>
            <a:off x="620650" y="1861750"/>
            <a:ext cx="2020539" cy="309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2b50fec0175_0_84"/>
          <p:cNvPicPr preferRelativeResize="0"/>
          <p:nvPr/>
        </p:nvPicPr>
        <p:blipFill rotWithShape="1">
          <a:blip r:embed="rId3">
            <a:alphaModFix/>
          </a:blip>
          <a:srcRect b="32417" l="0" r="0" t="32421"/>
          <a:stretch/>
        </p:blipFill>
        <p:spPr>
          <a:xfrm>
            <a:off x="3070374" y="1882624"/>
            <a:ext cx="2020539" cy="309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2b50fec0175_0_84"/>
          <p:cNvPicPr preferRelativeResize="0"/>
          <p:nvPr/>
        </p:nvPicPr>
        <p:blipFill rotWithShape="1">
          <a:blip r:embed="rId3">
            <a:alphaModFix/>
          </a:blip>
          <a:srcRect b="-4209" l="0" r="0" t="78959"/>
          <a:stretch/>
        </p:blipFill>
        <p:spPr>
          <a:xfrm>
            <a:off x="5339036" y="2318504"/>
            <a:ext cx="2020539" cy="222098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2b50fec0175_0_84"/>
          <p:cNvSpPr txBox="1"/>
          <p:nvPr/>
        </p:nvSpPr>
        <p:spPr>
          <a:xfrm>
            <a:off x="838200" y="4996250"/>
            <a:ext cx="1658400" cy="517200"/>
          </a:xfrm>
          <a:prstGeom prst="rect">
            <a:avLst/>
          </a:prstGeom>
          <a:solidFill>
            <a:srgbClr val="7030A0">
              <a:alpha val="2468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LED</a:t>
            </a:r>
            <a:endParaRPr/>
          </a:p>
        </p:txBody>
      </p:sp>
      <p:sp>
        <p:nvSpPr>
          <p:cNvPr id="197" name="Google Shape;197;g2b50fec0175_0_84"/>
          <p:cNvSpPr txBox="1"/>
          <p:nvPr/>
        </p:nvSpPr>
        <p:spPr>
          <a:xfrm>
            <a:off x="3251450" y="4996250"/>
            <a:ext cx="1658400" cy="517200"/>
          </a:xfrm>
          <a:prstGeom prst="rect">
            <a:avLst/>
          </a:prstGeom>
          <a:solidFill>
            <a:srgbClr val="7030A0">
              <a:alpha val="2468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Resistor</a:t>
            </a:r>
            <a:endParaRPr/>
          </a:p>
        </p:txBody>
      </p:sp>
      <p:sp>
        <p:nvSpPr>
          <p:cNvPr id="198" name="Google Shape;198;g2b50fec0175_0_84"/>
          <p:cNvSpPr txBox="1"/>
          <p:nvPr/>
        </p:nvSpPr>
        <p:spPr>
          <a:xfrm>
            <a:off x="5520100" y="4996250"/>
            <a:ext cx="1658400" cy="517200"/>
          </a:xfrm>
          <a:prstGeom prst="rect">
            <a:avLst/>
          </a:prstGeom>
          <a:solidFill>
            <a:srgbClr val="7030A0">
              <a:alpha val="2468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Switch</a:t>
            </a:r>
            <a:endParaRPr/>
          </a:p>
        </p:txBody>
      </p:sp>
      <p:pic>
        <p:nvPicPr>
          <p:cNvPr id="199" name="Google Shape;199;g2b50fec0175_0_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1775" y="1993427"/>
            <a:ext cx="3524450" cy="260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2b50fec0175_0_84"/>
          <p:cNvSpPr txBox="1"/>
          <p:nvPr/>
        </p:nvSpPr>
        <p:spPr>
          <a:xfrm>
            <a:off x="9014800" y="4996250"/>
            <a:ext cx="1658400" cy="517200"/>
          </a:xfrm>
          <a:prstGeom prst="rect">
            <a:avLst/>
          </a:prstGeom>
          <a:solidFill>
            <a:srgbClr val="7030A0">
              <a:alpha val="2468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Arduino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b50fec0175_0_126"/>
          <p:cNvSpPr txBox="1"/>
          <p:nvPr>
            <p:ph type="title"/>
          </p:nvPr>
        </p:nvSpPr>
        <p:spPr>
          <a:xfrm>
            <a:off x="838200" y="5360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Let’s Build!</a:t>
            </a:r>
            <a:endParaRPr/>
          </a:p>
        </p:txBody>
      </p:sp>
      <p:pic>
        <p:nvPicPr>
          <p:cNvPr id="206" name="Google Shape;206;g2b50fec0175_0_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25" y="1434020"/>
            <a:ext cx="5172630" cy="469145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2b50fec0175_0_126"/>
          <p:cNvSpPr txBox="1"/>
          <p:nvPr/>
        </p:nvSpPr>
        <p:spPr>
          <a:xfrm>
            <a:off x="5925300" y="2051200"/>
            <a:ext cx="5428500" cy="31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Refer to the handout provided for a step-by-step walkthrough of this activity</a:t>
            </a: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Please ask the TAs and professors for assistance if you need it!</a:t>
            </a: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b50fec0175_0_156"/>
          <p:cNvSpPr/>
          <p:nvPr/>
        </p:nvSpPr>
        <p:spPr>
          <a:xfrm>
            <a:off x="8092725" y="2532950"/>
            <a:ext cx="1258200" cy="13257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13" name="Google Shape;213;g2b50fec0175_0_156"/>
          <p:cNvSpPr txBox="1"/>
          <p:nvPr>
            <p:ph type="title"/>
          </p:nvPr>
        </p:nvSpPr>
        <p:spPr>
          <a:xfrm>
            <a:off x="838200" y="5360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The Importance of the Resistor</a:t>
            </a:r>
            <a:endParaRPr/>
          </a:p>
        </p:txBody>
      </p:sp>
      <p:pic>
        <p:nvPicPr>
          <p:cNvPr id="214" name="Google Shape;214;g2b50fec0175_0_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00" y="1527245"/>
            <a:ext cx="5172630" cy="469145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2b50fec0175_0_156"/>
          <p:cNvSpPr txBox="1"/>
          <p:nvPr/>
        </p:nvSpPr>
        <p:spPr>
          <a:xfrm>
            <a:off x="6112125" y="2092625"/>
            <a:ext cx="4682400" cy="15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Change out your resistor:</a:t>
            </a: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AutoNum type="arabicPeriod"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220 Ohm</a:t>
            </a: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AutoNum type="arabicPeriod"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1k Ohm</a:t>
            </a: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Atkinson Hyperlegible"/>
              <a:buAutoNum type="arabicPeriod"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10k Ohm</a:t>
            </a: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16" name="Google Shape;216;g2b50fec0175_0_156"/>
          <p:cNvSpPr txBox="1"/>
          <p:nvPr/>
        </p:nvSpPr>
        <p:spPr>
          <a:xfrm>
            <a:off x="6057325" y="4006150"/>
            <a:ext cx="5296500" cy="15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What do you observe? </a:t>
            </a: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What impact does the resistor have on the brightness?</a:t>
            </a: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id="217" name="Google Shape;217;g2b50fec0175_0_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8164448" y="2601351"/>
            <a:ext cx="1082250" cy="5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2b50fec0175_0_1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12225" y="3013800"/>
            <a:ext cx="986700" cy="4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2b50fec0175_0_1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4447" y="3449747"/>
            <a:ext cx="1082250" cy="37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"/>
          <p:cNvSpPr txBox="1"/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Series and Parallel</a:t>
            </a:r>
            <a:endParaRPr/>
          </a:p>
        </p:txBody>
      </p:sp>
      <p:pic>
        <p:nvPicPr>
          <p:cNvPr id="225" name="Google Shape;22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575" y="1634625"/>
            <a:ext cx="6426000" cy="4451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b50fec0175_0_141"/>
          <p:cNvSpPr txBox="1"/>
          <p:nvPr>
            <p:ph type="title"/>
          </p:nvPr>
        </p:nvSpPr>
        <p:spPr>
          <a:xfrm>
            <a:off x="838200" y="5360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Let’s Build in Series!</a:t>
            </a:r>
            <a:endParaRPr/>
          </a:p>
        </p:txBody>
      </p:sp>
      <p:sp>
        <p:nvSpPr>
          <p:cNvPr id="231" name="Google Shape;231;g2b50fec0175_0_141"/>
          <p:cNvSpPr txBox="1"/>
          <p:nvPr/>
        </p:nvSpPr>
        <p:spPr>
          <a:xfrm>
            <a:off x="5925300" y="2051200"/>
            <a:ext cx="5428500" cy="31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Refer to the handout provided for a step-by-step walkthrough of this activity</a:t>
            </a: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Please ask the TAs and professors for assistance if you need it!</a:t>
            </a: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id="232" name="Google Shape;232;g2b50fec0175_0_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61750"/>
            <a:ext cx="5292903" cy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b50fec0175_0_147"/>
          <p:cNvSpPr txBox="1"/>
          <p:nvPr>
            <p:ph type="title"/>
          </p:nvPr>
        </p:nvSpPr>
        <p:spPr>
          <a:xfrm>
            <a:off x="838200" y="5360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Let’s Build in Parallel!</a:t>
            </a:r>
            <a:endParaRPr/>
          </a:p>
        </p:txBody>
      </p:sp>
      <p:sp>
        <p:nvSpPr>
          <p:cNvPr id="238" name="Google Shape;238;g2b50fec0175_0_147"/>
          <p:cNvSpPr txBox="1"/>
          <p:nvPr/>
        </p:nvSpPr>
        <p:spPr>
          <a:xfrm>
            <a:off x="5925300" y="2051200"/>
            <a:ext cx="5428500" cy="31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Refer to the handout provided for a step-by-step walkthrough of this activity</a:t>
            </a: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Please ask the TAs and professors for assistance if you need it!</a:t>
            </a: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id="239" name="Google Shape;239;g2b50fec0175_0_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225" y="1968320"/>
            <a:ext cx="5057775" cy="37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"/>
          <p:cNvSpPr txBox="1"/>
          <p:nvPr>
            <p:ph type="title"/>
          </p:nvPr>
        </p:nvSpPr>
        <p:spPr>
          <a:xfrm>
            <a:off x="0" y="1261225"/>
            <a:ext cx="12069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Reflection Moment</a:t>
            </a:r>
            <a:endParaRPr/>
          </a:p>
        </p:txBody>
      </p:sp>
      <p:sp>
        <p:nvSpPr>
          <p:cNvPr id="245" name="Google Shape;245;p8"/>
          <p:cNvSpPr txBox="1"/>
          <p:nvPr>
            <p:ph type="title"/>
          </p:nvPr>
        </p:nvSpPr>
        <p:spPr>
          <a:xfrm>
            <a:off x="-41450" y="2766150"/>
            <a:ext cx="12233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 sz="4800"/>
              <a:t>What are our key takeaways?</a:t>
            </a:r>
            <a:endParaRPr sz="4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"/>
          <p:cNvSpPr txBox="1"/>
          <p:nvPr>
            <p:ph type="title"/>
          </p:nvPr>
        </p:nvSpPr>
        <p:spPr>
          <a:xfrm>
            <a:off x="0" y="2224650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Let’s Practice!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"/>
          <p:cNvSpPr txBox="1"/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Working with a Sensor</a:t>
            </a:r>
            <a:endParaRPr/>
          </a:p>
        </p:txBody>
      </p:sp>
      <p:pic>
        <p:nvPicPr>
          <p:cNvPr id="256" name="Google Shape;25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50" y="1642725"/>
            <a:ext cx="6082150" cy="442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se a temperature sensor to measure how warm your skin is. Learn about analog signals, reading datasheets and using a serial monitor.&#10;&#10;Get your Starter Kit today! &#10;Authorized distributors: https://store.arduino.cc/usa/distributors&#10;Arduino Store: https://store.arduino.cc/genuino-starter-kit?utm_source=internal&amp;utm_medium=youtube-starter-kit&amp;utm_campaign=starter-kit&#10;&#10;&#10;Find more videos and useful tips for learning at home: https://www.arduino.cc/remotelearning" id="257" name="Google Shape;257;p11" title="03 Starter Kit: Love-O-Met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0400" y="2265569"/>
            <a:ext cx="5442025" cy="306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b50fec0175_0_162"/>
          <p:cNvSpPr txBox="1"/>
          <p:nvPr>
            <p:ph type="title"/>
          </p:nvPr>
        </p:nvSpPr>
        <p:spPr>
          <a:xfrm>
            <a:off x="838200" y="5360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Working with a Motor</a:t>
            </a:r>
            <a:endParaRPr/>
          </a:p>
        </p:txBody>
      </p:sp>
      <p:pic>
        <p:nvPicPr>
          <p:cNvPr descr="Create a colorful pinwheel that spins with the power of a DC motor. &#10;&#10;Get your Starter Kit today! &#10;Authorized distributors: https://store.arduino.cc/usa/distributors&#10;Arduino Store: https://store.arduino.cc/genuino-starter-kit?utm_source=internal&amp;utm_medium=youtube-starter-kit&amp;utm_campaign=starter-kit&#10;&#10;Find more videos and useful tips for learning at home: https://www.arduino.cc/remotelearning" id="263" name="Google Shape;263;g2b50fec0175_0_162" title="09 Starter Kit: Motorized Pinwhee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6275" y="2084815"/>
            <a:ext cx="4779350" cy="268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2b50fec0175_0_1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325" y="1861745"/>
            <a:ext cx="6691474" cy="3779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TODAY’S AGENDA</a:t>
            </a:r>
            <a:endParaRPr/>
          </a:p>
        </p:txBody>
      </p:sp>
      <p:grpSp>
        <p:nvGrpSpPr>
          <p:cNvPr id="102" name="Google Shape;102;p2"/>
          <p:cNvGrpSpPr/>
          <p:nvPr/>
        </p:nvGrpSpPr>
        <p:grpSpPr>
          <a:xfrm>
            <a:off x="605100" y="2137700"/>
            <a:ext cx="9725825" cy="534900"/>
            <a:chOff x="605100" y="1832900"/>
            <a:chExt cx="9725825" cy="534900"/>
          </a:xfrm>
        </p:grpSpPr>
        <p:sp>
          <p:nvSpPr>
            <p:cNvPr id="103" name="Google Shape;103;p2"/>
            <p:cNvSpPr/>
            <p:nvPr/>
          </p:nvSpPr>
          <p:spPr>
            <a:xfrm>
              <a:off x="605100" y="1832900"/>
              <a:ext cx="534900" cy="534900"/>
            </a:xfrm>
            <a:prstGeom prst="ellipse">
              <a:avLst/>
            </a:prstGeom>
            <a:solidFill>
              <a:srgbClr val="57068C"/>
            </a:solidFill>
            <a:ln cap="flat" cmpd="sng" w="9525">
              <a:solidFill>
                <a:srgbClr val="5706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1</a:t>
              </a:r>
              <a:endParaRPr b="1" sz="1800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297925" y="1850450"/>
              <a:ext cx="9033000" cy="499800"/>
            </a:xfrm>
            <a:prstGeom prst="roundRect">
              <a:avLst>
                <a:gd fmla="val 16667" name="adj"/>
              </a:avLst>
            </a:prstGeom>
            <a:solidFill>
              <a:srgbClr val="57068C"/>
            </a:solidFill>
            <a:ln cap="flat" cmpd="sng" w="9525">
              <a:solidFill>
                <a:srgbClr val="7030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Mini-lecture: Introduction to Electricity</a:t>
              </a:r>
              <a:endParaRPr sz="1800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  <p:grpSp>
        <p:nvGrpSpPr>
          <p:cNvPr id="105" name="Google Shape;105;p2"/>
          <p:cNvGrpSpPr/>
          <p:nvPr/>
        </p:nvGrpSpPr>
        <p:grpSpPr>
          <a:xfrm>
            <a:off x="605100" y="3035525"/>
            <a:ext cx="9725825" cy="534900"/>
            <a:chOff x="605100" y="2678100"/>
            <a:chExt cx="9725825" cy="534900"/>
          </a:xfrm>
        </p:grpSpPr>
        <p:sp>
          <p:nvSpPr>
            <p:cNvPr id="106" name="Google Shape;106;p2"/>
            <p:cNvSpPr/>
            <p:nvPr/>
          </p:nvSpPr>
          <p:spPr>
            <a:xfrm>
              <a:off x="605100" y="2678100"/>
              <a:ext cx="534900" cy="534900"/>
            </a:xfrm>
            <a:prstGeom prst="ellipse">
              <a:avLst/>
            </a:prstGeom>
            <a:solidFill>
              <a:srgbClr val="57068C"/>
            </a:solidFill>
            <a:ln cap="flat" cmpd="sng" w="9525">
              <a:solidFill>
                <a:srgbClr val="5706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2</a:t>
              </a:r>
              <a:endParaRPr b="1" sz="1800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297925" y="2695650"/>
              <a:ext cx="9033000" cy="499800"/>
            </a:xfrm>
            <a:prstGeom prst="roundRect">
              <a:avLst>
                <a:gd fmla="val 16667" name="adj"/>
              </a:avLst>
            </a:prstGeom>
            <a:solidFill>
              <a:srgbClr val="57068C"/>
            </a:solidFill>
            <a:ln cap="flat" cmpd="sng" w="9525">
              <a:solidFill>
                <a:srgbClr val="7030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Tutorial: Getting to Know Your Components</a:t>
              </a:r>
              <a:endParaRPr sz="1800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  <p:grpSp>
        <p:nvGrpSpPr>
          <p:cNvPr id="108" name="Google Shape;108;p2"/>
          <p:cNvGrpSpPr/>
          <p:nvPr/>
        </p:nvGrpSpPr>
        <p:grpSpPr>
          <a:xfrm>
            <a:off x="605100" y="3933350"/>
            <a:ext cx="9725825" cy="534900"/>
            <a:chOff x="605100" y="3628550"/>
            <a:chExt cx="9725825" cy="534900"/>
          </a:xfrm>
        </p:grpSpPr>
        <p:sp>
          <p:nvSpPr>
            <p:cNvPr id="109" name="Google Shape;109;p2"/>
            <p:cNvSpPr/>
            <p:nvPr/>
          </p:nvSpPr>
          <p:spPr>
            <a:xfrm>
              <a:off x="605100" y="3628550"/>
              <a:ext cx="534900" cy="534900"/>
            </a:xfrm>
            <a:prstGeom prst="ellipse">
              <a:avLst/>
            </a:prstGeom>
            <a:solidFill>
              <a:srgbClr val="57068C"/>
            </a:solidFill>
            <a:ln cap="flat" cmpd="sng" w="9525">
              <a:solidFill>
                <a:srgbClr val="5706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3</a:t>
              </a:r>
              <a:endParaRPr b="1" sz="1800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297925" y="3646100"/>
              <a:ext cx="9033000" cy="499800"/>
            </a:xfrm>
            <a:prstGeom prst="roundRect">
              <a:avLst>
                <a:gd fmla="val 16667" name="adj"/>
              </a:avLst>
            </a:prstGeom>
            <a:solidFill>
              <a:srgbClr val="57068C"/>
            </a:solidFill>
            <a:ln cap="flat" cmpd="sng" w="9525">
              <a:solidFill>
                <a:srgbClr val="7030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Activity: Build a Circuit!</a:t>
              </a:r>
              <a:endParaRPr sz="1800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b5dcbb0a67_0_5"/>
          <p:cNvSpPr txBox="1"/>
          <p:nvPr>
            <p:ph type="title"/>
          </p:nvPr>
        </p:nvSpPr>
        <p:spPr>
          <a:xfrm>
            <a:off x="0" y="1261225"/>
            <a:ext cx="12069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Reflection Moment</a:t>
            </a:r>
            <a:endParaRPr/>
          </a:p>
        </p:txBody>
      </p:sp>
      <p:sp>
        <p:nvSpPr>
          <p:cNvPr id="270" name="Google Shape;270;g2b5dcbb0a67_0_5"/>
          <p:cNvSpPr txBox="1"/>
          <p:nvPr>
            <p:ph type="title"/>
          </p:nvPr>
        </p:nvSpPr>
        <p:spPr>
          <a:xfrm>
            <a:off x="-41450" y="2766150"/>
            <a:ext cx="12233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 sz="4800"/>
              <a:t>What are our key takeaways?</a:t>
            </a:r>
            <a:endParaRPr sz="4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tkinson Hyperlegible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276" name="Google Shape;276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/>
          <p:nvPr>
            <p:ph type="title"/>
          </p:nvPr>
        </p:nvSpPr>
        <p:spPr>
          <a:xfrm>
            <a:off x="838200" y="5360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Electricity is Energy</a:t>
            </a:r>
            <a:endParaRPr/>
          </a:p>
        </p:txBody>
      </p:sp>
      <p:pic>
        <p:nvPicPr>
          <p:cNvPr id="116" name="Google Shape;11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5575" y="1651551"/>
            <a:ext cx="8880850" cy="417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b50fec0175_0_21"/>
          <p:cNvSpPr txBox="1"/>
          <p:nvPr>
            <p:ph type="title"/>
          </p:nvPr>
        </p:nvSpPr>
        <p:spPr>
          <a:xfrm>
            <a:off x="838200" y="5360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Energy Flows from High to Low</a:t>
            </a:r>
            <a:endParaRPr/>
          </a:p>
        </p:txBody>
      </p:sp>
      <p:pic>
        <p:nvPicPr>
          <p:cNvPr id="122" name="Google Shape;122;g2b50fec0175_0_21"/>
          <p:cNvPicPr preferRelativeResize="0"/>
          <p:nvPr/>
        </p:nvPicPr>
        <p:blipFill rotWithShape="1">
          <a:blip r:embed="rId3">
            <a:alphaModFix/>
          </a:blip>
          <a:srcRect b="0" l="0" r="-1255" t="-1255"/>
          <a:stretch/>
        </p:blipFill>
        <p:spPr>
          <a:xfrm>
            <a:off x="307825" y="2034850"/>
            <a:ext cx="3732300" cy="3732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3" name="Google Shape;123;g2b50fec0175_0_21"/>
          <p:cNvSpPr txBox="1"/>
          <p:nvPr/>
        </p:nvSpPr>
        <p:spPr>
          <a:xfrm>
            <a:off x="4371700" y="1861750"/>
            <a:ext cx="72930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What happens when you are in a heated room, and you open the window on a cold day? </a:t>
            </a:r>
            <a:endParaRPr/>
          </a:p>
        </p:txBody>
      </p:sp>
      <p:cxnSp>
        <p:nvCxnSpPr>
          <p:cNvPr id="124" name="Google Shape;124;g2b50fec0175_0_21"/>
          <p:cNvCxnSpPr/>
          <p:nvPr/>
        </p:nvCxnSpPr>
        <p:spPr>
          <a:xfrm flipH="1" rot="10800000">
            <a:off x="1170650" y="4465050"/>
            <a:ext cx="797700" cy="9426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5" name="Google Shape;125;g2b50fec0175_0_21"/>
          <p:cNvCxnSpPr/>
          <p:nvPr/>
        </p:nvCxnSpPr>
        <p:spPr>
          <a:xfrm flipH="1" rot="10800000">
            <a:off x="1775125" y="4278550"/>
            <a:ext cx="797700" cy="9426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" name="Google Shape;126;g2b50fec0175_0_21"/>
          <p:cNvCxnSpPr/>
          <p:nvPr/>
        </p:nvCxnSpPr>
        <p:spPr>
          <a:xfrm flipH="1" rot="10800000">
            <a:off x="1879450" y="4769850"/>
            <a:ext cx="797700" cy="9426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7" name="Google Shape;127;g2b50fec0175_0_21"/>
          <p:cNvSpPr txBox="1"/>
          <p:nvPr/>
        </p:nvSpPr>
        <p:spPr>
          <a:xfrm>
            <a:off x="4578700" y="2989575"/>
            <a:ext cx="68790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Heat flows out of the room and thermal energy is lost!</a:t>
            </a:r>
            <a:endParaRPr i="1"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28" name="Google Shape;128;g2b50fec0175_0_21"/>
          <p:cNvSpPr txBox="1"/>
          <p:nvPr/>
        </p:nvSpPr>
        <p:spPr>
          <a:xfrm>
            <a:off x="4316900" y="4003200"/>
            <a:ext cx="72930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What would impede the flow of heat out of the cold room? What would cause a resistance?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b50fec0175_0_36"/>
          <p:cNvSpPr txBox="1"/>
          <p:nvPr>
            <p:ph type="title"/>
          </p:nvPr>
        </p:nvSpPr>
        <p:spPr>
          <a:xfrm>
            <a:off x="838200" y="5360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Key Vocabulary for Electricity</a:t>
            </a:r>
            <a:r>
              <a:rPr lang="en-US"/>
              <a:t> </a:t>
            </a:r>
            <a:endParaRPr/>
          </a:p>
        </p:txBody>
      </p:sp>
      <p:pic>
        <p:nvPicPr>
          <p:cNvPr id="134" name="Google Shape;134;g2b50fec0175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6450" y="1630850"/>
            <a:ext cx="6353350" cy="451652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2b50fec0175_0_36"/>
          <p:cNvSpPr txBox="1"/>
          <p:nvPr/>
        </p:nvSpPr>
        <p:spPr>
          <a:xfrm>
            <a:off x="519325" y="3426050"/>
            <a:ext cx="3137700" cy="15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Voltage</a:t>
            </a: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b="1"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(V)</a:t>
            </a: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is the difference in energy between one point and another</a:t>
            </a:r>
            <a:endParaRPr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36" name="Google Shape;136;g2b50fec0175_0_36"/>
          <p:cNvSpPr/>
          <p:nvPr/>
        </p:nvSpPr>
        <p:spPr>
          <a:xfrm>
            <a:off x="3885750" y="3967700"/>
            <a:ext cx="1471200" cy="335100"/>
          </a:xfrm>
          <a:prstGeom prst="rect">
            <a:avLst/>
          </a:prstGeom>
          <a:solidFill>
            <a:srgbClr val="7030A0">
              <a:alpha val="246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37" name="Google Shape;137;g2b50fec0175_0_36"/>
          <p:cNvSpPr/>
          <p:nvPr/>
        </p:nvSpPr>
        <p:spPr>
          <a:xfrm>
            <a:off x="5602425" y="2100025"/>
            <a:ext cx="1471200" cy="335100"/>
          </a:xfrm>
          <a:prstGeom prst="rect">
            <a:avLst/>
          </a:prstGeom>
          <a:solidFill>
            <a:srgbClr val="7030A0">
              <a:alpha val="246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38" name="Google Shape;138;g2b50fec0175_0_36"/>
          <p:cNvSpPr txBox="1"/>
          <p:nvPr/>
        </p:nvSpPr>
        <p:spPr>
          <a:xfrm>
            <a:off x="5941050" y="2528325"/>
            <a:ext cx="59103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Current (I)</a:t>
            </a: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is the flow of electricity through a point</a:t>
            </a:r>
            <a:endParaRPr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39" name="Google Shape;139;g2b50fec0175_0_36"/>
          <p:cNvSpPr txBox="1"/>
          <p:nvPr/>
        </p:nvSpPr>
        <p:spPr>
          <a:xfrm>
            <a:off x="9127650" y="4302800"/>
            <a:ext cx="2661300" cy="1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Resistance </a:t>
            </a:r>
            <a:r>
              <a:rPr b="1"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(R)</a:t>
            </a: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is an </a:t>
            </a: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impedance to Current</a:t>
            </a:r>
            <a:endParaRPr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40" name="Google Shape;140;g2b50fec0175_0_36"/>
          <p:cNvSpPr/>
          <p:nvPr/>
        </p:nvSpPr>
        <p:spPr>
          <a:xfrm>
            <a:off x="7132625" y="4365775"/>
            <a:ext cx="1922400" cy="335100"/>
          </a:xfrm>
          <a:prstGeom prst="rect">
            <a:avLst/>
          </a:prstGeom>
          <a:solidFill>
            <a:srgbClr val="7030A0">
              <a:alpha val="246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2b50fec0175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7500" y="1551275"/>
            <a:ext cx="5517824" cy="259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2b50fec0175_0_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425" y="1206450"/>
            <a:ext cx="4711126" cy="334907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2b50fec0175_0_49"/>
          <p:cNvSpPr txBox="1"/>
          <p:nvPr>
            <p:ph type="title"/>
          </p:nvPr>
        </p:nvSpPr>
        <p:spPr>
          <a:xfrm>
            <a:off x="838200" y="455552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tkinson Hyperlegible"/>
              <a:buNone/>
            </a:pPr>
            <a:r>
              <a:rPr lang="en-US"/>
              <a:t>How do we go from one to the other?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b50fec0175_0_62"/>
          <p:cNvSpPr txBox="1"/>
          <p:nvPr>
            <p:ph type="title"/>
          </p:nvPr>
        </p:nvSpPr>
        <p:spPr>
          <a:xfrm>
            <a:off x="838200" y="5360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Circuits</a:t>
            </a:r>
            <a:endParaRPr/>
          </a:p>
        </p:txBody>
      </p:sp>
      <p:pic>
        <p:nvPicPr>
          <p:cNvPr id="153" name="Google Shape;153;g2b50fec0175_0_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375" y="1465100"/>
            <a:ext cx="4830526" cy="452257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2b50fec0175_0_62"/>
          <p:cNvSpPr txBox="1"/>
          <p:nvPr/>
        </p:nvSpPr>
        <p:spPr>
          <a:xfrm>
            <a:off x="5314425" y="1716725"/>
            <a:ext cx="6547200" cy="25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Things to keep in mind:</a:t>
            </a: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810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●"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There must be a complete path from the source (“power”, the battery in this case) to the point of least energy (“ground”)</a:t>
            </a:r>
            <a:b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</a:b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810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●"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Current will seek the path of least resistance – </a:t>
            </a:r>
            <a:r>
              <a:rPr i="1"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this can be a safety hazard!</a:t>
            </a: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b50fec0175_0_78"/>
          <p:cNvSpPr txBox="1"/>
          <p:nvPr>
            <p:ph type="title"/>
          </p:nvPr>
        </p:nvSpPr>
        <p:spPr>
          <a:xfrm>
            <a:off x="838200" y="5360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Take Out Your Breadboard</a:t>
            </a:r>
            <a:endParaRPr/>
          </a:p>
        </p:txBody>
      </p:sp>
      <p:pic>
        <p:nvPicPr>
          <p:cNvPr id="160" name="Google Shape;160;g2b50fec0175_0_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685988" y="2293113"/>
            <a:ext cx="4784325" cy="313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2b50fec0175_0_78"/>
          <p:cNvSpPr txBox="1"/>
          <p:nvPr/>
        </p:nvSpPr>
        <p:spPr>
          <a:xfrm>
            <a:off x="2475925" y="1730000"/>
            <a:ext cx="1616100" cy="517200"/>
          </a:xfrm>
          <a:prstGeom prst="rect">
            <a:avLst/>
          </a:prstGeom>
          <a:solidFill>
            <a:srgbClr val="7030A0">
              <a:alpha val="2468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Power Bus</a:t>
            </a:r>
            <a:endParaRPr/>
          </a:p>
        </p:txBody>
      </p:sp>
      <p:sp>
        <p:nvSpPr>
          <p:cNvPr id="162" name="Google Shape;162;g2b50fec0175_0_78"/>
          <p:cNvSpPr/>
          <p:nvPr/>
        </p:nvSpPr>
        <p:spPr>
          <a:xfrm>
            <a:off x="4510975" y="1651850"/>
            <a:ext cx="596400" cy="6735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cxnSp>
        <p:nvCxnSpPr>
          <p:cNvPr id="163" name="Google Shape;163;g2b50fec0175_0_78"/>
          <p:cNvCxnSpPr>
            <a:stCxn id="161" idx="3"/>
            <a:endCxn id="162" idx="1"/>
          </p:cNvCxnSpPr>
          <p:nvPr/>
        </p:nvCxnSpPr>
        <p:spPr>
          <a:xfrm>
            <a:off x="4092025" y="1988600"/>
            <a:ext cx="41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4" name="Google Shape;164;g2b50fec0175_0_78"/>
          <p:cNvSpPr txBox="1"/>
          <p:nvPr/>
        </p:nvSpPr>
        <p:spPr>
          <a:xfrm>
            <a:off x="1739725" y="2249150"/>
            <a:ext cx="2674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power and ground</a:t>
            </a:r>
            <a:endParaRPr sz="20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connected lengthwise</a:t>
            </a:r>
            <a:endParaRPr sz="20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cxnSp>
        <p:nvCxnSpPr>
          <p:cNvPr id="165" name="Google Shape;165;g2b50fec0175_0_78"/>
          <p:cNvCxnSpPr/>
          <p:nvPr/>
        </p:nvCxnSpPr>
        <p:spPr>
          <a:xfrm>
            <a:off x="4092025" y="3064250"/>
            <a:ext cx="0" cy="293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6" name="Google Shape;166;g2b50fec0175_0_78"/>
          <p:cNvSpPr/>
          <p:nvPr/>
        </p:nvSpPr>
        <p:spPr>
          <a:xfrm>
            <a:off x="5107375" y="1613750"/>
            <a:ext cx="1829700" cy="43407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67" name="Google Shape;167;g2b50fec0175_0_78"/>
          <p:cNvSpPr txBox="1"/>
          <p:nvPr/>
        </p:nvSpPr>
        <p:spPr>
          <a:xfrm>
            <a:off x="8218800" y="2325350"/>
            <a:ext cx="2631300" cy="517200"/>
          </a:xfrm>
          <a:prstGeom prst="rect">
            <a:avLst/>
          </a:prstGeom>
          <a:solidFill>
            <a:srgbClr val="7030A0">
              <a:alpha val="2468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Prototyping Area</a:t>
            </a:r>
            <a:endParaRPr/>
          </a:p>
        </p:txBody>
      </p:sp>
      <p:cxnSp>
        <p:nvCxnSpPr>
          <p:cNvPr id="168" name="Google Shape;168;g2b50fec0175_0_78"/>
          <p:cNvCxnSpPr/>
          <p:nvPr/>
        </p:nvCxnSpPr>
        <p:spPr>
          <a:xfrm>
            <a:off x="6937075" y="2617150"/>
            <a:ext cx="1174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" name="Google Shape;169;g2b50fec0175_0_78"/>
          <p:cNvCxnSpPr/>
          <p:nvPr/>
        </p:nvCxnSpPr>
        <p:spPr>
          <a:xfrm rot="10800000">
            <a:off x="6212575" y="3312075"/>
            <a:ext cx="231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0" name="Google Shape;170;g2b50fec0175_0_78"/>
          <p:cNvSpPr txBox="1"/>
          <p:nvPr/>
        </p:nvSpPr>
        <p:spPr>
          <a:xfrm>
            <a:off x="8300975" y="2963950"/>
            <a:ext cx="2674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5 holes connected horizontally</a:t>
            </a:r>
            <a:endParaRPr sz="20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b50fec0175_0_102"/>
          <p:cNvSpPr txBox="1"/>
          <p:nvPr>
            <p:ph type="title"/>
          </p:nvPr>
        </p:nvSpPr>
        <p:spPr>
          <a:xfrm>
            <a:off x="838200" y="5360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Take Out Your Breadboard</a:t>
            </a:r>
            <a:endParaRPr/>
          </a:p>
        </p:txBody>
      </p:sp>
      <p:pic>
        <p:nvPicPr>
          <p:cNvPr id="176" name="Google Shape;176;g2b50fec0175_0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685988" y="2293113"/>
            <a:ext cx="4784325" cy="313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2b50fec0175_0_102"/>
          <p:cNvSpPr txBox="1"/>
          <p:nvPr/>
        </p:nvSpPr>
        <p:spPr>
          <a:xfrm>
            <a:off x="2475925" y="1730000"/>
            <a:ext cx="1616100" cy="517200"/>
          </a:xfrm>
          <a:prstGeom prst="rect">
            <a:avLst/>
          </a:prstGeom>
          <a:solidFill>
            <a:srgbClr val="7030A0">
              <a:alpha val="2468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Power Bus</a:t>
            </a:r>
            <a:endParaRPr/>
          </a:p>
        </p:txBody>
      </p:sp>
      <p:sp>
        <p:nvSpPr>
          <p:cNvPr id="178" name="Google Shape;178;g2b50fec0175_0_102"/>
          <p:cNvSpPr/>
          <p:nvPr/>
        </p:nvSpPr>
        <p:spPr>
          <a:xfrm>
            <a:off x="4510975" y="1651850"/>
            <a:ext cx="596400" cy="6735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cxnSp>
        <p:nvCxnSpPr>
          <p:cNvPr id="179" name="Google Shape;179;g2b50fec0175_0_102"/>
          <p:cNvCxnSpPr>
            <a:stCxn id="177" idx="3"/>
            <a:endCxn id="178" idx="1"/>
          </p:cNvCxnSpPr>
          <p:nvPr/>
        </p:nvCxnSpPr>
        <p:spPr>
          <a:xfrm>
            <a:off x="4092025" y="1988600"/>
            <a:ext cx="41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0" name="Google Shape;180;g2b50fec0175_0_102"/>
          <p:cNvSpPr txBox="1"/>
          <p:nvPr/>
        </p:nvSpPr>
        <p:spPr>
          <a:xfrm>
            <a:off x="1739725" y="2249150"/>
            <a:ext cx="2674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power and ground</a:t>
            </a:r>
            <a:endParaRPr sz="20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connected lengthwise</a:t>
            </a:r>
            <a:endParaRPr sz="20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cxnSp>
        <p:nvCxnSpPr>
          <p:cNvPr id="181" name="Google Shape;181;g2b50fec0175_0_102"/>
          <p:cNvCxnSpPr/>
          <p:nvPr/>
        </p:nvCxnSpPr>
        <p:spPr>
          <a:xfrm>
            <a:off x="4092025" y="3064250"/>
            <a:ext cx="0" cy="293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2" name="Google Shape;182;g2b50fec0175_0_102"/>
          <p:cNvSpPr/>
          <p:nvPr/>
        </p:nvSpPr>
        <p:spPr>
          <a:xfrm>
            <a:off x="5107375" y="1613750"/>
            <a:ext cx="1829700" cy="43407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83" name="Google Shape;183;g2b50fec0175_0_102"/>
          <p:cNvSpPr txBox="1"/>
          <p:nvPr/>
        </p:nvSpPr>
        <p:spPr>
          <a:xfrm>
            <a:off x="8218800" y="2325350"/>
            <a:ext cx="2631300" cy="517200"/>
          </a:xfrm>
          <a:prstGeom prst="rect">
            <a:avLst/>
          </a:prstGeom>
          <a:solidFill>
            <a:srgbClr val="7030A0">
              <a:alpha val="2468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Prototyping Area</a:t>
            </a:r>
            <a:endParaRPr/>
          </a:p>
        </p:txBody>
      </p:sp>
      <p:cxnSp>
        <p:nvCxnSpPr>
          <p:cNvPr id="184" name="Google Shape;184;g2b50fec0175_0_102"/>
          <p:cNvCxnSpPr/>
          <p:nvPr/>
        </p:nvCxnSpPr>
        <p:spPr>
          <a:xfrm>
            <a:off x="6937075" y="2617150"/>
            <a:ext cx="1174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" name="Google Shape;185;g2b50fec0175_0_102"/>
          <p:cNvCxnSpPr/>
          <p:nvPr/>
        </p:nvCxnSpPr>
        <p:spPr>
          <a:xfrm rot="10800000">
            <a:off x="6212575" y="3312075"/>
            <a:ext cx="231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6" name="Google Shape;186;g2b50fec0175_0_102"/>
          <p:cNvSpPr txBox="1"/>
          <p:nvPr/>
        </p:nvSpPr>
        <p:spPr>
          <a:xfrm>
            <a:off x="8300975" y="2963950"/>
            <a:ext cx="2674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5 holes connected horizontally</a:t>
            </a:r>
            <a:endParaRPr sz="20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id="187" name="Google Shape;187;g2b50fec0175_0_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800" y="3375449"/>
            <a:ext cx="3784225" cy="265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2024-01-23T06:00:14Z</dcterms:created>
  <dc:creator>Peter Li</dc:creator>
</cp:coreProperties>
</file>