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4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08" r:id="rId11"/>
    <p:sldId id="309" r:id="rId12"/>
    <p:sldId id="310" r:id="rId13"/>
    <p:sldId id="314" r:id="rId14"/>
    <p:sldId id="333" r:id="rId15"/>
    <p:sldId id="316" r:id="rId16"/>
    <p:sldId id="281" r:id="rId17"/>
    <p:sldId id="288" r:id="rId18"/>
    <p:sldId id="317" r:id="rId19"/>
    <p:sldId id="335" r:id="rId20"/>
    <p:sldId id="319" r:id="rId21"/>
    <p:sldId id="282" r:id="rId22"/>
    <p:sldId id="322" r:id="rId23"/>
    <p:sldId id="323" r:id="rId24"/>
    <p:sldId id="353" r:id="rId25"/>
    <p:sldId id="354" r:id="rId26"/>
    <p:sldId id="321" r:id="rId27"/>
    <p:sldId id="350" r:id="rId28"/>
    <p:sldId id="351" r:id="rId29"/>
    <p:sldId id="327" r:id="rId30"/>
    <p:sldId id="328" r:id="rId31"/>
    <p:sldId id="329" r:id="rId32"/>
    <p:sldId id="297" r:id="rId33"/>
    <p:sldId id="341" r:id="rId34"/>
    <p:sldId id="345" r:id="rId35"/>
    <p:sldId id="348" r:id="rId36"/>
    <p:sldId id="346" r:id="rId37"/>
    <p:sldId id="266" r:id="rId38"/>
    <p:sldId id="267" r:id="rId39"/>
    <p:sldId id="268" r:id="rId40"/>
    <p:sldId id="269" r:id="rId41"/>
    <p:sldId id="270" r:id="rId42"/>
    <p:sldId id="30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4EC1FE-6413-4F3B-93DA-631851E11218}">
          <p14:sldIdLst>
            <p14:sldId id="256"/>
            <p14:sldId id="258"/>
            <p14:sldId id="259"/>
            <p14:sldId id="261"/>
            <p14:sldId id="301"/>
            <p14:sldId id="332"/>
            <p14:sldId id="262"/>
            <p14:sldId id="263"/>
            <p14:sldId id="264"/>
            <p14:sldId id="308"/>
            <p14:sldId id="309"/>
            <p14:sldId id="310"/>
            <p14:sldId id="314"/>
            <p14:sldId id="333"/>
            <p14:sldId id="316"/>
            <p14:sldId id="281"/>
            <p14:sldId id="288"/>
            <p14:sldId id="317"/>
            <p14:sldId id="335"/>
            <p14:sldId id="319"/>
            <p14:sldId id="282"/>
            <p14:sldId id="322"/>
            <p14:sldId id="323"/>
            <p14:sldId id="353"/>
            <p14:sldId id="354"/>
            <p14:sldId id="321"/>
            <p14:sldId id="350"/>
            <p14:sldId id="351"/>
            <p14:sldId id="327"/>
            <p14:sldId id="328"/>
            <p14:sldId id="329"/>
            <p14:sldId id="297"/>
            <p14:sldId id="341"/>
            <p14:sldId id="345"/>
            <p14:sldId id="348"/>
            <p14:sldId id="346"/>
            <p14:sldId id="266"/>
            <p14:sldId id="267"/>
            <p14:sldId id="268"/>
            <p14:sldId id="269"/>
            <p14:sldId id="270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 varScale="1">
        <p:scale>
          <a:sx n="98" d="100"/>
          <a:sy n="98" d="100"/>
        </p:scale>
        <p:origin x="38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202FD-EC78-4932-AEB6-5F893C87C2A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7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Submission_Guideline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9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45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43337A-9C44-47CA-BA7C-6AFFE225E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4221"/>
          <a:stretch/>
        </p:blipFill>
        <p:spPr>
          <a:xfrm>
            <a:off x="767668" y="3536831"/>
            <a:ext cx="2867025" cy="2306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4E33B5-13C2-4E80-9841-96488A46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6" y="3549769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08EAE5-50E3-4803-B445-717AAFCD77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/>
          <a:stretch/>
        </p:blipFill>
        <p:spPr>
          <a:xfrm>
            <a:off x="4703444" y="3532822"/>
            <a:ext cx="2785110" cy="2314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3EACEC-D0F5-4E96-AD8E-246112C22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40" r="-4075" b="9276"/>
          <a:stretch/>
        </p:blipFill>
        <p:spPr>
          <a:xfrm>
            <a:off x="8557304" y="3532822"/>
            <a:ext cx="2914226" cy="23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3074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:a16="http://schemas.microsoft.com/office/drawing/2014/main" xmlns="" id="{E96EB663-2142-4A2F-A20D-9A080D8F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257299"/>
            <a:ext cx="37338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4575" y="182813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378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4098" name="Picture 2" descr="https://lh6.googleusercontent.com/1aiHt3TV8rxfNvq07C3ibSZUd7YI_VdtV_xGQrDPVVoZGgmOQrSAuoGZdsrOuTZiv4xISNJHDd1g9So2NSl1UtDiMpaJXWDOOYODGBT69nIey9-p6t_BSF2vSspssrgvOWS1gcAxlpU">
            <a:extLst>
              <a:ext uri="{FF2B5EF4-FFF2-40B4-BE49-F238E27FC236}">
                <a16:creationId xmlns:a16="http://schemas.microsoft.com/office/drawing/2014/main" xmlns="" id="{B9D2ED5C-91F7-4573-8BF8-EA7695E0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750" y="2242790"/>
            <a:ext cx="3333323" cy="24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228201"/>
            <a:ext cx="121919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591" y="2605365"/>
            <a:ext cx="61865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347592" y="3205529"/>
            <a:ext cx="62818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591" y="2000265"/>
            <a:ext cx="62818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9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:a16="http://schemas.microsoft.com/office/drawing/2014/main" xmlns="" id="{B440776D-159D-4C34-963E-D473AAEE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6" y="2128845"/>
            <a:ext cx="4471592" cy="33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DF07F066-B73B-45CE-A04D-6A4FDC189D71}"/>
              </a:ext>
            </a:extLst>
          </p:cNvPr>
          <p:cNvSpPr txBox="1">
            <a:spLocks/>
          </p:cNvSpPr>
          <p:nvPr/>
        </p:nvSpPr>
        <p:spPr>
          <a:xfrm>
            <a:off x="347591" y="3820436"/>
            <a:ext cx="6824734" cy="170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666922" cy="5353879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dirty="0"/>
              <a:t>Carry module(s) </a:t>
            </a:r>
            <a:r>
              <a:rPr lang="en-US" b="1" dirty="0"/>
              <a:t>FROM</a:t>
            </a:r>
            <a:r>
              <a:rPr lang="en-US" dirty="0"/>
              <a:t> start </a:t>
            </a:r>
            <a:r>
              <a:rPr lang="en-US" b="1" dirty="0"/>
              <a:t>TO</a:t>
            </a:r>
            <a:r>
              <a:rPr lang="en-US" dirty="0"/>
              <a:t> respective tile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851" y="1589938"/>
            <a:ext cx="4449660" cy="33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1026" name="Picture 2" descr="File:MRRfa2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34" y="731520"/>
            <a:ext cx="68199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first reading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pick up module if necessary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second different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436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a water and soil reading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Conduct all corresponding tests and answer Data Spec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000" b="1" dirty="0">
              <a:solidFill>
                <a:srgbClr val="FF6600"/>
              </a:solidFill>
            </a:endParaRP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Obtain all 3 types of readings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Cross the canyon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Traverse up and down mountain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Collect reading from an EC tile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454" y="1727960"/>
            <a:ext cx="4820754" cy="3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981" y="2372028"/>
            <a:ext cx="3218552" cy="2413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8630" y="4785942"/>
            <a:ext cx="888889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36828A-3F66-4764-B334-2DD47414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30" y="2372028"/>
            <a:ext cx="5692855" cy="3325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61B995-72B3-4423-BB93-F49D287CB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663" y="2352674"/>
            <a:ext cx="5366868" cy="33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</a:t>
            </a:r>
            <a:r>
              <a:rPr lang="en-US" sz="3300" dirty="0" smtClean="0"/>
              <a:t>Ten </a:t>
            </a:r>
            <a:r>
              <a:rPr lang="en-US" sz="3300" dirty="0"/>
              <a:t>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Robot </a:t>
            </a:r>
            <a:r>
              <a:rPr lang="en-US" sz="3300" dirty="0" smtClean="0"/>
              <a:t>(six </a:t>
            </a:r>
            <a:r>
              <a:rPr lang="en-US" sz="3300" dirty="0"/>
              <a:t>types)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Campus </a:t>
            </a:r>
            <a:r>
              <a:rPr lang="en-US" sz="3300" dirty="0" smtClean="0"/>
              <a:t>Expansion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Rapid Assembly &amp; Design Challenge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Nanorobotics Challenge</a:t>
            </a:r>
            <a:endParaRPr lang="en-US" sz="3300" dirty="0"/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4555" y="2560761"/>
            <a:ext cx="76346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555" y="3242150"/>
            <a:ext cx="73421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6242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6675" y="1521948"/>
            <a:ext cx="4449945" cy="33374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62813ECF-877D-4D00-9A58-789F23D6044A}"/>
              </a:ext>
            </a:extLst>
          </p:cNvPr>
          <p:cNvSpPr txBox="1">
            <a:spLocks/>
          </p:cNvSpPr>
          <p:nvPr/>
        </p:nvSpPr>
        <p:spPr>
          <a:xfrm>
            <a:off x="344555" y="3923539"/>
            <a:ext cx="12192000" cy="177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</a:t>
            </a:r>
            <a:r>
              <a:rPr lang="en-US" sz="3300" dirty="0" smtClean="0"/>
              <a:t>25cm</a:t>
            </a:r>
          </a:p>
          <a:p>
            <a:pPr>
              <a:lnSpc>
                <a:spcPct val="150000"/>
              </a:lnSpc>
            </a:pPr>
            <a:r>
              <a:rPr lang="en-US" sz="3300" b="1" dirty="0" smtClean="0">
                <a:solidFill>
                  <a:srgbClr val="FF6600"/>
                </a:solidFill>
              </a:rPr>
              <a:t>Extra </a:t>
            </a:r>
            <a:r>
              <a:rPr lang="en-US" sz="3300" b="1" dirty="0">
                <a:solidFill>
                  <a:srgbClr val="FF6600"/>
                </a:solidFill>
              </a:rPr>
              <a:t>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  <a:p>
            <a:pPr>
              <a:lnSpc>
                <a:spcPct val="150000"/>
              </a:lnSpc>
            </a:pPr>
            <a:endParaRPr lang="en-US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9218" name="Picture 2" descr="https://lh6.googleusercontent.com/pNxWBhOWLTIOwvj5YHyTg02QN01NaorOoanbF8P_OszFNHKcrFp3GsAD1-KQE0CXByWQGrUlG6jo5uWr42D52dlBSNT03fJLqcIMDxoiSGcJ1IlDCMTmjBTpSS2G9P3xkOwdsvIKGEw">
            <a:extLst>
              <a:ext uri="{FF2B5EF4-FFF2-40B4-BE49-F238E27FC236}">
                <a16:creationId xmlns:a16="http://schemas.microsoft.com/office/drawing/2014/main" xmlns="" id="{0768F7EE-CAD2-48DE-960E-DBD3B21E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559" y="2001078"/>
            <a:ext cx="5526881" cy="414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2052" name="Picture 4" descr="https://lh5.googleusercontent.com/NwyaMOgem2qZZL9EQlG45fwm0E6RGTfPvmSnD5UroinI2caMKRRTVJozMpMv52elD-GANusqPVrTibvyLpe6U_ex3Pk8wk2fBPxaABQdLj3RgYK-8ZjEVUiDepYG9EY7AeXKRCgymtE">
            <a:extLst>
              <a:ext uri="{FF2B5EF4-FFF2-40B4-BE49-F238E27FC236}">
                <a16:creationId xmlns:a16="http://schemas.microsoft.com/office/drawing/2014/main" xmlns="" id="{C4DC4F81-8B6C-4DB7-BDF9-4F73E8CB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17" y="2434234"/>
            <a:ext cx="4373165" cy="32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E0F3676-684C-4F02-B530-17F66668BE0B}"/>
              </a:ext>
            </a:extLst>
          </p:cNvPr>
          <p:cNvSpPr/>
          <p:nvPr/>
        </p:nvSpPr>
        <p:spPr>
          <a:xfrm>
            <a:off x="2633662" y="57141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5720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Quest              Zarya               Unity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E298D9B3-A8F7-4281-A8B3-A3F29D984E62}"/>
              </a:ext>
            </a:extLst>
          </p:cNvPr>
          <p:cNvSpPr/>
          <p:nvPr/>
        </p:nvSpPr>
        <p:spPr>
          <a:xfrm rot="16564935">
            <a:off x="4289984" y="4816905"/>
            <a:ext cx="138615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20C37FC4-497A-43DD-94D9-2CEC37906EAE}"/>
              </a:ext>
            </a:extLst>
          </p:cNvPr>
          <p:cNvSpPr/>
          <p:nvPr/>
        </p:nvSpPr>
        <p:spPr>
          <a:xfrm rot="16357034">
            <a:off x="5470174" y="4704852"/>
            <a:ext cx="164692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FDF9522B-C2D6-4F40-AB12-AC3A21473371}"/>
              </a:ext>
            </a:extLst>
          </p:cNvPr>
          <p:cNvSpPr/>
          <p:nvPr/>
        </p:nvSpPr>
        <p:spPr>
          <a:xfrm rot="15939138">
            <a:off x="6817287" y="4514982"/>
            <a:ext cx="203796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SLDP Options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 smtClean="0"/>
              <a:t>Autonomous Underwater Vehicle (AUV)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4000"/>
            </a:pPr>
            <a:r>
              <a:rPr lang="en-US" sz="320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Navigate </a:t>
            </a:r>
            <a:r>
              <a:rPr lang="en-US" sz="3200" dirty="0" smtClean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underwater</a:t>
            </a:r>
            <a:endParaRPr lang="en-US" sz="160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SzPts val="4000"/>
            </a:pPr>
            <a:r>
              <a:rPr lang="en-US" sz="320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Complete tasks for sea lab </a:t>
            </a:r>
            <a:r>
              <a:rPr lang="en-US" sz="3200" dirty="0" smtClean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project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4000"/>
            </a:pPr>
            <a:r>
              <a:rPr lang="en-US" sz="320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C</a:t>
            </a:r>
            <a:r>
              <a:rPr lang="en-US" sz="3200" dirty="0" smtClean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ollect 100 points in 5 minutes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4000"/>
            </a:pPr>
            <a:r>
              <a:rPr lang="en-US" sz="3200" dirty="0" smtClean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Robot must be less than 1ft x 1ft x 1ft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4000"/>
            </a:pPr>
            <a:r>
              <a:rPr lang="en-US" sz="3200" b="1" dirty="0" smtClean="0">
                <a:solidFill>
                  <a:srgbClr val="FF6600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Extra Credit: </a:t>
            </a:r>
            <a:r>
              <a:rPr lang="en-US" sz="3200" dirty="0" smtClean="0">
                <a:solidFill>
                  <a:srgbClr val="FF6600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Completing additional tasks after reaching 100 points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4000"/>
            </a:pPr>
            <a:endParaRPr lang="en-US" sz="320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marL="457200" indent="0">
              <a:lnSpc>
                <a:spcPct val="150000"/>
              </a:lnSpc>
              <a:buNone/>
            </a:pPr>
            <a:endParaRPr lang="en-US" sz="3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164" y="2263698"/>
            <a:ext cx="4618510" cy="143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0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 smtClean="0"/>
              <a:t>Autonomous Underwater Vehicle (AUV)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 smtClean="0"/>
              <a:t>Water tank</a:t>
            </a:r>
            <a:endParaRPr lang="en-US" sz="33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41" y="2966225"/>
            <a:ext cx="10358235" cy="320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5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85556" y="3078490"/>
            <a:ext cx="66581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555" y="3692698"/>
            <a:ext cx="71785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7" y="1956450"/>
            <a:ext cx="110682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Traverse Hill Tile (Path 1) </a:t>
            </a:r>
            <a:r>
              <a:rPr lang="en-US" sz="3300" b="1" dirty="0">
                <a:solidFill>
                  <a:srgbClr val="FF6600"/>
                </a:solidFill>
              </a:rPr>
              <a:t>OR</a:t>
            </a:r>
            <a:r>
              <a:rPr lang="en-US" sz="3300" dirty="0">
                <a:solidFill>
                  <a:srgbClr val="FF6600"/>
                </a:solidFill>
              </a:rPr>
              <a:t> Traverse Bridge (Path 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08" y="2272905"/>
            <a:ext cx="4444092" cy="33330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F8DEF17-BD53-40A9-A2A8-A97566D8A550}"/>
              </a:ext>
            </a:extLst>
          </p:cNvPr>
          <p:cNvSpPr txBox="1">
            <a:spLocks/>
          </p:cNvSpPr>
          <p:nvPr/>
        </p:nvSpPr>
        <p:spPr>
          <a:xfrm>
            <a:off x="485555" y="4814737"/>
            <a:ext cx="7858345" cy="1024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</p:txBody>
      </p:sp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SLDP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6653049" cy="5339751"/>
          </a:xfrm>
        </p:spPr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 smtClean="0"/>
              <a:t>Subterranean Infiltrator &amp; Fortune Retriever (SIFR)</a:t>
            </a:r>
            <a:endParaRPr lang="en-US" sz="3300" b="1" dirty="0"/>
          </a:p>
          <a:p>
            <a:pPr>
              <a:lnSpc>
                <a:spcPct val="150000"/>
              </a:lnSpc>
            </a:pPr>
            <a:r>
              <a:rPr lang="en-US" sz="3300" dirty="0" smtClean="0"/>
              <a:t>Solve logic problem to reach bottom of mineshaft</a:t>
            </a:r>
          </a:p>
          <a:p>
            <a:pPr>
              <a:lnSpc>
                <a:spcPct val="150000"/>
              </a:lnSpc>
            </a:pPr>
            <a:r>
              <a:rPr lang="en-US" sz="3300" dirty="0" smtClean="0"/>
              <a:t>Retrieve the treasure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The robot must fit in a start area that is 12 in. by 12 in. by 11 in. </a:t>
            </a:r>
          </a:p>
          <a:p>
            <a:pPr marL="457200" indent="0">
              <a:buNone/>
            </a:pPr>
            <a:endParaRPr lang="en-US" sz="33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049" y="1453560"/>
            <a:ext cx="5236779" cy="42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SLDP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>
              <a:buNone/>
            </a:pPr>
            <a:r>
              <a:rPr lang="en-US" sz="3300" b="1" dirty="0"/>
              <a:t>Subterranean Infiltrator &amp; Fortune Retriever (SIFR)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b="1" dirty="0" smtClean="0">
                <a:solidFill>
                  <a:srgbClr val="FF6600"/>
                </a:solidFill>
              </a:rPr>
              <a:t>Extra Credit</a:t>
            </a: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Using </a:t>
            </a:r>
            <a:r>
              <a:rPr lang="en-US" sz="3300" dirty="0">
                <a:solidFill>
                  <a:srgbClr val="FF6600"/>
                </a:solidFill>
              </a:rPr>
              <a:t>ramp 3/reed switch 4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Return to middle layer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855345"/>
            <a:ext cx="9058185" cy="5339751"/>
          </a:xfrm>
        </p:spPr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and Innovation in Revit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Create a 3D Revit Model of a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college campus extension to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NYU Tandon 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HVAC system</a:t>
            </a:r>
            <a:endParaRPr lang="en-US" sz="3300" dirty="0"/>
          </a:p>
        </p:txBody>
      </p:sp>
      <p:pic>
        <p:nvPicPr>
          <p:cNvPr id="10" name="Picture 3" descr="SLS_example_1.JPG">
            <a:extLst>
              <a:ext uri="{FF2B5EF4-FFF2-40B4-BE49-F238E27FC236}">
                <a16:creationId xmlns:a16="http://schemas.microsoft.com/office/drawing/2014/main" xmlns="" id="{3939072E-3ED0-4065-8417-678D591A2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24406" r="7389" b="11272"/>
          <a:stretch/>
        </p:blipFill>
        <p:spPr bwMode="auto">
          <a:xfrm>
            <a:off x="6096000" y="2400299"/>
            <a:ext cx="549451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33597"/>
            <a:ext cx="5393635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All classroom designs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Facility of choice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Electrical, plumbing, and HVAC for one dorm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54" y="1707094"/>
            <a:ext cx="583786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recreational space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20-student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40-student classroom design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02366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354257"/>
            <a:ext cx="11754679" cy="6463308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Commission:</a:t>
            </a:r>
          </a:p>
          <a:p>
            <a:r>
              <a:rPr lang="en-US" sz="3200" dirty="0">
                <a:solidFill>
                  <a:srgbClr val="FF6600"/>
                </a:solidFill>
              </a:rPr>
              <a:t>Revit drawings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Floor plans for all floors (minimum 6)                                           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Plumbing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Electrical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HVAC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Front elevation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Most detailed side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Gold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  <a:p>
            <a:endParaRPr lang="en-US" sz="3200" dirty="0">
              <a:solidFill>
                <a:srgbClr val="FF6600"/>
              </a:solidFill>
            </a:endParaRPr>
          </a:p>
          <a:p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>
                <a:solidFill>
                  <a:srgbClr val="FF6600"/>
                </a:solidFill>
              </a:rPr>
              <a:t>Model of Building: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Revit model (in software)</a:t>
            </a:r>
          </a:p>
          <a:p>
            <a:r>
              <a:rPr lang="en-US" sz="3200" dirty="0">
                <a:solidFill>
                  <a:srgbClr val="FF6600"/>
                </a:solidFill>
              </a:rPr>
              <a:t>Extra Credit: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printed exterior of building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Platinum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4700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Description:</a:t>
            </a:r>
          </a:p>
          <a:p>
            <a:pPr>
              <a:lnSpc>
                <a:spcPct val="150000"/>
              </a:lnSpc>
            </a:pPr>
            <a:r>
              <a:rPr lang="en-US" dirty="0"/>
              <a:t>Leadership in Energy &amp; Environmental Design (LEED) is a green building certification program</a:t>
            </a:r>
          </a:p>
          <a:p>
            <a:pPr>
              <a:lnSpc>
                <a:spcPct val="150000"/>
              </a:lnSpc>
            </a:pPr>
            <a:r>
              <a:rPr lang="en-US" dirty="0"/>
              <a:t>Different levels of certification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Silver (2 categories)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Gold (4 categories) - </a:t>
            </a:r>
            <a:r>
              <a:rPr lang="en-US" b="1" dirty="0">
                <a:solidFill>
                  <a:srgbClr val="FF0000"/>
                </a:solidFill>
              </a:rPr>
              <a:t>Mandatory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Platinum (All 6 categories) – </a:t>
            </a:r>
            <a:r>
              <a:rPr lang="en-US" b="1" dirty="0"/>
              <a:t>Extra Credit</a:t>
            </a:r>
          </a:p>
          <a:p>
            <a:pPr>
              <a:lnSpc>
                <a:spcPct val="150000"/>
              </a:lnSpc>
            </a:pPr>
            <a:r>
              <a:rPr lang="en-US" dirty="0"/>
              <a:t>Teams choose the ones that best fit their design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963901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Categories:</a:t>
            </a:r>
          </a:p>
          <a:p>
            <a:pPr fontAlgn="base"/>
            <a:r>
              <a:rPr lang="en-US" dirty="0"/>
              <a:t>Location &amp; Transportation</a:t>
            </a:r>
          </a:p>
          <a:p>
            <a:pPr fontAlgn="base"/>
            <a:r>
              <a:rPr lang="en-US" dirty="0"/>
              <a:t>Sustainable Sites</a:t>
            </a:r>
          </a:p>
          <a:p>
            <a:pPr fontAlgn="base"/>
            <a:r>
              <a:rPr lang="en-US" dirty="0"/>
              <a:t>Water Efficiency</a:t>
            </a:r>
          </a:p>
          <a:p>
            <a:pPr fontAlgn="base"/>
            <a:r>
              <a:rPr lang="en-US" dirty="0"/>
              <a:t>Energy &amp; Atmosphere</a:t>
            </a:r>
          </a:p>
          <a:p>
            <a:pPr fontAlgn="base"/>
            <a:r>
              <a:rPr lang="en-US" dirty="0"/>
              <a:t>Indoor Environmental Quality</a:t>
            </a:r>
          </a:p>
          <a:p>
            <a:pPr fontAlgn="base"/>
            <a:r>
              <a:rPr lang="en-US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3464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181440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Examples:</a:t>
            </a:r>
          </a:p>
        </p:txBody>
      </p:sp>
      <p:pic>
        <p:nvPicPr>
          <p:cNvPr id="1027" name="Picture 3" descr="SLS_example_1.JPG">
            <a:extLst>
              <a:ext uri="{FF2B5EF4-FFF2-40B4-BE49-F238E27FC236}">
                <a16:creationId xmlns:a16="http://schemas.microsoft.com/office/drawing/2014/main" xmlns="" id="{990F1079-3339-4F83-8251-084A62E5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3" y="2803039"/>
            <a:ext cx="5801025" cy="3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2SpTjeoT2BkrGF7ez6O_xY2CFBlBLRkPUXdM4PEgrJ8l_XWX_09tl473av6akfxIQD3BmF_ch04UsSxzSxfO8yK74qSpthY_8viyFmjUBtXpp5qKwlCQv5XBPBeTxI5N4rB1novy8hg">
            <a:extLst>
              <a:ext uri="{FF2B5EF4-FFF2-40B4-BE49-F238E27FC236}">
                <a16:creationId xmlns:a16="http://schemas.microsoft.com/office/drawing/2014/main" xmlns="" id="{BDD5FBB8-D87B-4526-BB5E-12F1F9AB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0" y="2819807"/>
            <a:ext cx="3638503" cy="31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982425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 smtClean="0"/>
              <a:t>Nanorobotics Challenge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6620" y="1841242"/>
            <a:ext cx="65683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Develop an autonomous </a:t>
            </a:r>
            <a:r>
              <a:rPr lang="en-US" sz="3600" dirty="0" err="1" smtClean="0"/>
              <a:t>nanorobot</a:t>
            </a:r>
            <a:r>
              <a:rPr lang="en-US" sz="3600" dirty="0" smtClean="0"/>
              <a:t> that can: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T</a:t>
            </a:r>
            <a:r>
              <a:rPr lang="en-US" sz="3600" dirty="0" smtClean="0"/>
              <a:t>ravel through the bloodstream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D</a:t>
            </a:r>
            <a:r>
              <a:rPr lang="en-US" sz="3600" dirty="0" smtClean="0"/>
              <a:t>iagnose health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C</a:t>
            </a:r>
            <a:r>
              <a:rPr lang="en-US" sz="3600" dirty="0" smtClean="0"/>
              <a:t>ure diseases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989" y="1987826"/>
            <a:ext cx="4029805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982425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 smtClean="0"/>
              <a:t>Nanorobotics Challenge (NRC)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9035" y="1841242"/>
            <a:ext cx="718117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Jesse swam in Gowanus Canal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Program </a:t>
            </a:r>
            <a:r>
              <a:rPr lang="en-US" sz="3600" dirty="0" err="1" smtClean="0"/>
              <a:t>nanorobot</a:t>
            </a:r>
            <a:r>
              <a:rPr lang="en-US" sz="3600" dirty="0" smtClean="0"/>
              <a:t> to detect, find, and cure his illnesses</a:t>
            </a:r>
            <a:endParaRPr lang="en-US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Jesse is represented </a:t>
            </a:r>
            <a:r>
              <a:rPr lang="en-US" sz="3600" dirty="0" smtClean="0"/>
              <a:t>by </a:t>
            </a:r>
            <a:r>
              <a:rPr lang="en-US" sz="3600" dirty="0"/>
              <a:t>light-up skeleton in EG </a:t>
            </a:r>
            <a:r>
              <a:rPr lang="en-US" sz="3600" dirty="0" err="1"/>
              <a:t>Modelshop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Interact with </a:t>
            </a:r>
            <a:r>
              <a:rPr lang="en-US" sz="3600" dirty="0" err="1"/>
              <a:t>nanorobot</a:t>
            </a:r>
            <a:r>
              <a:rPr lang="en-US" sz="3600" dirty="0"/>
              <a:t> via HTTP API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720" y="2261707"/>
            <a:ext cx="3917134" cy="26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Design must be approved by a Prototyping Lab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Cannot be only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Create a prototype of a custom, 3D-printed robot part or terrain modification (robots</a:t>
            </a:r>
            <a:r>
              <a:rPr lang="en-US" sz="2800" dirty="0" smtClean="0"/>
              <a:t>), </a:t>
            </a:r>
            <a:r>
              <a:rPr lang="en-US" sz="2800" dirty="0"/>
              <a:t>or model of building (HIR)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can receive one-on-one instruction in the EG Prototyping Lab, but you may also print parts in the </a:t>
            </a:r>
            <a:r>
              <a:rPr lang="en-US" sz="2800" dirty="0" err="1"/>
              <a:t>MakerSpace</a:t>
            </a:r>
            <a:r>
              <a:rPr lang="en-US" sz="2800" dirty="0"/>
              <a:t> with </a:t>
            </a:r>
            <a:r>
              <a:rPr lang="en-US" sz="2800" dirty="0" err="1"/>
              <a:t>ProtoLab</a:t>
            </a:r>
            <a:r>
              <a:rPr lang="en-US" sz="2800" dirty="0"/>
              <a:t> approval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</a:t>
            </a:r>
            <a:r>
              <a:rPr lang="en-US" sz="3300" dirty="0" smtClean="0"/>
              <a:t>umulative </a:t>
            </a:r>
            <a:r>
              <a:rPr lang="en-US" sz="3300" dirty="0"/>
              <a:t>(Benchmark B includes Benchmark A)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Two </a:t>
            </a:r>
            <a:r>
              <a:rPr lang="en-US" sz="3300" dirty="0"/>
              <a:t>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</a:t>
            </a:r>
            <a:r>
              <a:rPr lang="en-US" sz="3300" dirty="0" smtClean="0"/>
              <a:t>time</a:t>
            </a:r>
            <a:endParaRPr lang="en-US" sz="3300" dirty="0"/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/>
          <a:stretch/>
        </p:blipFill>
        <p:spPr bwMode="auto">
          <a:xfrm>
            <a:off x="8387201" y="3361254"/>
            <a:ext cx="3178633" cy="2181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design(s) must be a </a:t>
            </a:r>
            <a:r>
              <a:rPr lang="en-US" b="1" dirty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Benchmark A = 30</a:t>
            </a:r>
            <a:r>
              <a:rPr lang="en-US" sz="3300" dirty="0"/>
              <a:t>% </a:t>
            </a:r>
            <a:r>
              <a:rPr lang="en-US" sz="3300" dirty="0" smtClean="0"/>
              <a:t>minimum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Benchmark B = 70% minimum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Any </a:t>
            </a:r>
            <a:r>
              <a:rPr lang="en-US" sz="3300" dirty="0"/>
              <a:t>higher percentage achieved beyond your benchmark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all documents via </a:t>
            </a:r>
            <a:r>
              <a:rPr lang="en-US" sz="3300" dirty="0" smtClean="0"/>
              <a:t>EG website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Google Form </a:t>
            </a:r>
            <a:r>
              <a:rPr lang="en-US" sz="3300" dirty="0"/>
              <a:t>must be </a:t>
            </a:r>
            <a:r>
              <a:rPr lang="en-US" sz="3300" dirty="0" smtClean="0"/>
              <a:t>submitted for SLDP </a:t>
            </a:r>
            <a:r>
              <a:rPr lang="en-US" sz="3300" dirty="0"/>
              <a:t>grade 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</a:t>
            </a:r>
            <a:r>
              <a:rPr lang="en-US" sz="3300" dirty="0">
                <a:hlinkClick r:id="rId2"/>
              </a:rPr>
              <a:t>Submission Guidelines</a:t>
            </a:r>
            <a:endParaRPr lang="en-US" sz="3300" dirty="0"/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Six </a:t>
            </a:r>
            <a:r>
              <a:rPr lang="en-US" dirty="0"/>
              <a:t>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Housing and Innovation </a:t>
            </a:r>
            <a:br>
              <a:rPr lang="en-US" dirty="0"/>
            </a:br>
            <a:r>
              <a:rPr lang="en-US" dirty="0"/>
              <a:t>in Revit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Nanorobotics Challenge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Rapid Assembly &amp; Design Challenge</a:t>
            </a:r>
            <a:endParaRPr lang="en-US" dirty="0"/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22829" y="1544942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 smtClean="0"/>
              <a:t>Example Robot </a:t>
            </a:r>
            <a:r>
              <a:rPr lang="en-US" sz="3300" b="1" dirty="0"/>
              <a:t>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5" y="3460564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551" y="790690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4413" y="934365"/>
            <a:ext cx="4011631" cy="3008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6657062" y="3040120"/>
            <a:ext cx="4699149" cy="3524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0386A1-3AD5-48AD-89E5-1007D2D5CBC6}"/>
              </a:ext>
            </a:extLst>
          </p:cNvPr>
          <p:cNvSpPr/>
          <p:nvPr/>
        </p:nvSpPr>
        <p:spPr>
          <a:xfrm>
            <a:off x="11487150" y="3584274"/>
            <a:ext cx="378210" cy="266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1086</TotalTime>
  <Words>1168</Words>
  <Application>Microsoft Office PowerPoint</Application>
  <PresentationFormat>Widescreen</PresentationFormat>
  <Paragraphs>271</Paragraphs>
  <Slides>42</Slides>
  <Notes>1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MS PGothic</vt:lpstr>
      <vt:lpstr>Arial</vt:lpstr>
      <vt:lpstr>Calibri</vt:lpstr>
      <vt:lpstr>Proxima Nova Rg</vt:lpstr>
      <vt:lpstr>黑体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EG</cp:lastModifiedBy>
  <cp:revision>392</cp:revision>
  <dcterms:created xsi:type="dcterms:W3CDTF">2016-01-21T00:46:48Z</dcterms:created>
  <dcterms:modified xsi:type="dcterms:W3CDTF">2018-09-11T20:22:56Z</dcterms:modified>
</cp:coreProperties>
</file>