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8" r:id="rId3"/>
    <p:sldId id="259" r:id="rId4"/>
    <p:sldId id="268" r:id="rId5"/>
    <p:sldId id="269" r:id="rId6"/>
    <p:sldId id="270" r:id="rId7"/>
    <p:sldId id="271" r:id="rId8"/>
    <p:sldId id="261" r:id="rId9"/>
    <p:sldId id="267" r:id="rId10"/>
    <p:sldId id="274" r:id="rId11"/>
    <p:sldId id="272" r:id="rId12"/>
    <p:sldId id="273" r:id="rId13"/>
    <p:sldId id="282" r:id="rId14"/>
    <p:sldId id="283" r:id="rId15"/>
    <p:sldId id="262" r:id="rId16"/>
    <p:sldId id="284" r:id="rId17"/>
    <p:sldId id="285" r:id="rId18"/>
    <p:sldId id="286" r:id="rId19"/>
    <p:sldId id="287" r:id="rId20"/>
    <p:sldId id="297" r:id="rId21"/>
    <p:sldId id="275" r:id="rId22"/>
    <p:sldId id="276" r:id="rId23"/>
    <p:sldId id="277" r:id="rId24"/>
    <p:sldId id="292" r:id="rId25"/>
    <p:sldId id="278" r:id="rId26"/>
    <p:sldId id="293" r:id="rId27"/>
    <p:sldId id="294" r:id="rId28"/>
    <p:sldId id="295" r:id="rId29"/>
    <p:sldId id="280" r:id="rId30"/>
    <p:sldId id="281" r:id="rId31"/>
    <p:sldId id="264" r:id="rId32"/>
  </p:sldIdLst>
  <p:sldSz cx="12192000" cy="6858000"/>
  <p:notesSz cx="6858000" cy="9144000"/>
  <p:embeddedFontLs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Calibri Light" panose="020F0302020204030204" pitchFamily="34" charset="0"/>
      <p:regular r:id="rId37"/>
      <p:italic r:id="rId38"/>
    </p:embeddedFont>
    <p:embeddedFont>
      <p:font typeface="Cambria Math" panose="02040503050406030204" pitchFamily="18" charset="0"/>
      <p:regular r:id="rId39"/>
    </p:embeddedFont>
    <p:embeddedFont>
      <p:font typeface="Gotham Medium" panose="02000604030000020004" pitchFamily="50" charset="0"/>
      <p:regular r:id="rId40"/>
    </p:embeddedFont>
    <p:embeddedFont>
      <p:font typeface="Proxima Nova Lt" panose="02000506030000020004" pitchFamily="50" charset="0"/>
      <p:bold r:id="rId41"/>
    </p:embeddedFont>
    <p:embeddedFont>
      <p:font typeface="Proxima Nova Rg" panose="02000506030000020004" pitchFamily="2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7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0.png"/><Relationship Id="rId9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803816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INTRODUCTION TO LABVIEW &amp; DIGITAL LOGIC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1506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7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83418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195EF-701E-4557-A959-923CCDF59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688234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Toolbar</a:t>
            </a:r>
            <a:r>
              <a:rPr lang="en-US" dirty="0">
                <a:latin typeface="Proxima Nova Rg" panose="02000506030000020004" pitchFamily="50" charset="0"/>
              </a:rPr>
              <a:t> – used to execute and stop the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Proxima Nova Rg" panose="02000506030000020004" pitchFamily="50" charset="0"/>
              </a:rPr>
              <a:t>Run</a:t>
            </a:r>
            <a:r>
              <a:rPr lang="en-US" sz="2400" dirty="0">
                <a:latin typeface="Proxima Nova Rg" panose="02000506030000020004" pitchFamily="50" charset="0"/>
              </a:rPr>
              <a:t> – runs the program once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latin typeface="Proxima Nova Rg" panose="02000506030000020004" pitchFamily="50" charset="0"/>
              </a:rPr>
              <a:t>Run Continuously</a:t>
            </a:r>
            <a:r>
              <a:rPr lang="en-US" sz="2400" dirty="0">
                <a:latin typeface="Proxima Nova Rg" panose="02000506030000020004" pitchFamily="50" charset="0"/>
              </a:rPr>
              <a:t> – runs the program until the program is stopped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2"/>
                </a:solidFill>
                <a:latin typeface="Proxima Nova Rg" panose="02000506030000020004" pitchFamily="50" charset="0"/>
              </a:rPr>
              <a:t>Abort Execution </a:t>
            </a:r>
            <a:r>
              <a:rPr lang="en-US" sz="2400" dirty="0">
                <a:latin typeface="Proxima Nova Rg" panose="02000506030000020004" pitchFamily="50" charset="0"/>
              </a:rPr>
              <a:t>– stops program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990099"/>
                </a:solidFill>
                <a:latin typeface="Proxima Nova Rg" panose="02000506030000020004" pitchFamily="50" charset="0"/>
              </a:rPr>
              <a:t>Pause</a:t>
            </a:r>
            <a:r>
              <a:rPr lang="en-US" sz="2400" dirty="0">
                <a:latin typeface="Proxima Nova Rg" panose="02000506030000020004" pitchFamily="50" charset="0"/>
              </a:rPr>
              <a:t> – pauses the program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/>
          <a:srcRect l="4273" t="7787" r="88141" b="88794"/>
          <a:stretch/>
        </p:blipFill>
        <p:spPr bwMode="auto">
          <a:xfrm>
            <a:off x="8133833" y="3609523"/>
            <a:ext cx="2115195" cy="536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701212" y="4135857"/>
            <a:ext cx="2980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Toolbar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51417" y="3616378"/>
            <a:ext cx="479630" cy="512332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770593" y="3619063"/>
            <a:ext cx="479630" cy="51233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4575" y="3616298"/>
            <a:ext cx="479630" cy="512332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799648" y="3621396"/>
            <a:ext cx="479630" cy="512332"/>
          </a:xfrm>
          <a:prstGeom prst="rect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9FDCF7-D502-48DD-BFDC-F9B064E2C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5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243" y="1932976"/>
            <a:ext cx="5647247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Functions</a:t>
            </a:r>
            <a:r>
              <a:rPr lang="en-US" dirty="0">
                <a:latin typeface="Proxima Nova Rg" panose="02000506030000020004" pitchFamily="2" charset="0"/>
              </a:rPr>
              <a:t> – fundamental operating elements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Have input and output terminals to pass data in and out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Can perform numeric, Boolean, comparison operations, and more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4587E3-47A3-4E7E-92DF-B900A496F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633" y="2359400"/>
            <a:ext cx="2921000" cy="13208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788789-E355-4266-95E1-019B7533D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64" y="3200075"/>
            <a:ext cx="5156200" cy="21336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897867" y="5021248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Examples of Functions Courtesy of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E62E78-1C19-419C-A332-18D773FDF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8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883730"/>
            <a:ext cx="5647247" cy="4256446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Structures</a:t>
            </a:r>
            <a:r>
              <a:rPr lang="en-US" dirty="0">
                <a:latin typeface="Proxima Nova Rg" panose="02000506030000020004" pitchFamily="2" charset="0"/>
              </a:rPr>
              <a:t> – used for process control and include for loops, while loops, and case structures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Case structure </a:t>
            </a:r>
            <a:r>
              <a:rPr lang="en-US" dirty="0">
                <a:latin typeface="Proxima Nova Rg" panose="02000506030000020004" pitchFamily="2" charset="0"/>
              </a:rPr>
              <a:t>– similar to if/else statements, contains multiple subdiagrams with different outputs depending on the input value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Figure 7: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1 – value for case to execute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2 – code that executes for case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3 – inputs data to case structure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6604991" y="5302154"/>
            <a:ext cx="4524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Example of a Case Structure Courtesy of National Instruments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90A2614-0A34-49B4-9741-262EFBFD2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992" y="2340149"/>
            <a:ext cx="4524775" cy="2965562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022FC5-4ED4-4A8F-8D72-F4229FCDA7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3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563" y="1923350"/>
            <a:ext cx="5997569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logic: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Conceptual language behind modern computer systems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Two values of true and false (1 and 0) that lead to complicated decisions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Truth table</a:t>
            </a:r>
            <a:r>
              <a:rPr lang="en-US" dirty="0">
                <a:latin typeface="Proxima Nova Rg" panose="02000506030000020004" pitchFamily="50" charset="0"/>
              </a:rPr>
              <a:t> – shows all the possible input combinations and their associated outputs (example on next slide)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pic>
        <p:nvPicPr>
          <p:cNvPr id="1026" name="Picture 2" descr="https://sub.allaboutcircuits.com/images/0429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988" y="2938217"/>
            <a:ext cx="4540267" cy="16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816436" y="4616358"/>
            <a:ext cx="4813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10: Boolean Circuit Courtesy of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All About Circuits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5CC3DD-83C0-4817-B4E5-8D60B9B522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8726" y="1923350"/>
            <a:ext cx="539905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Think of this example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An ATM has three options: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Print statement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Withdraw money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Deposit money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The ATM will charge a fee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Money is withdrawn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statement is printed without depositing money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026561" y="570334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Truth Table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5886169" y="1994940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9D326-AE94-4648-87A8-3CA0DFDC5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74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0572" y="1923350"/>
            <a:ext cx="527713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Logic gates: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NOT gate </a:t>
            </a:r>
            <a:r>
              <a:rPr lang="en-US" sz="2400" dirty="0">
                <a:latin typeface="Proxima Nova Rg" panose="02000506030000020004" pitchFamily="50" charset="0"/>
              </a:rPr>
              <a:t>– inverts the input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AND gate </a:t>
            </a:r>
            <a:r>
              <a:rPr lang="en-US" sz="2400" dirty="0">
                <a:latin typeface="Proxima Nova Rg" panose="02000506030000020004" pitchFamily="50" charset="0"/>
              </a:rPr>
              <a:t>– both inputs must be true for the output to be true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OR gate </a:t>
            </a:r>
            <a:r>
              <a:rPr lang="en-US" sz="2400" dirty="0">
                <a:latin typeface="Proxima Nova Rg" panose="02000506030000020004" pitchFamily="50" charset="0"/>
              </a:rPr>
              <a:t>– if either input is true the output will be true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564107" y="5024836"/>
            <a:ext cx="5621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2: Logic Gates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𝑜𝑟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6603007"/>
                  </p:ext>
                </p:extLst>
              </p:nvPr>
            </p:nvGraphicFramePr>
            <p:xfrm>
              <a:off x="564107" y="2810034"/>
              <a:ext cx="5621656" cy="220556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4667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1557655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1354667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NOT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AND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Lt" panose="02000506030000020004" pitchFamily="50" charset="0"/>
                            </a:rPr>
                            <a:t>OR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Lt" panose="02000506030000020004" pitchFamily="50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8238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Symbol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Arithmetic Operation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87109" t="-191429" r="-174609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14798" t="-191429" r="-100448" b="-7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16216" t="-191429" r="-901" b="-7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# of Inputs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2+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3530017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73" t="8037" r="6606" b="37230"/>
          <a:stretch/>
        </p:blipFill>
        <p:spPr>
          <a:xfrm>
            <a:off x="2094916" y="3249606"/>
            <a:ext cx="1200727" cy="646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8" t="7570" r="64456" b="36829"/>
          <a:stretch/>
        </p:blipFill>
        <p:spPr>
          <a:xfrm>
            <a:off x="3539975" y="3244487"/>
            <a:ext cx="1228436" cy="6567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4" t="9037" r="37848" b="38576"/>
          <a:stretch/>
        </p:blipFill>
        <p:spPr>
          <a:xfrm>
            <a:off x="4990317" y="3263460"/>
            <a:ext cx="969818" cy="618836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EC09A7-5950-46FE-B800-5B57ACA8A6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768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</p:spPr>
            <p:txBody>
              <a:bodyPr anchor="ctr"/>
              <a:lstStyle/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Boolean equation</a:t>
                </a:r>
                <a:r>
                  <a:rPr lang="en-US" dirty="0">
                    <a:latin typeface="Proxima Nova Rg" panose="02000506030000020004" pitchFamily="50" charset="0"/>
                  </a:rPr>
                  <a:t> – mathematical representation of all the combinations in the truth table that yield an output of 1</a:t>
                </a:r>
              </a:p>
              <a:p>
                <a:pPr marL="342900" indent="-342900" algn="l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50" charset="0"/>
                  </a:rPr>
                  <a:t>Represents when a fee is charged in the ATM example</a:t>
                </a:r>
              </a:p>
              <a:p>
                <a:pPr algn="l"/>
                <a:endParaRPr lang="en-US" dirty="0">
                  <a:latin typeface="Proxima Nova Rg" panose="02000506030000020004" pitchFamily="50" charset="0"/>
                </a:endParaRPr>
              </a:p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sz="21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1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1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sz="2100" dirty="0">
                  <a:solidFill>
                    <a:srgbClr val="7030A0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6507516" y="1923350"/>
                <a:ext cx="5277133" cy="3917892"/>
              </a:xfrm>
              <a:blipFill>
                <a:blip r:embed="rId2"/>
                <a:stretch>
                  <a:fillRect l="-1618" r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6D70B7-E827-400B-BD21-24592308B83B}"/>
              </a:ext>
            </a:extLst>
          </p:cNvPr>
          <p:cNvSpPr/>
          <p:nvPr/>
        </p:nvSpPr>
        <p:spPr>
          <a:xfrm>
            <a:off x="402380" y="5720302"/>
            <a:ext cx="61051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3: Truth Table for ATM Example with True Combinations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D6F0A9-392B-481B-AF3C-7844ED63C95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graphicFrame>
        <p:nvGraphicFramePr>
          <p:cNvPr id="14" name="Table 4">
            <a:extLst>
              <a:ext uri="{FF2B5EF4-FFF2-40B4-BE49-F238E27FC236}">
                <a16:creationId xmlns:a16="http://schemas.microsoft.com/office/drawing/2014/main" id="{B28B4004-7641-40E2-A488-36C9A2E825F9}"/>
              </a:ext>
            </a:extLst>
          </p:cNvPr>
          <p:cNvGraphicFramePr>
            <a:graphicFrameLocks noGrp="1"/>
          </p:cNvGraphicFramePr>
          <p:nvPr/>
        </p:nvGraphicFramePr>
        <p:xfrm>
          <a:off x="644120" y="2035042"/>
          <a:ext cx="562165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557655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617212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Inputs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Proxima Nova Lt" panose="02000506030000020004" pitchFamily="50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P (Print)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W (Withdraw)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D (Deposit)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C (Charge)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1899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957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9878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06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800557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44120" y="3537527"/>
            <a:ext cx="5621656" cy="3011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44120" y="3912383"/>
            <a:ext cx="5621656" cy="30115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44119" y="4278386"/>
            <a:ext cx="5621656" cy="30115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4119" y="5029191"/>
            <a:ext cx="5621656" cy="30115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44119" y="5389648"/>
            <a:ext cx="5621656" cy="301155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E68F1B-1CA3-429A-AAA9-3C0D2D3AD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1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544338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Karnaugh map (K-map) </a:t>
            </a:r>
            <a:r>
              <a:rPr lang="en-US" dirty="0">
                <a:latin typeface="Proxima Nova Rg" panose="02000506030000020004" pitchFamily="50" charset="0"/>
              </a:rPr>
              <a:t>– two-dimensional representation that shows the common characteristics of the inputs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Only one value can change at a time between adjacent rows and columns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75818" y="4669033"/>
            <a:ext cx="3955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4: K-map 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3969906"/>
                  </p:ext>
                </p:extLst>
              </p:nvPr>
            </p:nvGraphicFramePr>
            <p:xfrm>
              <a:off x="6984506" y="3556513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909" t="-1639" r="-3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2752" t="-1639" r="-2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000" t="-1639" r="-101818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00000" t="-163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1639" r="-400909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1639" r="-400909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𝑊𝐷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</m:t>
                      </m:r>
                      <m:acc>
                        <m:accPr>
                          <m:chr m:val="̅"/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𝑃𝑊𝐷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0035" y="2911405"/>
                <a:ext cx="44868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urved Connector 14"/>
          <p:cNvCxnSpPr/>
          <p:nvPr/>
        </p:nvCxnSpPr>
        <p:spPr>
          <a:xfrm flipH="1">
            <a:off x="10433203" y="3096071"/>
            <a:ext cx="574469" cy="1016702"/>
          </a:xfrm>
          <a:prstGeom prst="curvedConnector3">
            <a:avLst>
              <a:gd name="adj1" fmla="val -3979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15B4D-B7C5-4D03-993D-7DF42B6D4F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0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563141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Simplified Boolean equation </a:t>
            </a:r>
            <a:r>
              <a:rPr lang="en-US" dirty="0">
                <a:latin typeface="Proxima Nova Rg" panose="02000506030000020004" pitchFamily="50" charset="0"/>
              </a:rPr>
              <a:t>– mathematical representation of true values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 together 1s in the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Number of cells in a box must be a </a:t>
            </a:r>
            <a:br>
              <a:rPr lang="en-US" sz="2400" dirty="0">
                <a:latin typeface="Proxima Nova Rg" panose="02000506030000020004" pitchFamily="50" charset="0"/>
              </a:rPr>
            </a:br>
            <a:r>
              <a:rPr lang="en-US" sz="2400" dirty="0">
                <a:latin typeface="Proxima Nova Rg" panose="02000506030000020004" pitchFamily="50" charset="0"/>
              </a:rPr>
              <a:t>power of 2 (1, 2, 4, 8, etc.)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Look for the biggest boxes first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Boxes can overlap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Simplified equation is determined by constant variable(s) in each box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608843" y="481050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11: Simplified Boolean Equation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for ATM example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</m:acc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𝑃𝑊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4">
                <a:extLst>
                  <a:ext uri="{FF2B5EF4-FFF2-40B4-BE49-F238E27FC236}">
                    <a16:creationId xmlns:a16="http://schemas.microsoft.com/office/drawing/2014/main" id="{B28B4004-7641-40E2-A488-36C9A2E825F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4199536"/>
                  </p:ext>
                </p:extLst>
              </p:nvPr>
            </p:nvGraphicFramePr>
            <p:xfrm>
              <a:off x="7523212" y="2865361"/>
              <a:ext cx="3337865" cy="1112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7573">
                      <a:extLst>
                        <a:ext uri="{9D8B030D-6E8A-4147-A177-3AD203B41FA5}">
                          <a16:colId xmlns:a16="http://schemas.microsoft.com/office/drawing/2014/main" val="1276653309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02136205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1982894277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3253040713"/>
                        </a:ext>
                      </a:extLst>
                    </a:gridCol>
                    <a:gridCol w="667573">
                      <a:extLst>
                        <a:ext uri="{9D8B030D-6E8A-4147-A177-3AD203B41FA5}">
                          <a16:colId xmlns:a16="http://schemas.microsoft.com/office/drawing/2014/main" val="26617212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1835" t="-3279" r="-303670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3279" r="-200909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2752" t="-3279" r="-102752" b="-2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9091" t="-3279" r="-1818" b="-2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882859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103279" r="-400000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345859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909" t="-203279" r="-400000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1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 smtClean="0">
                              <a:solidFill>
                                <a:schemeClr val="tx1"/>
                              </a:solidFill>
                              <a:latin typeface="Proxima Nova Rg" panose="02000506030000020004" pitchFamily="2" charset="0"/>
                            </a:rPr>
                            <a:t>0</a:t>
                          </a:r>
                          <a:endParaRPr lang="en-US" b="0" dirty="0">
                            <a:solidFill>
                              <a:schemeClr val="tx1"/>
                            </a:solidFill>
                            <a:latin typeface="Proxima Nova Rg" panose="02000506030000020004" pitchFamily="2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49813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8860670" y="3236318"/>
            <a:ext cx="1339273" cy="741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530306" y="3239297"/>
            <a:ext cx="1339273" cy="3621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Proxima Nova Rg" panose="02000506030000020004" pitchFamily="50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9837" y="4348838"/>
                <a:ext cx="1953227" cy="461665"/>
              </a:xfrm>
              <a:prstGeom prst="rect">
                <a:avLst/>
              </a:prstGeom>
              <a:blipFill>
                <a:blip r:embed="rId5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urved Connector 16"/>
          <p:cNvCxnSpPr/>
          <p:nvPr/>
        </p:nvCxnSpPr>
        <p:spPr>
          <a:xfrm flipH="1">
            <a:off x="10292370" y="3421621"/>
            <a:ext cx="698013" cy="1158050"/>
          </a:xfrm>
          <a:prstGeom prst="curvedConnector3">
            <a:avLst>
              <a:gd name="adj1" fmla="val -3275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D73CDF7-E68D-4268-B8B5-54B768644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73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78806" cy="909446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Combinational logic circuit </a:t>
            </a:r>
            <a:r>
              <a:rPr lang="en-US" dirty="0">
                <a:latin typeface="Proxima Nova Rg" panose="02000506030000020004" pitchFamily="50" charset="0"/>
              </a:rPr>
              <a:t>– graphical representation of the simplified Boolean equation</a:t>
            </a:r>
            <a:endParaRPr lang="en-US" dirty="0">
              <a:latin typeface="Proxima Nova Lt" panose="02000506030000020004" pitchFamily="5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18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519975" y="2490786"/>
            <a:ext cx="9470915" cy="3594718"/>
            <a:chOff x="1505857" y="2627002"/>
            <a:chExt cx="9470915" cy="3594718"/>
          </a:xfrm>
        </p:grpSpPr>
        <p:grpSp>
          <p:nvGrpSpPr>
            <p:cNvPr id="5" name="Group 4"/>
            <p:cNvGrpSpPr/>
            <p:nvPr/>
          </p:nvGrpSpPr>
          <p:grpSpPr>
            <a:xfrm>
              <a:off x="1505857" y="2627002"/>
              <a:ext cx="9470915" cy="3594718"/>
              <a:chOff x="1557975" y="2660106"/>
              <a:chExt cx="9470915" cy="3594718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>
                <a:off x="2485950" y="3119071"/>
                <a:ext cx="3198519" cy="2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 flipV="1">
                <a:off x="2495358" y="4135071"/>
                <a:ext cx="2220148" cy="1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grpSp>
            <p:nvGrpSpPr>
              <p:cNvPr id="15" name="Group 14"/>
              <p:cNvGrpSpPr>
                <a:grpSpLocks/>
              </p:cNvGrpSpPr>
              <p:nvPr/>
            </p:nvGrpSpPr>
            <p:grpSpPr bwMode="auto">
              <a:xfrm>
                <a:off x="3303061" y="4971157"/>
                <a:ext cx="544513" cy="457200"/>
                <a:chOff x="1355" y="2784"/>
                <a:chExt cx="458" cy="384"/>
              </a:xfrm>
            </p:grpSpPr>
            <p:sp>
              <p:nvSpPr>
                <p:cNvPr id="16" name="AutoShape 9"/>
                <p:cNvSpPr>
                  <a:spLocks noChangeArrowheads="1"/>
                </p:cNvSpPr>
                <p:nvPr/>
              </p:nvSpPr>
              <p:spPr bwMode="auto">
                <a:xfrm rot="5400000" flipH="1">
                  <a:off x="1331" y="2808"/>
                  <a:ext cx="384" cy="336"/>
                </a:xfrm>
                <a:prstGeom prst="flowChartExtract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  <p:sp>
              <p:nvSpPr>
                <p:cNvPr id="17" name="AutoShape 10"/>
                <p:cNvSpPr>
                  <a:spLocks noChangeArrowheads="1"/>
                </p:cNvSpPr>
                <p:nvPr/>
              </p:nvSpPr>
              <p:spPr bwMode="auto">
                <a:xfrm>
                  <a:off x="1717" y="2928"/>
                  <a:ext cx="96" cy="96"/>
                </a:xfrm>
                <a:prstGeom prst="flowChartConnector">
                  <a:avLst/>
                </a:prstGeom>
                <a:solidFill>
                  <a:schemeClr val="tx2"/>
                </a:solidFill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 sz="1800" dirty="0"/>
                </a:p>
              </p:txBody>
            </p:sp>
          </p:grpSp>
          <p:grpSp>
            <p:nvGrpSpPr>
              <p:cNvPr id="18" name="Group 17"/>
              <p:cNvGrpSpPr>
                <a:grpSpLocks/>
              </p:cNvGrpSpPr>
              <p:nvPr/>
            </p:nvGrpSpPr>
            <p:grpSpPr bwMode="auto">
              <a:xfrm>
                <a:off x="2984544" y="5199754"/>
                <a:ext cx="1204147" cy="318207"/>
                <a:chOff x="1152" y="2976"/>
                <a:chExt cx="864" cy="0"/>
              </a:xfrm>
            </p:grpSpPr>
            <p:sp>
              <p:nvSpPr>
                <p:cNvPr id="19" name="Line 12"/>
                <p:cNvSpPr>
                  <a:spLocks noChangeShapeType="1"/>
                </p:cNvSpPr>
                <p:nvPr/>
              </p:nvSpPr>
              <p:spPr bwMode="auto">
                <a:xfrm>
                  <a:off x="1152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0" name="Line 13"/>
                <p:cNvSpPr>
                  <a:spLocks noChangeShapeType="1"/>
                </p:cNvSpPr>
                <p:nvPr/>
              </p:nvSpPr>
              <p:spPr bwMode="auto">
                <a:xfrm>
                  <a:off x="1824" y="2976"/>
                  <a:ext cx="192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1" name="Group 20"/>
              <p:cNvGrpSpPr>
                <a:grpSpLocks/>
              </p:cNvGrpSpPr>
              <p:nvPr/>
            </p:nvGrpSpPr>
            <p:grpSpPr bwMode="auto">
              <a:xfrm>
                <a:off x="4719169" y="4116257"/>
                <a:ext cx="118633" cy="1100667"/>
                <a:chOff x="2016" y="2544"/>
                <a:chExt cx="0" cy="432"/>
              </a:xfrm>
            </p:grpSpPr>
            <p:sp>
              <p:nvSpPr>
                <p:cNvPr id="22" name="Line 15"/>
                <p:cNvSpPr>
                  <a:spLocks noChangeShapeType="1"/>
                </p:cNvSpPr>
                <p:nvPr/>
              </p:nvSpPr>
              <p:spPr bwMode="auto">
                <a:xfrm>
                  <a:off x="2016" y="2544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" name="Line 16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24" name="AutoShape 17"/>
              <p:cNvSpPr>
                <a:spLocks noChangeArrowheads="1"/>
              </p:cNvSpPr>
              <p:nvPr/>
            </p:nvSpPr>
            <p:spPr bwMode="auto">
              <a:xfrm>
                <a:off x="4900027" y="4440813"/>
                <a:ext cx="457200" cy="514350"/>
              </a:xfrm>
              <a:prstGeom prst="flowChartDelay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4719170" y="4574634"/>
                <a:ext cx="914400" cy="171450"/>
                <a:chOff x="2016" y="2688"/>
                <a:chExt cx="768" cy="144"/>
              </a:xfrm>
            </p:grpSpPr>
            <p:sp>
              <p:nvSpPr>
                <p:cNvPr id="26" name="Line 19"/>
                <p:cNvSpPr>
                  <a:spLocks noChangeShapeType="1"/>
                </p:cNvSpPr>
                <p:nvPr/>
              </p:nvSpPr>
              <p:spPr bwMode="auto">
                <a:xfrm>
                  <a:off x="2016" y="2688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7" name="Line 20"/>
                <p:cNvSpPr>
                  <a:spLocks noChangeShapeType="1"/>
                </p:cNvSpPr>
                <p:nvPr/>
              </p:nvSpPr>
              <p:spPr bwMode="auto">
                <a:xfrm>
                  <a:off x="2016" y="2832"/>
                  <a:ext cx="144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8" name="Line 21"/>
                <p:cNvSpPr>
                  <a:spLocks noChangeShapeType="1"/>
                </p:cNvSpPr>
                <p:nvPr/>
              </p:nvSpPr>
              <p:spPr bwMode="auto">
                <a:xfrm>
                  <a:off x="2544" y="276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29" name="Group 28"/>
              <p:cNvGrpSpPr>
                <a:grpSpLocks/>
              </p:cNvGrpSpPr>
              <p:nvPr/>
            </p:nvGrpSpPr>
            <p:grpSpPr bwMode="auto">
              <a:xfrm>
                <a:off x="5671197" y="3118367"/>
                <a:ext cx="135567" cy="1562336"/>
                <a:chOff x="2784" y="1536"/>
                <a:chExt cx="0" cy="1248"/>
              </a:xfrm>
            </p:grpSpPr>
            <p:sp>
              <p:nvSpPr>
                <p:cNvPr id="30" name="Line 23"/>
                <p:cNvSpPr>
                  <a:spLocks noChangeShapeType="1"/>
                </p:cNvSpPr>
                <p:nvPr/>
              </p:nvSpPr>
              <p:spPr bwMode="auto">
                <a:xfrm>
                  <a:off x="2784" y="1536"/>
                  <a:ext cx="0" cy="624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" name="Line 24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0" cy="432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32" name="Group 31"/>
              <p:cNvGrpSpPr>
                <a:grpSpLocks/>
              </p:cNvGrpSpPr>
              <p:nvPr/>
            </p:nvGrpSpPr>
            <p:grpSpPr bwMode="auto">
              <a:xfrm>
                <a:off x="5680608" y="3908355"/>
                <a:ext cx="971550" cy="228600"/>
                <a:chOff x="2784" y="2160"/>
                <a:chExt cx="816" cy="192"/>
              </a:xfrm>
            </p:grpSpPr>
            <p:sp>
              <p:nvSpPr>
                <p:cNvPr id="33" name="Line 26"/>
                <p:cNvSpPr>
                  <a:spLocks noChangeShapeType="1"/>
                </p:cNvSpPr>
                <p:nvPr/>
              </p:nvSpPr>
              <p:spPr bwMode="auto">
                <a:xfrm>
                  <a:off x="2784" y="2160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4" name="Line 27"/>
                <p:cNvSpPr>
                  <a:spLocks noChangeShapeType="1"/>
                </p:cNvSpPr>
                <p:nvPr/>
              </p:nvSpPr>
              <p:spPr bwMode="auto">
                <a:xfrm>
                  <a:off x="2784" y="2352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5" name="Line 28"/>
                <p:cNvSpPr>
                  <a:spLocks noChangeShapeType="1"/>
                </p:cNvSpPr>
                <p:nvPr/>
              </p:nvSpPr>
              <p:spPr bwMode="auto">
                <a:xfrm>
                  <a:off x="3360" y="2256"/>
                  <a:ext cx="240" cy="0"/>
                </a:xfrm>
                <a:prstGeom prst="lin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36" name="AutoShape 29"/>
              <p:cNvSpPr>
                <a:spLocks noChangeArrowheads="1"/>
              </p:cNvSpPr>
              <p:nvPr/>
            </p:nvSpPr>
            <p:spPr bwMode="auto">
              <a:xfrm flipH="1">
                <a:off x="5917909" y="3765833"/>
                <a:ext cx="514350" cy="457200"/>
              </a:xfrm>
              <a:prstGeom prst="flowChartOnlineStorage">
                <a:avLst/>
              </a:prstGeom>
              <a:solidFill>
                <a:schemeClr val="tx2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1800" dirty="0"/>
              </a:p>
            </p:txBody>
          </p:sp>
          <p:cxnSp>
            <p:nvCxnSpPr>
              <p:cNvPr id="37" name="Straight Connector 36"/>
              <p:cNvCxnSpPr>
                <a:stCxn id="19" idx="0"/>
              </p:cNvCxnSpPr>
              <p:nvPr/>
            </p:nvCxnSpPr>
            <p:spPr>
              <a:xfrm flipH="1">
                <a:off x="2523582" y="5199754"/>
                <a:ext cx="460962" cy="7764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23" idx="1"/>
              </p:cNvCxnSpPr>
              <p:nvPr/>
            </p:nvCxnSpPr>
            <p:spPr>
              <a:xfrm flipH="1" flipV="1">
                <a:off x="4162354" y="5199996"/>
                <a:ext cx="556816" cy="16928"/>
              </a:xfrm>
              <a:prstGeom prst="line">
                <a:avLst/>
              </a:prstGeom>
              <a:ln w="7620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/>
                  <p:cNvSpPr/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39" name="Rectangle 3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2660106"/>
                    <a:ext cx="1023037" cy="92333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/>
                  <p:cNvSpPr/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0" name="Rectangle 3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9614" y="3669199"/>
                    <a:ext cx="817853" cy="92333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/>
                  <p:cNvSpPr/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54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1" name="Rectangle 4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57975" y="4752525"/>
                    <a:ext cx="861133" cy="92333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/>
                  <p:cNvSpPr/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𝑪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270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prstDash val="solid"/>
                              </a:ln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41275" dist="20320" dir="1800000" algn="tl" rotWithShape="0">
                                  <a:srgbClr val="000000">
                                    <a:alpha val="40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𝑷</m:t>
                          </m:r>
                          <m:acc>
                            <m:accPr>
                              <m:chr m:val="̅"/>
                              <m:ctrlP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54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5400" b="1" i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  <a:latin typeface="Proxima Nova Lt" panose="02000506030000020004" pitchFamily="50" charset="0"/>
                    </a:endParaRPr>
                  </a:p>
                </p:txBody>
              </p:sp>
            </mc:Choice>
            <mc:Fallback xmlns="">
              <p:sp>
                <p:nvSpPr>
                  <p:cNvPr id="43" name="Rectangle 4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27099" y="3539502"/>
                    <a:ext cx="4201791" cy="92333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/>
                  <p:cNvSpPr/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800" b="1" i="1" cap="none" spc="0" dirty="0" smtClean="0">
                                  <a:ln w="1270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prstDash val="solid"/>
                                  </a:ln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41275" dist="20320" dir="1800000" algn="tl" rotWithShape="0">
                                      <a:srgbClr val="000000">
                                        <a:alpha val="40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</m:acc>
                        </m:oMath>
                      </m:oMathPara>
                    </a14:m>
                    <a:endParaRPr lang="en-US" sz="4800" b="1" cap="none" spc="0" dirty="0">
                      <a:ln w="1270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prstDash val="solid"/>
                      </a:ln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effectLst>
                        <a:outerShdw blurRad="41275" dist="20320" dir="1800000" algn="tl" rotWithShape="0">
                          <a:srgbClr val="000000">
                            <a:alpha val="40000"/>
                          </a:srgb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44" name="Rectangle 4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0914" y="5423827"/>
                    <a:ext cx="785792" cy="83099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8" name="TextBox 47"/>
              <p:cNvSpPr txBox="1"/>
              <p:nvPr/>
            </p:nvSpPr>
            <p:spPr>
              <a:xfrm>
                <a:off x="3216414" y="4623001"/>
                <a:ext cx="61148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latin typeface="Proxima Nova Rg" panose="02000506030000020004" pitchFamily="50" charset="0"/>
                  </a:rPr>
                  <a:t>NOT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/>
                <p:cNvSpPr/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800" b="1" i="1" cap="none" spc="0" dirty="0" smtClean="0">
                            <a:ln w="1270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prstDash val="solid"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41275" dist="20320" dir="1800000" algn="tl" rotWithShape="0">
                                <a:srgbClr val="000000">
                                  <a:alpha val="40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𝑷</m:t>
                        </m:r>
                        <m:acc>
                          <m:accPr>
                            <m:chr m:val="̅"/>
                            <m:ctrlP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 cap="none" spc="0" dirty="0" smtClean="0">
                                <a:ln w="1270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prstDash val="solid"/>
                                </a:ln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41275" dist="20320" dir="1800000" algn="tl" rotWithShape="0">
                                    <a:srgbClr val="000000">
                                      <a:alpha val="40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</m:acc>
                      </m:oMath>
                    </m:oMathPara>
                  </a14:m>
                  <a:endParaRPr lang="en-US" sz="4800" b="1" cap="none" spc="0" dirty="0">
                    <a:ln w="12700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</a:ln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54" name="Rectangle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18196" y="5154029"/>
                  <a:ext cx="1208985" cy="83099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TextBox 54"/>
            <p:cNvSpPr txBox="1"/>
            <p:nvPr/>
          </p:nvSpPr>
          <p:spPr>
            <a:xfrm>
              <a:off x="4770768" y="4005565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AND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817225" y="3302634"/>
              <a:ext cx="611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latin typeface="Proxima Nova Rg" panose="02000506030000020004" pitchFamily="50" charset="0"/>
                </a:rPr>
                <a:t>OR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1519975" y="5900605"/>
            <a:ext cx="91616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12: Combinational Logic Circuit for ATM Example</a:t>
            </a:r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C36A8B-D3B1-4C05-AEB6-FF27D840E8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37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31212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17D3D3-B932-4383-879E-650C95844F93}"/>
              </a:ext>
            </a:extLst>
          </p:cNvPr>
          <p:cNvSpPr/>
          <p:nvPr/>
        </p:nvSpPr>
        <p:spPr>
          <a:xfrm>
            <a:off x="6135845" y="5237713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Semiconductor Courtesy of Scoop.it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963C8B-0040-441B-A26F-FA76A7D9D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8" y="2526654"/>
            <a:ext cx="4813368" cy="2711059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7DC0890D-5F2F-4D4F-953C-592833EC4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C46FBE-A8E0-40E3-A5A8-BB97738180A5}"/>
              </a:ext>
            </a:extLst>
          </p:cNvPr>
          <p:cNvSpPr/>
          <p:nvPr/>
        </p:nvSpPr>
        <p:spPr>
          <a:xfrm>
            <a:off x="564107" y="2775422"/>
            <a:ext cx="5673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Minimization of Boolean functions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K-map used to simplify complex Boolean equations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Reduces complexity of logic circuit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charset="0"/>
              </a:rPr>
              <a:t>Would increase efficiency and decrease cost in implementation</a:t>
            </a:r>
          </a:p>
        </p:txBody>
      </p:sp>
      <p:pic>
        <p:nvPicPr>
          <p:cNvPr id="2050" name="Picture 2" descr="8.8 Minterm vs Maxterm Solution">
            <a:extLst>
              <a:ext uri="{FF2B5EF4-FFF2-40B4-BE49-F238E27FC236}">
                <a16:creationId xmlns:a16="http://schemas.microsoft.com/office/drawing/2014/main" id="{2B9BCD42-13E2-40D0-88B8-B961B564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925" y="2453622"/>
            <a:ext cx="4683034" cy="21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8FE668D-88F6-4A89-9DF0-DDE6E7C87753}"/>
              </a:ext>
            </a:extLst>
          </p:cNvPr>
          <p:cNvSpPr txBox="1"/>
          <p:nvPr/>
        </p:nvSpPr>
        <p:spPr>
          <a:xfrm>
            <a:off x="6622991" y="4676773"/>
            <a:ext cx="50049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13: Complex Logic Circuit (Left) vs. 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Simplified Logic Circuit (Right)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DEC179-B539-4829-A70C-332664A1C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42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:\Users\Recitation\Documents\Amanda\NI ELVIS II+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836" y="2304301"/>
            <a:ext cx="4540250" cy="27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448" y="1923350"/>
            <a:ext cx="6318818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NI ELVIS II+ board </a:t>
            </a:r>
            <a:r>
              <a:rPr lang="en-US" dirty="0">
                <a:latin typeface="Proxima Nova Rg" panose="02000506030000020004" pitchFamily="50" charset="0"/>
              </a:rPr>
              <a:t>– National Instruments' Educational Laboratory Virtual Instrumentation Suite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Modular engineering device that includes a breadboard, power supply, ground, thermocouple, etc.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Interfaces the VIs with physical devices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B20F54-731C-4D91-AC03-991084568EB3}"/>
              </a:ext>
            </a:extLst>
          </p:cNvPr>
          <p:cNvSpPr/>
          <p:nvPr/>
        </p:nvSpPr>
        <p:spPr>
          <a:xfrm>
            <a:off x="7046266" y="4726420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14: NI ELVIS II+ Board Courtesy of 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E4B691A9-E40A-4111-BD52-4E2AC95EB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8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5699"/>
            <a:ext cx="10581564" cy="4333194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Computer with LabVIEW 2019 software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Materials for in-person lab: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7432 IC (4 dual-input OR gates)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7408 IC (4 dual-input AND gates)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A 7404 IC (6 single-input NOT gates)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NI ELVIS II+ prototyping board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Two 100 k</a:t>
            </a:r>
            <a:r>
              <a:rPr lang="el-GR" sz="2400" dirty="0">
                <a:latin typeface="Proxima Nova Rg" panose="02000506030000020004" pitchFamily="2" charset="0"/>
              </a:rPr>
              <a:t>Ω</a:t>
            </a:r>
            <a:r>
              <a:rPr lang="en-US" sz="2400" dirty="0">
                <a:latin typeface="Proxima Nova Rg" panose="02000506030000020004" pitchFamily="2" charset="0"/>
              </a:rPr>
              <a:t> resistors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Electrical leads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21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511D02-29F0-40CB-BBEB-25DFB517EB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47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PROBLEM STATEMENT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6006476" cy="3917892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Farmer Georgi has a hen on his 350-acre farm that produces high-quality eggs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maintain the quality of the eggs, he needs a heating &amp;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To protect the hen from a fox who has been wandering around the farm, he needs an alarm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22</a:t>
            </a:r>
          </a:p>
        </p:txBody>
      </p:sp>
      <p:pic>
        <p:nvPicPr>
          <p:cNvPr id="10" name="Picture 9" descr="A herd of cattle grazing on a lush green field&#10;&#10;Description automatically generated">
            <a:extLst>
              <a:ext uri="{FF2B5EF4-FFF2-40B4-BE49-F238E27FC236}">
                <a16:creationId xmlns:a16="http://schemas.microsoft.com/office/drawing/2014/main" id="{305D5E4F-DCB0-4985-B5DF-7075D7E5E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629" y="2437989"/>
            <a:ext cx="3621261" cy="240945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AA93742-2A0D-4565-B400-C0D8769D3A49}"/>
              </a:ext>
            </a:extLst>
          </p:cNvPr>
          <p:cNvSpPr/>
          <p:nvPr/>
        </p:nvSpPr>
        <p:spPr>
          <a:xfrm>
            <a:off x="7054760" y="4847448"/>
            <a:ext cx="4250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15: Farmer Georgi’s Farm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ThoughtCo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B36662-AEC8-43E5-BA70-5A4C0BEE8D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92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Must be able to be controlled manually or automatically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manual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and AC can be turned on/off by the user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In automatic mode: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AC turns on when the temperature is above 80˚F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heater turns on when the temperature is below 60˚F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Both are turned off when the temperature is between 60-80˚F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03C1F22-ED99-46E1-AC8A-C6A8C0F3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144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I: Heating &amp; Cooling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the system in LabVIEW – the exact steps are detailed in the manual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Interface the system with a </a:t>
            </a:r>
            <a:r>
              <a:rPr lang="en-US" dirty="0">
                <a:latin typeface="Proxima Nova Lt" panose="02000506030000020004" pitchFamily="50" charset="0"/>
              </a:rPr>
              <a:t>heat cube</a:t>
            </a:r>
            <a:r>
              <a:rPr lang="en-US" dirty="0">
                <a:latin typeface="Proxima Nova Rg" panose="02000506030000020004" pitchFamily="2" charset="0"/>
              </a:rPr>
              <a:t> to sense real-world temperature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24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FE8DCE-296C-4978-A2AA-0C92CB922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007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Farmer Georgi has two barns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Think of Barn 1 as “1” and Barn 2 as “0” in the truth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A fox, hen, and corn can be in either barn at anytime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50" charset="0"/>
              </a:rPr>
              <a:t>Design an alarm system that will sound when: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fox and hen are in the same barn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50" charset="0"/>
              </a:rPr>
              <a:t>The hen and corn are in the same barn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25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B104E73-DF02-4816-9E7B-6EFE89B7ED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04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Test the integrated circuit (IC) chips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Proxima Nova Rg" panose="02000506030000020004" pitchFamily="2" charset="0"/>
              </a:rPr>
              <a:t>Create a logic circuit for the alarm system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truth table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Build a K-map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Create a simplified Boolean equation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Draw a combinational logic circuit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26</a:t>
            </a:r>
          </a:p>
        </p:txBody>
      </p:sp>
      <p:pic>
        <p:nvPicPr>
          <p:cNvPr id="10" name="Picture 4" descr="10-7">
            <a:extLst>
              <a:ext uri="{FF2B5EF4-FFF2-40B4-BE49-F238E27FC236}">
                <a16:creationId xmlns:a16="http://schemas.microsoft.com/office/drawing/2014/main" id="{B48EC0B0-6500-4046-8A3E-A3A48A19D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0"/>
          <a:stretch>
            <a:fillRect/>
          </a:stretch>
        </p:blipFill>
        <p:spPr bwMode="auto">
          <a:xfrm>
            <a:off x="7532384" y="2859128"/>
            <a:ext cx="3458506" cy="16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490CE3-0093-40D9-9545-4381C9BAAD99}"/>
              </a:ext>
            </a:extLst>
          </p:cNvPr>
          <p:cNvSpPr/>
          <p:nvPr/>
        </p:nvSpPr>
        <p:spPr>
          <a:xfrm>
            <a:off x="7751652" y="4526444"/>
            <a:ext cx="30199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16: IC Chip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B22A0DA8-BDD4-49E6-A234-91386BA18E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4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algn="l"/>
            <a:r>
              <a:rPr lang="en-US" dirty="0">
                <a:latin typeface="Proxima Nova Lt" panose="02000506030000020004" pitchFamily="50" charset="0"/>
              </a:rPr>
              <a:t>Part II: Alarm System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Build the logic circuit in LabVIEW</a:t>
            </a:r>
          </a:p>
          <a:p>
            <a:pPr marL="457200" indent="-457200" algn="l">
              <a:buFont typeface="+mj-lt"/>
              <a:buAutoNum type="arabicPeriod" startAt="3"/>
            </a:pPr>
            <a:r>
              <a:rPr lang="en-US" dirty="0">
                <a:latin typeface="Proxima Nova Rg" panose="02000506030000020004" pitchFamily="2" charset="0"/>
              </a:rPr>
              <a:t>Circuit the system on an NI ELVIS II+ board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27</a:t>
            </a:r>
          </a:p>
        </p:txBody>
      </p:sp>
      <p:pic>
        <p:nvPicPr>
          <p:cNvPr id="14" name="Picture 259">
            <a:extLst>
              <a:ext uri="{FF2B5EF4-FFF2-40B4-BE49-F238E27FC236}">
                <a16:creationId xmlns:a16="http://schemas.microsoft.com/office/drawing/2014/main" id="{CB9B5AA5-1504-4E2A-8032-35B72E036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02" y="3488021"/>
            <a:ext cx="8156122" cy="20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024572-50B7-4A60-B10A-97D8A15EC8BF}"/>
              </a:ext>
            </a:extLst>
          </p:cNvPr>
          <p:cNvSpPr/>
          <p:nvPr/>
        </p:nvSpPr>
        <p:spPr>
          <a:xfrm>
            <a:off x="2222715" y="5502688"/>
            <a:ext cx="74199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17: Diagram of AND/OR/NOT IC Chips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04F034-2698-47D5-8522-29ED24FD1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93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43409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677288"/>
            <a:ext cx="10581564" cy="4435929"/>
          </a:xfrm>
        </p:spPr>
        <p:txBody>
          <a:bodyPr anchor="ctr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with both VIs to the EG1003 website by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Individual lab report: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Explain how k-maps help simplify the circuitry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the truth table, both Boolean equations, and k-map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8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screenshots of the LabVIEW VIs (front and back panels)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28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D22FAD-21B4-4164-ADD9-0D1C4A72BA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8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Understand graphical programming in LabVIEW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Design two systems in LabVIEW that address a problem statement:</a:t>
            </a:r>
            <a:endParaRPr lang="en-US" sz="2400" dirty="0">
              <a:latin typeface="Proxima Nova Rg" panose="02000506030000020004" pitchFamily="2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Heating and cooling system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Alarm system using digital logic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Obtain physical data with the virtual instruments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5A78859-4EEC-4556-A390-32A5287E7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113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23350"/>
            <a:ext cx="1083632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Submit a ZIP file of both VIs to the EG1003 website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Take screenshots of the front and back panels of the VIs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Everyone should use the software on their own computers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Submit all work electronically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667" y="2793933"/>
            <a:ext cx="2335982" cy="2335982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3043D5-B14A-4BCE-B2B8-671997761C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685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228BED-FDFA-4FB2-8251-995C41B15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26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LabVIEW</a:t>
            </a:r>
            <a:r>
              <a:rPr lang="en-US" dirty="0">
                <a:latin typeface="Proxima Nova Rg" panose="02000506030000020004" pitchFamily="2" charset="0"/>
              </a:rPr>
              <a:t> – Laboratory Virtual Instrument Engineering Workbench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Used to design systems for data acquisition, instrument control,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and industrial automation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Uses graphical programming language based on 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1D0463B-E1DC-491E-8B3C-28298E30D5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525099"/>
              </p:ext>
            </p:extLst>
          </p:nvPr>
        </p:nvGraphicFramePr>
        <p:xfrm>
          <a:off x="3652602" y="3625158"/>
          <a:ext cx="2689361" cy="2789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Bitmap Image" r:id="rId3" imgW="4944165" imgH="5582429" progId="PBrush">
                  <p:embed/>
                </p:oleObj>
              </mc:Choice>
              <mc:Fallback>
                <p:oleObj name="Bitmap Image" r:id="rId3" imgW="4944165" imgH="5582429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2602" y="3625158"/>
                        <a:ext cx="2689361" cy="2789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2885CFC-A35E-4C15-932C-63640768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192" y="3629592"/>
            <a:ext cx="2036131" cy="244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099FD298-DDE4-441B-8E0D-DE6664B3B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0"/>
          <a:stretch>
            <a:fillRect/>
          </a:stretch>
        </p:blipFill>
        <p:spPr bwMode="auto">
          <a:xfrm>
            <a:off x="8764323" y="3625158"/>
            <a:ext cx="1998795" cy="244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4C1DD16-B1F7-4631-B66F-18EF75C71CE9}"/>
              </a:ext>
            </a:extLst>
          </p:cNvPr>
          <p:cNvSpPr/>
          <p:nvPr/>
        </p:nvSpPr>
        <p:spPr>
          <a:xfrm>
            <a:off x="610547" y="3882296"/>
            <a:ext cx="3042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Text-Based (Left)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and Graphic-Based (Right)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Programming Languages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4F1E25-2557-423A-99BD-149554A2D4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23350"/>
            <a:ext cx="10581564" cy="3917892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Virtual Instrument </a:t>
            </a:r>
            <a:r>
              <a:rPr lang="en-US" b="1" dirty="0">
                <a:latin typeface="Proxima Nova Rg" panose="02000506030000020004" pitchFamily="2" charset="0"/>
              </a:rPr>
              <a:t>(VI) </a:t>
            </a:r>
            <a:r>
              <a:rPr lang="en-US" dirty="0">
                <a:latin typeface="Proxima Nova Rg" panose="02000506030000020004" pitchFamily="2" charset="0"/>
              </a:rPr>
              <a:t>– programs created within LabVIEW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Programming and functionality simulate physical instruments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The instrument hardware is non-physical and based on the computer</a:t>
            </a:r>
            <a:endParaRPr lang="en-US" dirty="0">
              <a:latin typeface="Proxima Nova Rg" panose="0200050603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6945C8-4962-4C4B-8383-F164D2D122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631" y="3392518"/>
            <a:ext cx="2427924" cy="242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85502DB8-D521-48EF-811F-555AEED8A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682" y="3464020"/>
            <a:ext cx="3100409" cy="210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B9374ED-80BE-48C8-B904-B71180F64DD3}"/>
              </a:ext>
            </a:extLst>
          </p:cNvPr>
          <p:cNvSpPr/>
          <p:nvPr/>
        </p:nvSpPr>
        <p:spPr>
          <a:xfrm>
            <a:off x="1999753" y="5657615"/>
            <a:ext cx="75406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Physical Instrument (Left) vs. Virtual Instrument (Right)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CFA7196-77C1-450C-8CD7-0B01103E7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691540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714342"/>
            <a:ext cx="10581564" cy="636970"/>
          </a:xfrm>
        </p:spPr>
        <p:txBody>
          <a:bodyPr anchor="t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The LabVIEW interface: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8207C4-5683-4D34-A68F-213BDD5DE7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288"/>
          <a:stretch/>
        </p:blipFill>
        <p:spPr bwMode="auto">
          <a:xfrm>
            <a:off x="1838854" y="2210408"/>
            <a:ext cx="3666067" cy="2718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A2A36BC-8EC5-40A6-AEE1-115692C80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9" b="-1"/>
          <a:stretch/>
        </p:blipFill>
        <p:spPr bwMode="auto">
          <a:xfrm>
            <a:off x="7244320" y="2118967"/>
            <a:ext cx="2911312" cy="302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93FAB6B-3716-4253-9951-26195D7A7308}"/>
              </a:ext>
            </a:extLst>
          </p:cNvPr>
          <p:cNvSpPr/>
          <p:nvPr/>
        </p:nvSpPr>
        <p:spPr>
          <a:xfrm>
            <a:off x="427518" y="492797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Front panel </a:t>
            </a:r>
            <a:r>
              <a:rPr lang="en-US" sz="2400" dirty="0">
                <a:latin typeface="Proxima Nova Rg" panose="02000506030000020004" pitchFamily="2" charset="0"/>
              </a:rPr>
              <a:t>– where the program is controlled and executed, and the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user interacts with the instrument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DF7216-B23D-4A36-8ED7-DE4AF15C357C}"/>
              </a:ext>
            </a:extLst>
          </p:cNvPr>
          <p:cNvSpPr/>
          <p:nvPr/>
        </p:nvSpPr>
        <p:spPr>
          <a:xfrm>
            <a:off x="5798456" y="5181042"/>
            <a:ext cx="55318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dirty="0">
                <a:latin typeface="Proxima Nova Lt" panose="02000506030000020004" pitchFamily="50" charset="0"/>
              </a:rPr>
              <a:t>Back panel </a:t>
            </a:r>
            <a:r>
              <a:rPr lang="en-US" sz="2400" dirty="0">
                <a:latin typeface="Proxima Nova Rg" panose="02000506030000020004" pitchFamily="2" charset="0"/>
              </a:rPr>
              <a:t>– where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the program is written</a:t>
            </a:r>
          </a:p>
        </p:txBody>
      </p: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30BC990-5C57-40CE-853D-0CA17E260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6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988665"/>
            <a:ext cx="5137795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Front panel: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Controls</a:t>
            </a:r>
            <a:r>
              <a:rPr lang="en-US" sz="2400" dirty="0">
                <a:latin typeface="Proxima Nova Rg" panose="02000506030000020004" pitchFamily="2" charset="0"/>
              </a:rPr>
              <a:t> – inputs that allow a user to supply information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Indicators</a:t>
            </a:r>
            <a:r>
              <a:rPr lang="en-US" sz="2400" dirty="0">
                <a:latin typeface="Proxima Nova Rg" panose="02000506030000020004" pitchFamily="2" charset="0"/>
              </a:rPr>
              <a:t> – outputs that display results based on the inputs to the VI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Controls and indicators are located on the </a:t>
            </a:r>
            <a:r>
              <a:rPr lang="en-US" sz="2400" dirty="0">
                <a:latin typeface="Proxima Nova Lt" panose="02000506030000020004" pitchFamily="50" charset="0"/>
              </a:rPr>
              <a:t>controls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F3CCB96D-7FC9-4044-92F6-869DE48B4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179" y="1864526"/>
            <a:ext cx="3683725" cy="373258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2CFD9D2-D825-4CE7-A55D-6FF80F6DEA7D}"/>
              </a:ext>
            </a:extLst>
          </p:cNvPr>
          <p:cNvSpPr/>
          <p:nvPr/>
        </p:nvSpPr>
        <p:spPr>
          <a:xfrm>
            <a:off x="4939704" y="5596735"/>
            <a:ext cx="75406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Controls and Indicators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National Instruments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FCA139-20F8-44BE-82AF-9EEF9621D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93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104" y="1923350"/>
            <a:ext cx="5960756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 panel (aka block diagram):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Terminals</a:t>
            </a:r>
            <a:r>
              <a:rPr lang="en-US" sz="2400" dirty="0">
                <a:latin typeface="Proxima Nova Rg" panose="02000506030000020004" pitchFamily="2" charset="0"/>
              </a:rPr>
              <a:t> – objects placed on the front panel appear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Lt" panose="02000506030000020004" pitchFamily="50" charset="0"/>
              </a:rPr>
              <a:t>Functions and structures</a:t>
            </a:r>
            <a:r>
              <a:rPr lang="en-US" sz="2400" dirty="0">
                <a:latin typeface="Proxima Nova Rg" panose="02000506030000020004" pitchFamily="2" charset="0"/>
              </a:rPr>
              <a:t> – perform operations on controls and supply data to indicators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Functions and structures are located on the </a:t>
            </a:r>
            <a:r>
              <a:rPr lang="en-US" sz="2400" dirty="0">
                <a:latin typeface="Proxima Nova Lt" panose="02000506030000020004" pitchFamily="50" charset="0"/>
              </a:rPr>
              <a:t>functions palette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733602" y="5112774"/>
            <a:ext cx="4979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Terminals and Functions Courtesy of National Instruments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0AFC9FE-5CD2-4764-A55C-3F9C22D39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603" y="2232589"/>
            <a:ext cx="4979167" cy="2864206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2047AEEC-F39B-413E-925D-432079C0B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382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6" y="1923350"/>
            <a:ext cx="7044973" cy="3917892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Tools palette </a:t>
            </a:r>
            <a:r>
              <a:rPr lang="en-US" dirty="0">
                <a:latin typeface="Proxima Nova Rg" panose="02000506030000020004" pitchFamily="2" charset="0"/>
              </a:rPr>
              <a:t>– helps in navigating the environment of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Proxima Nova Rg" panose="02000506030000020004" pitchFamily="2" charset="0"/>
              </a:rPr>
              <a:t>Operating tool</a:t>
            </a:r>
            <a:r>
              <a:rPr lang="en-US" sz="2400" dirty="0">
                <a:latin typeface="Proxima Nova Rg" panose="02000506030000020004" pitchFamily="2" charset="0"/>
              </a:rPr>
              <a:t> – changes values of controls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C000"/>
                </a:solidFill>
                <a:latin typeface="Proxima Nova Rg" panose="02000506030000020004" pitchFamily="2" charset="0"/>
              </a:rPr>
              <a:t>Positioning tool </a:t>
            </a:r>
            <a:r>
              <a:rPr lang="en-US" sz="2400" dirty="0">
                <a:latin typeface="Proxima Nova Rg" panose="02000506030000020004" pitchFamily="2" charset="0"/>
              </a:rPr>
              <a:t>– positions, resizes, selects objects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  <a:latin typeface="Proxima Nova Rg" panose="02000506030000020004" pitchFamily="2" charset="0"/>
              </a:rPr>
              <a:t>Labeling tool </a:t>
            </a:r>
            <a:r>
              <a:rPr lang="en-US" sz="2400" dirty="0">
                <a:latin typeface="Proxima Nova Rg" panose="02000506030000020004" pitchFamily="2" charset="0"/>
              </a:rPr>
              <a:t>– creates and edits text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  <a:latin typeface="Proxima Nova Rg" panose="02000506030000020004" pitchFamily="2" charset="0"/>
              </a:rPr>
              <a:t>Wiring tool</a:t>
            </a:r>
            <a:r>
              <a:rPr lang="en-US" sz="2400" dirty="0">
                <a:latin typeface="Proxima Nova Rg" panose="02000506030000020004" pitchFamily="2" charset="0"/>
              </a:rPr>
              <a:t> – wires nodes on the back panel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  <a:latin typeface="Proxima Nova Rg" panose="02000506030000020004" pitchFamily="2" charset="0"/>
              </a:rPr>
              <a:t>Scrolling tool</a:t>
            </a:r>
            <a:r>
              <a:rPr lang="en-US" sz="2400" dirty="0">
                <a:latin typeface="Proxima Nova Rg" panose="02000506030000020004" pitchFamily="2" charset="0"/>
              </a:rPr>
              <a:t> – used to scroll in the window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10" name="Picture 9" descr="C:\Users\Recitation\Documents\Amanda\Tools Palette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441" y="2174381"/>
            <a:ext cx="1918502" cy="323013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713532" y="3187655"/>
            <a:ext cx="398424" cy="4255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156909" y="3183735"/>
            <a:ext cx="398424" cy="425589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606179" y="3177557"/>
            <a:ext cx="398424" cy="42558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13532" y="3643883"/>
            <a:ext cx="398424" cy="42558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607614" y="3643883"/>
            <a:ext cx="398424" cy="42558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7912299" y="5401289"/>
            <a:ext cx="30301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Tools Palette</a:t>
            </a: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F1A5185-4D1C-4536-B382-4CBBF14CA3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69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1675</Words>
  <Application>Microsoft Office PowerPoint</Application>
  <PresentationFormat>Widescreen</PresentationFormat>
  <Paragraphs>349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Proxima Nova Rg</vt:lpstr>
      <vt:lpstr>Proxima Nova Lt</vt:lpstr>
      <vt:lpstr>Gotham Medium</vt:lpstr>
      <vt:lpstr>Calibri Light</vt:lpstr>
      <vt:lpstr>Cambria Math</vt:lpstr>
      <vt:lpstr>Arial</vt:lpstr>
      <vt:lpstr>Calibri</vt:lpstr>
      <vt:lpstr>Office Theme</vt:lpstr>
      <vt:lpstr>Bitmap Image</vt:lpstr>
      <vt:lpstr>INTRODUCTION TO LABVIEW &amp; DIGITAL LOGIC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PROBLEM STATEMENT</vt:lpstr>
      <vt:lpstr>PROCEDURE</vt:lpstr>
      <vt:lpstr>PROCEDURE</vt:lpstr>
      <vt:lpstr>PROCEDURE</vt:lpstr>
      <vt:lpstr>PROCEDURE</vt:lpstr>
      <vt:lpstr>PROCEDURE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72</cp:revision>
  <dcterms:created xsi:type="dcterms:W3CDTF">2019-06-25T23:10:16Z</dcterms:created>
  <dcterms:modified xsi:type="dcterms:W3CDTF">2020-08-02T00:18:50Z</dcterms:modified>
  <cp:contentStatus/>
</cp:coreProperties>
</file>