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70" r:id="rId6"/>
    <p:sldId id="271" r:id="rId7"/>
    <p:sldId id="272" r:id="rId8"/>
    <p:sldId id="260" r:id="rId9"/>
    <p:sldId id="267" r:id="rId10"/>
    <p:sldId id="266" r:id="rId11"/>
    <p:sldId id="265" r:id="rId12"/>
    <p:sldId id="269" r:id="rId13"/>
    <p:sldId id="264" r:id="rId14"/>
    <p:sldId id="268" r:id="rId15"/>
    <p:sldId id="263" r:id="rId16"/>
    <p:sldId id="26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09E02-A104-4FC7-9ECF-F9841691F699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629E4-02C1-4A57-B218-16FC20685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6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 smtClean="0"/>
              <a:t>First and Last word</a:t>
            </a:r>
          </a:p>
          <a:p>
            <a:pPr marL="228600" indent="-228600">
              <a:buAutoNum type="arabicParenR"/>
            </a:pPr>
            <a:r>
              <a:rPr lang="en-US" dirty="0" smtClean="0"/>
              <a:t>Verbs</a:t>
            </a:r>
          </a:p>
          <a:p>
            <a:pPr marL="228600" indent="-228600">
              <a:buAutoNum type="arabicParenR"/>
            </a:pPr>
            <a:r>
              <a:rPr lang="en-US" dirty="0" smtClean="0"/>
              <a:t>Length of 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629E4-02C1-4A57-B218-16FC206859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81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Capitalization</a:t>
            </a:r>
            <a:endParaRPr lang="en-US" b="1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112" y="3473012"/>
            <a:ext cx="2883776" cy="288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a Proper Noun?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Name of a specific person, place, or thing</a:t>
            </a:r>
          </a:p>
          <a:p>
            <a:r>
              <a:rPr lang="en-US" dirty="0" smtClean="0"/>
              <a:t>Has a finite existence (lifetime)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489639"/>
              </p:ext>
            </p:extLst>
          </p:nvPr>
        </p:nvGraphicFramePr>
        <p:xfrm>
          <a:off x="842026" y="2423691"/>
          <a:ext cx="10425742" cy="37795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212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2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8719"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/>
                        <a:t>People and places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solidFill>
                            <a:srgbClr val="FF6600"/>
                          </a:solidFill>
                        </a:rPr>
                        <a:t>George Boole</a:t>
                      </a:r>
                      <a:endParaRPr lang="en-US" sz="32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76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Adjectives named after</a:t>
                      </a:r>
                      <a:r>
                        <a:rPr lang="en-US" sz="3200" baseline="0" dirty="0" smtClean="0"/>
                        <a:t> people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solidFill>
                            <a:srgbClr val="FF6600"/>
                          </a:solidFill>
                        </a:rPr>
                        <a:t>Boolean equation</a:t>
                      </a:r>
                      <a:endParaRPr lang="en-US" sz="32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719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Trademarks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solidFill>
                            <a:srgbClr val="FF6600"/>
                          </a:solidFill>
                        </a:rPr>
                        <a:t>Styrofoam,</a:t>
                      </a:r>
                      <a:r>
                        <a:rPr lang="en-US" sz="3200" b="1" baseline="0" dirty="0" smtClean="0">
                          <a:solidFill>
                            <a:srgbClr val="FF6600"/>
                          </a:solidFill>
                        </a:rPr>
                        <a:t> LEGO</a:t>
                      </a:r>
                      <a:endParaRPr lang="en-US" sz="32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6561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Official names of organizations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solidFill>
                            <a:srgbClr val="FF6600"/>
                          </a:solidFill>
                        </a:rPr>
                        <a:t>New York University</a:t>
                      </a:r>
                      <a:r>
                        <a:rPr lang="en-US" sz="3200" b="1" baseline="0" dirty="0" smtClean="0">
                          <a:solidFill>
                            <a:srgbClr val="FF660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FF6600"/>
                          </a:solidFill>
                        </a:rPr>
                        <a:t>Tandon</a:t>
                      </a:r>
                      <a:r>
                        <a:rPr lang="en-US" sz="3200" b="1" baseline="0" dirty="0" smtClean="0">
                          <a:solidFill>
                            <a:srgbClr val="FF6600"/>
                          </a:solidFill>
                        </a:rPr>
                        <a:t> School of Engineering</a:t>
                      </a:r>
                      <a:endParaRPr lang="en-US" sz="32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963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Unit Symbols Can Be Tricky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 marL="457200" indent="0">
              <a:buNone/>
            </a:pPr>
            <a:endParaRPr lang="en-US" sz="1800" dirty="0" smtClean="0"/>
          </a:p>
          <a:p>
            <a:pPr marL="457200" indent="0">
              <a:buNone/>
            </a:pPr>
            <a:endParaRPr lang="en-US" sz="1800" dirty="0"/>
          </a:p>
          <a:p>
            <a:pPr marL="457200" indent="0">
              <a:buNone/>
            </a:pPr>
            <a:endParaRPr lang="en-US" sz="1800" dirty="0" smtClean="0"/>
          </a:p>
          <a:p>
            <a:pPr marL="457200" indent="0">
              <a:buNone/>
            </a:pPr>
            <a:endParaRPr lang="en-US" sz="1800" dirty="0"/>
          </a:p>
          <a:p>
            <a:pPr marL="457200" indent="0">
              <a:buNone/>
            </a:pPr>
            <a:endParaRPr lang="en-US" sz="1800" dirty="0" smtClean="0"/>
          </a:p>
          <a:p>
            <a:pPr marL="457200" indent="0">
              <a:buNone/>
            </a:pPr>
            <a:r>
              <a:rPr lang="en-US" sz="1800" baseline="30000" dirty="0" smtClean="0"/>
              <a:t>1</a:t>
            </a:r>
            <a:r>
              <a:rPr lang="en-US" sz="1800" dirty="0" smtClean="0"/>
              <a:t>National Institute for Standards and Technology, “Guide for the Use of International System of Units”, nist.gov</a:t>
            </a: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113141"/>
              </p:ext>
            </p:extLst>
          </p:nvPr>
        </p:nvGraphicFramePr>
        <p:xfrm>
          <a:off x="829503" y="914399"/>
          <a:ext cx="9942882" cy="464548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262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1644"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/>
                        <a:t>Generic units not capitalized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solidFill>
                            <a:srgbClr val="FF6600"/>
                          </a:solidFill>
                        </a:rPr>
                        <a:t>m,</a:t>
                      </a:r>
                      <a:r>
                        <a:rPr lang="en-US" sz="3200" b="1" baseline="0" dirty="0" smtClean="0">
                          <a:solidFill>
                            <a:srgbClr val="FF6600"/>
                          </a:solidFill>
                        </a:rPr>
                        <a:t> cm, mm</a:t>
                      </a:r>
                      <a:endParaRPr lang="en-US" sz="32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In the US</a:t>
                      </a:r>
                      <a:r>
                        <a:rPr lang="en-US" sz="3200" baseline="30000" dirty="0" smtClean="0"/>
                        <a:t>1</a:t>
                      </a:r>
                      <a:r>
                        <a:rPr lang="en-US" sz="3200" dirty="0" smtClean="0"/>
                        <a:t>, a</a:t>
                      </a:r>
                      <a:r>
                        <a:rPr lang="en-US" sz="3200" baseline="0" dirty="0" smtClean="0"/>
                        <a:t> liter is capitalized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solidFill>
                            <a:srgbClr val="FF6600"/>
                          </a:solidFill>
                        </a:rPr>
                        <a:t>L</a:t>
                      </a:r>
                      <a:endParaRPr lang="en-US" sz="32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Heinrich Hertz (hertz)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solidFill>
                            <a:srgbClr val="FF6600"/>
                          </a:solidFill>
                        </a:rPr>
                        <a:t>Hz</a:t>
                      </a:r>
                      <a:endParaRPr lang="en-US" sz="32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Alexander Graham Bell (decibel)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solidFill>
                            <a:srgbClr val="FF6600"/>
                          </a:solidFill>
                        </a:rPr>
                        <a:t>dB</a:t>
                      </a:r>
                      <a:endParaRPr lang="en-US" sz="32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Michael</a:t>
                      </a:r>
                      <a:r>
                        <a:rPr lang="en-US" sz="3200" baseline="0" dirty="0" smtClean="0"/>
                        <a:t> Faraday (farad)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solidFill>
                            <a:srgbClr val="FF6600"/>
                          </a:solidFill>
                        </a:rPr>
                        <a:t>F</a:t>
                      </a:r>
                      <a:endParaRPr lang="en-US" sz="32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baseline="0" dirty="0" smtClean="0"/>
                        <a:t>Alessandro Volta (volt)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solidFill>
                            <a:srgbClr val="FF6600"/>
                          </a:solidFill>
                        </a:rPr>
                        <a:t>V</a:t>
                      </a:r>
                      <a:endParaRPr lang="en-US" sz="32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Daniel Gabriel</a:t>
                      </a:r>
                      <a:r>
                        <a:rPr lang="en-US" sz="3200" baseline="0" dirty="0" smtClean="0"/>
                        <a:t> Fahrenheit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solidFill>
                            <a:srgbClr val="FF6600"/>
                          </a:solidFill>
                        </a:rPr>
                        <a:t>°F</a:t>
                      </a:r>
                      <a:endParaRPr lang="en-US" sz="32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Anders Celsius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solidFill>
                            <a:srgbClr val="FF6600"/>
                          </a:solidFill>
                        </a:rPr>
                        <a:t>°C</a:t>
                      </a:r>
                      <a:endParaRPr lang="en-US" sz="32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8126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Capitalization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Follow typographic conventions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Capitalize “proper” nouns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Leave “generic” nouns in lowercase</a:t>
            </a:r>
            <a:endParaRPr lang="en-US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703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 Definite Lifespan = No Capitalization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Spelled out words of an acronym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>
                <a:solidFill>
                  <a:srgbClr val="FF6600"/>
                </a:solidFill>
              </a:rPr>
              <a:t>l</a:t>
            </a:r>
            <a:r>
              <a:rPr lang="en-US" dirty="0" smtClean="0">
                <a:solidFill>
                  <a:srgbClr val="FF6600"/>
                </a:solidFill>
              </a:rPr>
              <a:t>ight emitting diode, data acquisition board</a:t>
            </a:r>
          </a:p>
          <a:p>
            <a:r>
              <a:rPr lang="en-US" dirty="0" smtClean="0"/>
              <a:t>Components or elements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>
                <a:solidFill>
                  <a:srgbClr val="FF6600"/>
                </a:solidFill>
              </a:rPr>
              <a:t>copper, magnesium, solar panel</a:t>
            </a:r>
          </a:p>
          <a:p>
            <a:r>
              <a:rPr lang="en-US" dirty="0" smtClean="0"/>
              <a:t>Descriptive labels of places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>
                <a:solidFill>
                  <a:srgbClr val="FF6600"/>
                </a:solidFill>
              </a:rPr>
              <a:t>high school, laboratory</a:t>
            </a:r>
          </a:p>
          <a:p>
            <a:r>
              <a:rPr lang="en-US" dirty="0" smtClean="0"/>
              <a:t>General concepts or ideas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>
                <a:solidFill>
                  <a:srgbClr val="FF6600"/>
                </a:solidFill>
              </a:rPr>
              <a:t>precision, electromagnetism, design ratio, sum of    	products</a:t>
            </a:r>
          </a:p>
        </p:txBody>
      </p:sp>
    </p:spTree>
    <p:extLst>
      <p:ext uri="{BB962C8B-B14F-4D97-AF65-F5344CB8AC3E}">
        <p14:creationId xmlns:p14="http://schemas.microsoft.com/office/powerpoint/2010/main" val="1479952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6600"/>
                </a:solidFill>
              </a:rPr>
              <a:t>t</a:t>
            </a:r>
            <a:r>
              <a:rPr lang="en-US" dirty="0" smtClean="0"/>
              <a:t>eam is building a </a:t>
            </a:r>
            <a:r>
              <a:rPr lang="en-US" dirty="0" smtClean="0">
                <a:solidFill>
                  <a:srgbClr val="FF6600"/>
                </a:solidFill>
              </a:rPr>
              <a:t>b</a:t>
            </a:r>
            <a:r>
              <a:rPr lang="en-US" dirty="0" smtClean="0"/>
              <a:t>omb </a:t>
            </a:r>
            <a:r>
              <a:rPr lang="en-US" dirty="0" smtClean="0">
                <a:solidFill>
                  <a:srgbClr val="FF6600"/>
                </a:solidFill>
              </a:rPr>
              <a:t>d</a:t>
            </a:r>
            <a:r>
              <a:rPr lang="en-US" dirty="0" smtClean="0"/>
              <a:t>isarming </a:t>
            </a:r>
            <a:r>
              <a:rPr lang="en-US" dirty="0" smtClean="0">
                <a:solidFill>
                  <a:srgbClr val="FF6600"/>
                </a:solidFill>
              </a:rPr>
              <a:t>r</a:t>
            </a:r>
            <a:r>
              <a:rPr lang="en-US" dirty="0" smtClean="0"/>
              <a:t>obot (</a:t>
            </a:r>
            <a:r>
              <a:rPr lang="en-US" dirty="0" smtClean="0">
                <a:solidFill>
                  <a:srgbClr val="FF6600"/>
                </a:solidFill>
              </a:rPr>
              <a:t>BDR</a:t>
            </a:r>
            <a:r>
              <a:rPr lang="en-US" dirty="0" smtClean="0"/>
              <a:t>). The robot is called </a:t>
            </a:r>
            <a:r>
              <a:rPr lang="en-US" dirty="0" smtClean="0">
                <a:solidFill>
                  <a:srgbClr val="FF6600"/>
                </a:solidFill>
              </a:rPr>
              <a:t>D</a:t>
            </a:r>
            <a:r>
              <a:rPr lang="en-US" dirty="0" smtClean="0"/>
              <a:t>etonator.</a:t>
            </a:r>
          </a:p>
          <a:p>
            <a:r>
              <a:rPr lang="en-US" dirty="0" smtClean="0"/>
              <a:t>Then, </a:t>
            </a:r>
            <a:r>
              <a:rPr lang="en-US" dirty="0" smtClean="0">
                <a:solidFill>
                  <a:srgbClr val="FF6600"/>
                </a:solidFill>
              </a:rPr>
              <a:t>p</a:t>
            </a:r>
            <a:r>
              <a:rPr lang="en-US" dirty="0" smtClean="0"/>
              <a:t>recision and </a:t>
            </a:r>
            <a:r>
              <a:rPr lang="en-US" dirty="0" smtClean="0">
                <a:solidFill>
                  <a:srgbClr val="FF6600"/>
                </a:solidFill>
              </a:rPr>
              <a:t>a</a:t>
            </a:r>
            <a:r>
              <a:rPr lang="en-US" dirty="0" smtClean="0"/>
              <a:t>ccuracy were calculated.</a:t>
            </a:r>
          </a:p>
          <a:p>
            <a:r>
              <a:rPr lang="en-US" dirty="0" smtClean="0"/>
              <a:t>The first step was to create a </a:t>
            </a:r>
            <a:r>
              <a:rPr lang="en-US" dirty="0" smtClean="0">
                <a:solidFill>
                  <a:srgbClr val="FF6600"/>
                </a:solidFill>
              </a:rPr>
              <a:t>t</a:t>
            </a:r>
            <a:r>
              <a:rPr lang="en-US" dirty="0" smtClean="0"/>
              <a:t>ruth </a:t>
            </a:r>
            <a:r>
              <a:rPr lang="en-US" dirty="0" smtClean="0">
                <a:solidFill>
                  <a:srgbClr val="FF6600"/>
                </a:solidFill>
              </a:rPr>
              <a:t>t</a:t>
            </a:r>
            <a:r>
              <a:rPr lang="en-US" dirty="0" smtClean="0"/>
              <a:t>able.</a:t>
            </a:r>
          </a:p>
          <a:p>
            <a:r>
              <a:rPr lang="en-US" dirty="0" smtClean="0"/>
              <a:t>The lecture was given by </a:t>
            </a:r>
            <a:r>
              <a:rPr lang="en-US" dirty="0" smtClean="0">
                <a:solidFill>
                  <a:srgbClr val="FF6600"/>
                </a:solidFill>
              </a:rPr>
              <a:t>P</a:t>
            </a:r>
            <a:r>
              <a:rPr lang="en-US" dirty="0" smtClean="0"/>
              <a:t>rofessor </a:t>
            </a:r>
            <a:r>
              <a:rPr lang="en-US" dirty="0" err="1" smtClean="0">
                <a:solidFill>
                  <a:srgbClr val="FF6600"/>
                </a:solidFill>
              </a:rPr>
              <a:t>G</a:t>
            </a:r>
            <a:r>
              <a:rPr lang="en-US" dirty="0" err="1" smtClean="0"/>
              <a:t>eorgi</a:t>
            </a:r>
            <a:r>
              <a:rPr lang="en-US" dirty="0" smtClean="0"/>
              <a:t>.</a:t>
            </a:r>
          </a:p>
          <a:p>
            <a:r>
              <a:rPr lang="en-US" dirty="0" smtClean="0"/>
              <a:t>Give the </a:t>
            </a:r>
            <a:r>
              <a:rPr lang="en-US" dirty="0" smtClean="0">
                <a:solidFill>
                  <a:srgbClr val="FF6600"/>
                </a:solidFill>
              </a:rPr>
              <a:t>p</a:t>
            </a:r>
            <a:r>
              <a:rPr lang="en-US" dirty="0" smtClean="0"/>
              <a:t>rofessor your work.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6600"/>
                </a:solidFill>
              </a:rPr>
              <a:t>k</a:t>
            </a:r>
            <a:r>
              <a:rPr lang="en-US" dirty="0" smtClean="0"/>
              <a:t>its are manufactured by </a:t>
            </a:r>
            <a:r>
              <a:rPr lang="en-US" dirty="0" smtClean="0">
                <a:solidFill>
                  <a:srgbClr val="FF6600"/>
                </a:solidFill>
              </a:rPr>
              <a:t>T</a:t>
            </a:r>
            <a:r>
              <a:rPr lang="en-US" dirty="0" smtClean="0"/>
              <a:t>exas </a:t>
            </a:r>
            <a:r>
              <a:rPr lang="en-US" dirty="0" smtClean="0">
                <a:solidFill>
                  <a:srgbClr val="FF6600"/>
                </a:solidFill>
              </a:rPr>
              <a:t>I</a:t>
            </a:r>
            <a:r>
              <a:rPr lang="en-US" dirty="0" smtClean="0"/>
              <a:t>nstruments.</a:t>
            </a:r>
          </a:p>
          <a:p>
            <a:r>
              <a:rPr lang="en-US" dirty="0" smtClean="0"/>
              <a:t>My favorite book is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  <a:r>
              <a:rPr lang="en-US" i="1" dirty="0" smtClean="0"/>
              <a:t>eys </a:t>
            </a:r>
            <a:r>
              <a:rPr lang="en-US" i="1" dirty="0" smtClean="0">
                <a:solidFill>
                  <a:srgbClr val="FF6600"/>
                </a:solidFill>
              </a:rPr>
              <a:t>f</a:t>
            </a:r>
            <a:r>
              <a:rPr lang="en-US" i="1" dirty="0" smtClean="0"/>
              <a:t>or </a:t>
            </a:r>
            <a:r>
              <a:rPr lang="en-US" i="1" dirty="0" smtClean="0">
                <a:solidFill>
                  <a:srgbClr val="FF6600"/>
                </a:solidFill>
              </a:rPr>
              <a:t>W</a:t>
            </a:r>
            <a:r>
              <a:rPr lang="en-US" i="1" dirty="0" smtClean="0"/>
              <a:t>riters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3036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Things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common error: adding a capital where it does not belong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Consistency is very important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>
                <a:solidFill>
                  <a:srgbClr val="FF6600"/>
                </a:solidFill>
              </a:rPr>
              <a:t>Titles of slides throughout the presentation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	Bulleted lists on a slide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	Headings of a report section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	Parts of a table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	Labels in a diagram</a:t>
            </a:r>
          </a:p>
        </p:txBody>
      </p:sp>
    </p:spTree>
    <p:extLst>
      <p:ext uri="{BB962C8B-B14F-4D97-AF65-F5344CB8AC3E}">
        <p14:creationId xmlns:p14="http://schemas.microsoft.com/office/powerpoint/2010/main" val="2246118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Capitalization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4053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Capitalization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Follow typographic conventions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Capitalize “proper” nouns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Leave “generic” nouns in lowercase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Convention of Capitalization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First word of a sentence (sentence case)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>
                <a:solidFill>
                  <a:srgbClr val="FF6600"/>
                </a:solidFill>
              </a:rPr>
              <a:t>Precision is the repeatability of a result.</a:t>
            </a:r>
          </a:p>
          <a:p>
            <a:r>
              <a:rPr lang="en-US" dirty="0" smtClean="0"/>
              <a:t>Acronyms or trademarks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>
                <a:solidFill>
                  <a:srgbClr val="FF6600"/>
                </a:solidFill>
              </a:rPr>
              <a:t>LED, LabVIEW</a:t>
            </a:r>
          </a:p>
          <a:p>
            <a:r>
              <a:rPr lang="en-US" dirty="0" smtClean="0"/>
              <a:t>Boolean operators and terms from computer languages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>
                <a:solidFill>
                  <a:srgbClr val="FF6600"/>
                </a:solidFill>
              </a:rPr>
              <a:t>AND, OR, and NOT (use format of the language)</a:t>
            </a:r>
          </a:p>
          <a:p>
            <a:r>
              <a:rPr lang="en-US" dirty="0" smtClean="0"/>
              <a:t>“Important words” of a title (title case)</a:t>
            </a:r>
          </a:p>
          <a:p>
            <a:pPr marL="45720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FF6600"/>
                </a:solidFill>
              </a:rPr>
              <a:t>Lab 3: Product Evaluation and Quality Improvement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Makes a Word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 War </a:t>
            </a:r>
            <a:r>
              <a:rPr lang="en-US" dirty="0" smtClean="0">
                <a:solidFill>
                  <a:srgbClr val="FF6600"/>
                </a:solidFill>
              </a:rPr>
              <a:t>of the </a:t>
            </a:r>
            <a:r>
              <a:rPr lang="en-US" dirty="0" smtClean="0"/>
              <a:t>Worlds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A</a:t>
            </a:r>
            <a:r>
              <a:rPr lang="en-US" dirty="0" smtClean="0"/>
              <a:t> Long Day’s Journey </a:t>
            </a:r>
            <a:r>
              <a:rPr lang="en-US" dirty="0" smtClean="0">
                <a:solidFill>
                  <a:srgbClr val="FF6600"/>
                </a:solidFill>
              </a:rPr>
              <a:t>into</a:t>
            </a:r>
            <a:r>
              <a:rPr lang="en-US" dirty="0" smtClean="0"/>
              <a:t> Night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Ferris </a:t>
            </a:r>
            <a:r>
              <a:rPr lang="en-US" dirty="0" err="1" smtClean="0"/>
              <a:t>Bueller’s</a:t>
            </a:r>
            <a:r>
              <a:rPr lang="en-US" dirty="0" smtClean="0"/>
              <a:t> Day </a:t>
            </a:r>
            <a:r>
              <a:rPr lang="en-US" dirty="0" smtClean="0">
                <a:solidFill>
                  <a:srgbClr val="FF6600"/>
                </a:solidFill>
              </a:rPr>
              <a:t>Off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Despicable </a:t>
            </a:r>
            <a:r>
              <a:rPr lang="en-US" dirty="0" smtClean="0">
                <a:solidFill>
                  <a:srgbClr val="FF6600"/>
                </a:solidFill>
              </a:rPr>
              <a:t>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I </a:t>
            </a:r>
            <a:r>
              <a:rPr lang="en-US" dirty="0" smtClean="0">
                <a:solidFill>
                  <a:srgbClr val="FF6600"/>
                </a:solidFill>
              </a:rPr>
              <a:t>Am </a:t>
            </a:r>
            <a:r>
              <a:rPr lang="en-US" dirty="0" smtClean="0"/>
              <a:t>Legend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Cloudy </a:t>
            </a:r>
            <a:r>
              <a:rPr lang="en-US" dirty="0" smtClean="0">
                <a:solidFill>
                  <a:srgbClr val="FF6600"/>
                </a:solidFill>
              </a:rPr>
              <a:t>with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a </a:t>
            </a:r>
            <a:r>
              <a:rPr lang="en-US" dirty="0" smtClean="0"/>
              <a:t>Chance </a:t>
            </a:r>
            <a:r>
              <a:rPr lang="en-US" dirty="0" smtClean="0">
                <a:solidFill>
                  <a:srgbClr val="FF6600"/>
                </a:solidFill>
              </a:rPr>
              <a:t>of</a:t>
            </a:r>
            <a:r>
              <a:rPr lang="en-US" dirty="0" smtClean="0"/>
              <a:t> Meatballs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Rebel </a:t>
            </a:r>
            <a:r>
              <a:rPr lang="en-US" dirty="0" smtClean="0">
                <a:solidFill>
                  <a:srgbClr val="FF6600"/>
                </a:solidFill>
              </a:rPr>
              <a:t>Without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a</a:t>
            </a:r>
            <a:r>
              <a:rPr lang="en-US" dirty="0" smtClean="0"/>
              <a:t> Cause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655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Makes a Word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543800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 War of the Worlds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A</a:t>
            </a:r>
            <a:r>
              <a:rPr lang="en-US" dirty="0" smtClean="0"/>
              <a:t> Long Day’s 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Journey into Night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Ferris </a:t>
            </a:r>
            <a:r>
              <a:rPr lang="en-US" dirty="0" err="1" smtClean="0"/>
              <a:t>Bueller’s</a:t>
            </a:r>
            <a:r>
              <a:rPr lang="en-US" dirty="0" smtClean="0"/>
              <a:t> Day </a:t>
            </a:r>
            <a:r>
              <a:rPr lang="en-US" dirty="0" smtClean="0">
                <a:solidFill>
                  <a:srgbClr val="FF6600"/>
                </a:solidFill>
              </a:rPr>
              <a:t>Off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Despicable </a:t>
            </a:r>
            <a:r>
              <a:rPr lang="en-US" dirty="0" smtClean="0">
                <a:solidFill>
                  <a:srgbClr val="FF6600"/>
                </a:solidFill>
              </a:rPr>
              <a:t>Me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 I Am Legend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 Cloudy with a Chance of Meatballs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 Rebel Without a Cause</a:t>
            </a:r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67601" y="2313214"/>
            <a:ext cx="33745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Capitalize if first or last word of phrase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224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Makes a Word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206343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 War of the Worlds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 A Long Day’s Journey into Night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 Ferris </a:t>
            </a:r>
            <a:r>
              <a:rPr lang="en-US" dirty="0" err="1" smtClean="0">
                <a:solidFill>
                  <a:schemeClr val="bg2">
                    <a:lumMod val="90000"/>
                  </a:schemeClr>
                </a:solidFill>
              </a:rPr>
              <a:t>Bueller’s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 Day Off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 Despicable 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I </a:t>
            </a:r>
            <a:r>
              <a:rPr lang="en-US" dirty="0" smtClean="0">
                <a:solidFill>
                  <a:srgbClr val="FF6600"/>
                </a:solidFill>
              </a:rPr>
              <a:t>Am </a:t>
            </a:r>
            <a:r>
              <a:rPr lang="en-US" dirty="0" smtClean="0"/>
              <a:t>Legend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 Cloudy with a Chance of Meatballs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 Rebel Without a Cause</a:t>
            </a:r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00257" y="2601686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Capitalize if verb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486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Makes a Word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304314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 War </a:t>
            </a:r>
            <a:r>
              <a:rPr lang="en-US" dirty="0" smtClean="0">
                <a:solidFill>
                  <a:srgbClr val="FF6600"/>
                </a:solidFill>
              </a:rPr>
              <a:t>of the </a:t>
            </a:r>
            <a:r>
              <a:rPr lang="en-US" dirty="0" smtClean="0"/>
              <a:t>Worlds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 A Long Day’s </a:t>
            </a:r>
            <a:r>
              <a:rPr lang="en-US" dirty="0" smtClean="0"/>
              <a:t>Journey </a:t>
            </a:r>
            <a:r>
              <a:rPr lang="en-US" dirty="0" smtClean="0">
                <a:solidFill>
                  <a:srgbClr val="FF6600"/>
                </a:solidFill>
              </a:rPr>
              <a:t>into</a:t>
            </a:r>
            <a:r>
              <a:rPr lang="en-US" dirty="0" smtClean="0"/>
              <a:t> Night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 Ferris </a:t>
            </a:r>
            <a:r>
              <a:rPr lang="en-US" dirty="0" err="1" smtClean="0">
                <a:solidFill>
                  <a:schemeClr val="bg2">
                    <a:lumMod val="90000"/>
                  </a:schemeClr>
                </a:solidFill>
              </a:rPr>
              <a:t>Bueller’s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 Day Off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 Despicable Me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 I Am Legend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Cloudy </a:t>
            </a:r>
            <a:r>
              <a:rPr lang="en-US" dirty="0" smtClean="0">
                <a:solidFill>
                  <a:srgbClr val="FF6600"/>
                </a:solidFill>
              </a:rPr>
              <a:t>with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a </a:t>
            </a:r>
            <a:r>
              <a:rPr lang="en-US" dirty="0" smtClean="0"/>
              <a:t>Chance </a:t>
            </a:r>
            <a:r>
              <a:rPr lang="en-US" dirty="0" smtClean="0">
                <a:solidFill>
                  <a:srgbClr val="FF6600"/>
                </a:solidFill>
              </a:rPr>
              <a:t>of</a:t>
            </a:r>
            <a:r>
              <a:rPr lang="en-US" dirty="0" smtClean="0"/>
              <a:t> Meatballs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Rebel </a:t>
            </a:r>
            <a:r>
              <a:rPr lang="en-US" dirty="0" smtClean="0">
                <a:solidFill>
                  <a:srgbClr val="FF6600"/>
                </a:solidFill>
              </a:rPr>
              <a:t>Without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a</a:t>
            </a:r>
            <a:r>
              <a:rPr lang="en-US" dirty="0" smtClean="0"/>
              <a:t> Cause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76457" y="2558143"/>
            <a:ext cx="32276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Lowercase if small word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249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Title Case for Labels</a:t>
            </a:r>
            <a:endParaRPr lang="en-US" dirty="0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3581400" y="1480486"/>
            <a:ext cx="5029200" cy="4445000"/>
          </a:xfrm>
          <a:prstGeom prst="rect">
            <a:avLst/>
          </a:prstGeom>
          <a:solidFill>
            <a:schemeClr val="bg1"/>
          </a:solidFill>
          <a:ln w="508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4775993" y="1531263"/>
            <a:ext cx="2640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altLang="en-US" sz="2000" b="1" dirty="0">
                <a:solidFill>
                  <a:srgbClr val="FF6600"/>
                </a:solidFill>
                <a:latin typeface="Arial" panose="020B0604020202020204" pitchFamily="34" charset="0"/>
              </a:rPr>
              <a:t>The Title of a Report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3797473" y="2451144"/>
            <a:ext cx="427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US" altLang="en-US" sz="1800" b="1" dirty="0">
                <a:solidFill>
                  <a:srgbClr val="FF6600"/>
                </a:solidFill>
                <a:latin typeface="Arial" panose="020B0604020202020204" pitchFamily="34" charset="0"/>
              </a:rPr>
              <a:t>Section Heading for a Report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3880023" y="2030457"/>
            <a:ext cx="4475163" cy="76200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3880023" y="2182857"/>
            <a:ext cx="4475163" cy="76200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3880023" y="2335257"/>
            <a:ext cx="4475163" cy="76200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880023" y="2835319"/>
            <a:ext cx="4475163" cy="76200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3880023" y="2987719"/>
            <a:ext cx="4475163" cy="76200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880023" y="3140119"/>
            <a:ext cx="4475163" cy="76200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3880023" y="3292519"/>
            <a:ext cx="4475163" cy="76200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3880023" y="3444919"/>
            <a:ext cx="4475163" cy="76200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3797473" y="3652882"/>
            <a:ext cx="34762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US" altLang="en-US" sz="1800" b="1" i="1" dirty="0">
                <a:solidFill>
                  <a:srgbClr val="FF6600"/>
                </a:solidFill>
                <a:latin typeface="Arial" panose="020B0604020202020204" pitchFamily="34" charset="0"/>
              </a:rPr>
              <a:t>Figure 1: Title for Graph/Chart</a:t>
            </a:r>
          </a:p>
        </p:txBody>
      </p:sp>
      <p:graphicFrame>
        <p:nvGraphicFramePr>
          <p:cNvPr id="33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80594"/>
              </p:ext>
            </p:extLst>
          </p:nvPr>
        </p:nvGraphicFramePr>
        <p:xfrm>
          <a:off x="3911773" y="4070417"/>
          <a:ext cx="4495800" cy="1676400"/>
        </p:xfrm>
        <a:graphic>
          <a:graphicData uri="http://schemas.openxmlformats.org/drawingml/2006/table">
            <a:tbl>
              <a:tblPr/>
              <a:tblGrid>
                <a:gridCol w="149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-110" charset="0"/>
                        </a:rPr>
                        <a:t>Column Head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-110" charset="0"/>
                        </a:rPr>
                        <a:t>Column Head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-110" charset="0"/>
                        </a:rPr>
                        <a:t>Column Head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-110" charset="0"/>
                        </a:rPr>
                        <a:t>Row Label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Arial" pitchFamily="-110" charset="0"/>
                        </a:rPr>
                        <a:t>The data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Arial" pitchFamily="-110" charset="0"/>
                        </a:rPr>
                        <a:t>More data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-110" charset="0"/>
                        </a:rPr>
                        <a:t>Row Label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Arial" pitchFamily="-110" charset="0"/>
                        </a:rPr>
                        <a:t>Yet more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Arial" pitchFamily="-110" charset="0"/>
                        </a:rPr>
                        <a:t>And more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860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Capitalization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Follow typographic conventions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Capitalize “proper” nouns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Leave “generic” nouns in lowercase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566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58</TotalTime>
  <Words>517</Words>
  <Application>Microsoft Office PowerPoint</Application>
  <PresentationFormat>Widescreen</PresentationFormat>
  <Paragraphs>133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MS PGothic</vt:lpstr>
      <vt:lpstr>Arial</vt:lpstr>
      <vt:lpstr>Calibri</vt:lpstr>
      <vt:lpstr>Candara</vt:lpstr>
      <vt:lpstr>EG template</vt:lpstr>
      <vt:lpstr>Capitalization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Capitalization</dc:title>
  <dc:creator>Eve Fishinevich</dc:creator>
  <cp:lastModifiedBy>Recitation</cp:lastModifiedBy>
  <cp:revision>25</cp:revision>
  <dcterms:created xsi:type="dcterms:W3CDTF">2016-01-08T19:20:27Z</dcterms:created>
  <dcterms:modified xsi:type="dcterms:W3CDTF">2018-07-10T20:48:49Z</dcterms:modified>
</cp:coreProperties>
</file>