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</p:sldMasterIdLst>
  <p:notesMasterIdLst>
    <p:notesMasterId r:id="rId26"/>
  </p:notesMasterIdLst>
  <p:sldIdLst>
    <p:sldId id="298" r:id="rId3"/>
    <p:sldId id="258" r:id="rId4"/>
    <p:sldId id="338" r:id="rId5"/>
    <p:sldId id="325" r:id="rId6"/>
    <p:sldId id="339" r:id="rId7"/>
    <p:sldId id="340" r:id="rId8"/>
    <p:sldId id="341" r:id="rId9"/>
    <p:sldId id="342" r:id="rId10"/>
    <p:sldId id="343" r:id="rId11"/>
    <p:sldId id="344" r:id="rId12"/>
    <p:sldId id="345" r:id="rId13"/>
    <p:sldId id="346" r:id="rId14"/>
    <p:sldId id="347" r:id="rId15"/>
    <p:sldId id="348" r:id="rId16"/>
    <p:sldId id="349" r:id="rId17"/>
    <p:sldId id="350" r:id="rId18"/>
    <p:sldId id="351" r:id="rId19"/>
    <p:sldId id="352" r:id="rId20"/>
    <p:sldId id="353" r:id="rId21"/>
    <p:sldId id="354" r:id="rId22"/>
    <p:sldId id="355" r:id="rId23"/>
    <p:sldId id="356" r:id="rId24"/>
    <p:sldId id="317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Proxima Nova Rg" panose="02000506030000020004" charset="0"/>
      <p:regular r:id="rId31"/>
      <p:bold r:id="rId32"/>
      <p:italic r:id="rId33"/>
      <p:boldItalic r:id="rId34"/>
    </p:embeddedFont>
    <p:embeddedFont>
      <p:font typeface="Proxima Nova Lt" panose="02000506030000020004" pitchFamily="50" charset="0"/>
      <p:regular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Gotham Medium" panose="02000604030000020004" pitchFamily="50" charset="0"/>
      <p:regular r:id="rId38"/>
    </p:embeddedFont>
    <p:embeddedFont>
      <p:font typeface="Tahoma" panose="020B0604030504040204" pitchFamily="34" charset="0"/>
      <p:regular r:id="rId39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70AD47"/>
    <a:srgbClr val="ED7D31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=""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87" autoAdjust="0"/>
    <p:restoredTop sz="91546" autoAdjust="0"/>
  </p:normalViewPr>
  <p:slideViewPr>
    <p:cSldViewPr snapToGrid="0">
      <p:cViewPr varScale="1">
        <p:scale>
          <a:sx n="68" d="100"/>
          <a:sy n="68" d="100"/>
        </p:scale>
        <p:origin x="51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Beyond classic examples of data visualization in charts, data visualization is the core of a continuously growing snowball that allows engineers to ideate and innovate.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17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 want to play the video faster use the </a:t>
            </a:r>
            <a:r>
              <a:rPr lang="en-US" dirty="0" err="1" smtClean="0"/>
              <a:t>youtube</a:t>
            </a:r>
            <a:r>
              <a:rPr lang="en-US" smtClean="0"/>
              <a:t> link: https://youtu.be/jbkSRLYSojo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FF5D6-010A-4D91-93C4-C2628A7D35A5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5841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 want to watch the video at a faster speed use the </a:t>
            </a:r>
            <a:r>
              <a:rPr lang="en-US" dirty="0" err="1" smtClean="0"/>
              <a:t>youtube</a:t>
            </a:r>
            <a:r>
              <a:rPr lang="en-US" dirty="0" smtClean="0"/>
              <a:t> link: https://www.youtube.com/watch?v=16vVIzxprzw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79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D9E1E-6E84-B340-91C9-AF6614030D5C}" type="datetime1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0" i="0">
                <a:solidFill>
                  <a:schemeClr val="bg1"/>
                </a:solidFill>
                <a:latin typeface="Proxima Nova Lt" panose="02000506030000020004" pitchFamily="2" charset="77"/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8C13-B1FF-3F40-9FCF-988778AE23B3}" type="datetime1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0AE01-D21B-AE49-B36A-67D47A7FD6D3}" type="datetime1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69057" y="2111809"/>
            <a:ext cx="11087404" cy="4174691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2667"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8235616" y="305319"/>
            <a:ext cx="3654321" cy="353484"/>
          </a:xfrm>
          <a:prstGeom prst="rect">
            <a:avLst/>
          </a:prstGeom>
        </p:spPr>
        <p:txBody>
          <a:bodyPr vert="horz" lIns="0" tIns="0" rIns="0" bIns="0"/>
          <a:lstStyle>
            <a:lvl1pPr marL="0" algn="r">
              <a:spcBef>
                <a:spcPts val="0"/>
              </a:spcBef>
              <a:defRPr sz="1867" b="1" baseline="0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51061-519A-4784-892B-B95E7889EEBA}" type="datetime1">
              <a:rPr lang="en-US" altLang="en-US"/>
              <a:pPr>
                <a:defRPr/>
              </a:pPr>
              <a:t>11/18/2020</a:t>
            </a:fld>
            <a:endParaRPr lang="en-US" altLang="en-US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C3EF180-0D60-44B2-9F82-6747EC9A39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6396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7D5C11-7EE2-2041-A607-895EC8A6C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A5A13DF-7B4E-6547-BE62-43E5CC042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AA52AE-BFFE-0B4A-96EA-6765ED005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F848D-8015-0448-880C-9B870E23B3B8}" type="datetime1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440785-3F5C-374B-BCFB-44A7364BE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39D708-67FF-714E-A33E-59370B95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43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C3BA7D-6DC6-404B-913F-D299A40C1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0832A3-95E0-B441-B0EF-23BA10483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9E1230-8CB5-CE4B-86BF-BAD922A01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15E1D-24DB-054A-96D5-3ECE7450746E}" type="datetime1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C2C9BF-5593-C540-A7C0-0F53E9646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D1B1E9-58E4-B849-B096-8FEE96EC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30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1821D0-16D1-5843-A9A7-3779F2DD5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F60CEE7-79CB-BA4F-BD30-43EBAAC13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23DB85-5EA7-BE42-83BC-ACC899BC6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037B4-756F-9C48-8395-6E1AFF0ECDCC}" type="datetime1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2258EE-C4DD-CF4A-9636-9C24BF4B6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63EF1B-352E-0347-AE36-5442E0741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04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9C90F3-621C-BA48-A7ED-3F89795D0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C22DF2-30A7-9C42-A16F-4F9BD2DA1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7B98B0D-FC65-FC4D-AD80-8A02064F0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0FE4892-7FFF-A442-9F01-AA62D06A8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0B89-FAF1-8C43-9E34-C69AD3064FA3}" type="datetime1">
              <a:rPr lang="en-US" smtClean="0"/>
              <a:t>11/18/2020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29D4B1E-B299-6940-8CB8-DEA772215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722834-894D-464A-8D95-0F3F7CD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24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20E52C-B57A-364C-BBE4-D796BF944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F2469F-2162-F54B-816C-177F25FAD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C4F868-4D08-0147-8539-825213DB6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35C66AB-6031-E941-A0B0-3132116672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896B597-190A-4E4D-B404-076B1DFBF6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65EC11D-D692-A24B-9461-3F2B17726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2326-880B-3647-BF1C-4247C18D4C8C}" type="datetime1">
              <a:rPr lang="en-US" smtClean="0"/>
              <a:t>11/18/2020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2EA41EE-13B9-E543-B86F-348F7459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829B8A1-3FD1-8E40-8730-FD650F71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49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CBBC94-BE63-AC46-B09D-B3865CE7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24A4197-E07F-D841-A61D-834FB335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258E-C18B-E440-959A-BC5960765903}" type="datetime1">
              <a:rPr lang="en-US" smtClean="0"/>
              <a:t>11/18/2020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F28AFCD-AFFC-754D-A3CF-342508928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3E1D78F-D4A4-6842-9B39-C6F54068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17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459D9A5-C899-FB4C-9E59-9DCDE9AE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79BE-85AE-BF46-BBF4-C01AEE04D4A1}" type="datetime1">
              <a:rPr lang="en-US" smtClean="0"/>
              <a:t>11/18/2020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051FB69-0733-3A4F-8C07-96BA92D92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B9A87E4-E18B-B547-AA01-A7B99427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38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5070-8853-3E41-A744-BFD2C9347D42}" type="datetime1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7F1D8-E50E-0747-8FE0-748068964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6BD10C-DDC6-2046-80C9-B37946A95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E252E37-496A-2B4E-AE1A-EE87B4895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E9B2319-F80A-DD47-B53F-5E47F7E8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AB0D7-BBC2-834F-AC41-5FFC04485AB8}" type="datetime1">
              <a:rPr lang="en-US" smtClean="0"/>
              <a:t>11/18/2020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4F9626-C871-1B42-9324-968C2A6D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07EA13B-26C5-FD42-8EE5-5F219858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BD90EA-AC56-8848-83BE-09F0D75DB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EE90271-BA5B-BD41-856D-5F5145296A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DB3344F-AE2C-2E4F-93DC-66A108D5C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C05A79-8C87-C446-B668-CCF826D09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A1F0-0ED9-5B47-8149-C190C0614E7E}" type="datetime1">
              <a:rPr lang="en-US" smtClean="0"/>
              <a:t>11/18/2020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2A63D5-9A60-014C-86EA-657716CA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590273-8582-FA4D-B341-60EA93A6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408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6DBB26-0D0E-1A4B-A80C-927901944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8150C31-B510-B341-9F66-070B0FD2C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66C02D2-93CC-DE4C-9660-27D96B99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1855-0550-3949-B37E-792D2E8EF040}" type="datetime1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3A8F64-7092-B146-897A-E0E69A911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FA9513-0464-4049-8FEB-AD772674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78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52986F8-49B4-744C-BE94-F833463D07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54D357D-56ED-7E4B-BE3F-4DB27183E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16B0B5-B05D-6049-9863-81A7F047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0AB6-90FB-6C4C-A5DF-D053F080667D}" type="datetime1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B61C26-1A32-FF44-8C4C-8D1B1CC6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0BA198-E08C-924A-A35C-50610912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81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1745-B2D1-2843-B82D-2EF1718AF31E}" type="datetime1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59BCB-F43F-3A43-B613-29E777C14673}" type="datetime1">
              <a:rPr lang="en-US" smtClean="0"/>
              <a:t>11/18/2020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16FEF-22A6-0349-8AC2-1CA346584499}" type="datetime1">
              <a:rPr lang="en-US" smtClean="0"/>
              <a:t>11/18/2020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BC81-6EF1-4A44-9F4F-445DEC08A6A5}" type="datetime1">
              <a:rPr lang="en-US" smtClean="0"/>
              <a:t>11/18/2020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6100-4F31-7347-8D34-870C85B1DE61}" type="datetime1">
              <a:rPr lang="en-US" smtClean="0"/>
              <a:t>11/18/2020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E5B0-5BFA-4F4B-B51F-85F45FFA437F}" type="datetime1">
              <a:rPr lang="en-US" smtClean="0"/>
              <a:t>11/18/2020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51C3-A24B-EF4A-B9B7-C2BF34724FBB}" type="datetime1">
              <a:rPr lang="en-US" smtClean="0"/>
              <a:t>11/18/2020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543C1-7428-404F-8363-029D0C5ECF8D}" type="datetime1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6273" y="47625"/>
            <a:ext cx="473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24550AC-44EF-C445-B2BF-13419CD53B20}"/>
              </a:ext>
            </a:extLst>
          </p:cNvPr>
          <p:cNvSpPr txBox="1"/>
          <p:nvPr userDrawn="1"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schemeClr val="bg1"/>
                </a:solidFill>
                <a:latin typeface="Proxima Nova Lt" panose="02000506030000020004" pitchFamily="2" charset="77"/>
              </a:rPr>
              <a:t>‹#›</a:t>
            </a:fld>
            <a:endParaRPr lang="en-US" b="1" dirty="0">
              <a:solidFill>
                <a:schemeClr val="bg1"/>
              </a:solidFill>
              <a:latin typeface="Proxima Nova Lt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D53A857-30E2-F241-9568-F9FA4F59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3CA9625-E09B-7149-A122-69D092902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3966D5-46D0-DF43-81D0-19D664959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4EDA4-5FBB-4647-B762-284C2A89AD7D}" type="datetime1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A92548-FF11-824E-B93B-0A006E95B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1E4F86-E449-C747-A0CA-C94394D86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9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www.forbes.com/sites/forbestechcouncil/2018/06/04/the-fourth-industrial-revolution-moves-from-automated-to-autonomou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forum.org/agenda/2016/01/what-is-the-fourth-industrial-revolution/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toplink.weforum.org/knowledge/explore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5210" y="1359914"/>
            <a:ext cx="8121580" cy="23876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4030000020004" pitchFamily="50" charset="0"/>
              </a:rPr>
              <a:t>RECITATION 11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>
            <a:noAutofit/>
          </a:bodyPr>
          <a:lstStyle/>
          <a:p>
            <a:r>
              <a:rPr lang="en-US" sz="2800" dirty="0">
                <a:latin typeface="Proxima Nova Rg" panose="02000506030000020004" pitchFamily="2" charset="0"/>
              </a:rPr>
              <a:t>EG1003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72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5" y="56951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QUESTION </a:t>
            </a:r>
            <a:r>
              <a:rPr lang="en-US" sz="5400" dirty="0" smtClean="0">
                <a:latin typeface="Gotham Medium" panose="02000604030000020004" pitchFamily="50" charset="0"/>
              </a:rPr>
              <a:t>2 - WHO?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9C17A8F-7667-9D41-870C-22DE969EC403}"/>
              </a:ext>
            </a:extLst>
          </p:cNvPr>
          <p:cNvSpPr/>
          <p:nvPr/>
        </p:nvSpPr>
        <p:spPr>
          <a:xfrm>
            <a:off x="1165184" y="3131252"/>
            <a:ext cx="986162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900" dirty="0">
                <a:solidFill>
                  <a:srgbClr val="57068C"/>
                </a:solidFill>
                <a:latin typeface="Proxima Nova Lt" panose="02000506030000020004" pitchFamily="2" charset="77"/>
              </a:rPr>
              <a:t>Who are the people who are going to solve these problems?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9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2" descr="http://mattturck.com/wp-content/uploads/2018/02/2018_Matt_Turck_IoT_Landscape_Final.png">
            <a:extLst>
              <a:ext uri="{FF2B5EF4-FFF2-40B4-BE49-F238E27FC236}">
                <a16:creationId xmlns:a16="http://schemas.microsoft.com/office/drawing/2014/main" xmlns="" id="{A85189ED-98C5-F447-815C-E600EE391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807" y="1531931"/>
            <a:ext cx="7829006" cy="434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973985D-73B2-3B4E-8CC7-2B2BB4DE3988}"/>
              </a:ext>
            </a:extLst>
          </p:cNvPr>
          <p:cNvSpPr/>
          <p:nvPr/>
        </p:nvSpPr>
        <p:spPr>
          <a:xfrm>
            <a:off x="2669683" y="5878263"/>
            <a:ext cx="68188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4: Full 2018 Internet of things chart courtesy of </a:t>
            </a:r>
            <a:r>
              <a:rPr lang="en-US" dirty="0" err="1">
                <a:latin typeface="Proxima Nova Rg" panose="02000506030000020004" pitchFamily="2" charset="77"/>
              </a:rPr>
              <a:t>FirstMark</a:t>
            </a:r>
            <a:endParaRPr lang="en-US" dirty="0">
              <a:latin typeface="Proxima Nova Rg" panose="02000506030000020004" pitchFamily="2" charset="77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968352" y="569515"/>
            <a:ext cx="1025529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>
                <a:latin typeface="Gotham Medium" panose="02000604030000020004" pitchFamily="50" charset="0"/>
              </a:rPr>
              <a:t>INTERNET OF </a:t>
            </a:r>
            <a:r>
              <a:rPr lang="en-US" sz="5400" dirty="0" smtClean="0">
                <a:latin typeface="Gotham Medium" panose="02000604030000020004" pitchFamily="50" charset="0"/>
              </a:rPr>
              <a:t>THINGS (</a:t>
            </a:r>
            <a:r>
              <a:rPr lang="en-US" sz="5400" dirty="0" err="1" smtClean="0">
                <a:latin typeface="Gotham Medium" panose="02000604030000020004" pitchFamily="50" charset="0"/>
              </a:rPr>
              <a:t>IoT</a:t>
            </a:r>
            <a:r>
              <a:rPr lang="en-US" sz="5400" dirty="0" smtClean="0">
                <a:latin typeface="Gotham Medium" panose="02000604030000020004" pitchFamily="50" charset="0"/>
              </a:rPr>
              <a:t>)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4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2165776" y="528536"/>
            <a:ext cx="7860439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 err="1" smtClean="0">
                <a:latin typeface="Gotham Medium" panose="02000604030000020004" pitchFamily="50" charset="0"/>
              </a:rPr>
              <a:t>IoT</a:t>
            </a:r>
            <a:r>
              <a:rPr lang="en-US" sz="5400" dirty="0" smtClean="0">
                <a:latin typeface="Gotham Medium" panose="02000604030000020004" pitchFamily="50" charset="0"/>
              </a:rPr>
              <a:t> </a:t>
            </a:r>
            <a:r>
              <a:rPr lang="en-US" sz="5400" dirty="0">
                <a:latin typeface="Gotham Medium" panose="02000604030000020004" pitchFamily="50" charset="0"/>
              </a:rPr>
              <a:t>APPLICATIONS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973985D-73B2-3B4E-8CC7-2B2BB4DE3988}"/>
              </a:ext>
            </a:extLst>
          </p:cNvPr>
          <p:cNvSpPr/>
          <p:nvPr/>
        </p:nvSpPr>
        <p:spPr>
          <a:xfrm>
            <a:off x="1331869" y="5805275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5: 2018 Internet of Things applications part 1 courtesy of </a:t>
            </a:r>
            <a:r>
              <a:rPr lang="en-US" dirty="0" err="1">
                <a:latin typeface="Proxima Nova Rg" panose="02000506030000020004" pitchFamily="2" charset="77"/>
              </a:rPr>
              <a:t>FirstMark</a:t>
            </a:r>
            <a:endParaRPr lang="en-US" dirty="0">
              <a:latin typeface="Proxima Nova Rg" panose="02000506030000020004" pitchFamily="2" charset="77"/>
            </a:endParaRPr>
          </a:p>
        </p:txBody>
      </p:sp>
      <p:pic>
        <p:nvPicPr>
          <p:cNvPr id="10" name="Picture 2" descr="http://mattturck.com/wp-content/uploads/2018/02/2018_Matt_Turck_IoT_Landscape_Final.png">
            <a:extLst>
              <a:ext uri="{FF2B5EF4-FFF2-40B4-BE49-F238E27FC236}">
                <a16:creationId xmlns:a16="http://schemas.microsoft.com/office/drawing/2014/main" xmlns="" id="{091178A0-0084-5640-A692-B1CC3B892C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" t="8095" r="40075" b="56987"/>
          <a:stretch/>
        </p:blipFill>
        <p:spPr bwMode="auto">
          <a:xfrm>
            <a:off x="1331869" y="1535358"/>
            <a:ext cx="9528255" cy="426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0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2165775" y="569514"/>
            <a:ext cx="7860439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 err="1" smtClean="0">
                <a:latin typeface="Gotham Medium" panose="02000604030000020004" pitchFamily="50" charset="0"/>
              </a:rPr>
              <a:t>IoT</a:t>
            </a:r>
            <a:r>
              <a:rPr lang="en-US" sz="5400" dirty="0" smtClean="0">
                <a:latin typeface="Gotham Medium" panose="02000604030000020004" pitchFamily="50" charset="0"/>
              </a:rPr>
              <a:t> </a:t>
            </a:r>
            <a:r>
              <a:rPr lang="en-US" sz="5400" dirty="0">
                <a:latin typeface="Gotham Medium" panose="02000604030000020004" pitchFamily="50" charset="0"/>
              </a:rPr>
              <a:t>APPLICATIONS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973985D-73B2-3B4E-8CC7-2B2BB4DE3988}"/>
              </a:ext>
            </a:extLst>
          </p:cNvPr>
          <p:cNvSpPr/>
          <p:nvPr/>
        </p:nvSpPr>
        <p:spPr>
          <a:xfrm>
            <a:off x="1331866" y="5940349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6: 2018 Internet of Things applications part 2 courtesy of </a:t>
            </a:r>
            <a:r>
              <a:rPr lang="en-US" dirty="0" err="1">
                <a:latin typeface="Proxima Nova Rg" panose="02000506030000020004" pitchFamily="2" charset="77"/>
              </a:rPr>
              <a:t>FirstMark</a:t>
            </a:r>
            <a:endParaRPr lang="en-US" dirty="0">
              <a:latin typeface="Proxima Nova Rg" panose="02000506030000020004" pitchFamily="2" charset="77"/>
            </a:endParaRPr>
          </a:p>
        </p:txBody>
      </p:sp>
      <p:pic>
        <p:nvPicPr>
          <p:cNvPr id="11" name="Picture 2" descr="http://mattturck.com/wp-content/uploads/2018/02/2018_Matt_Turck_IoT_Landscape_Final.png">
            <a:extLst>
              <a:ext uri="{FF2B5EF4-FFF2-40B4-BE49-F238E27FC236}">
                <a16:creationId xmlns:a16="http://schemas.microsoft.com/office/drawing/2014/main" xmlns="" id="{FD41DDF6-F7E4-7B4D-B8F6-830194BFF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5" t="7972" r="3205" b="56917"/>
          <a:stretch/>
        </p:blipFill>
        <p:spPr bwMode="auto">
          <a:xfrm>
            <a:off x="2985785" y="1584855"/>
            <a:ext cx="6220416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10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17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2165780" y="569514"/>
            <a:ext cx="7860439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 err="1" smtClean="0">
                <a:latin typeface="Gotham Medium" panose="02000604030000020004" pitchFamily="50" charset="0"/>
              </a:rPr>
              <a:t>IoT</a:t>
            </a:r>
            <a:r>
              <a:rPr lang="en-US" sz="5400" dirty="0" smtClean="0">
                <a:latin typeface="Gotham Medium" panose="02000604030000020004" pitchFamily="50" charset="0"/>
              </a:rPr>
              <a:t> </a:t>
            </a:r>
            <a:r>
              <a:rPr lang="en-US" sz="5400" dirty="0">
                <a:latin typeface="Gotham Medium" panose="02000604030000020004" pitchFamily="50" charset="0"/>
              </a:rPr>
              <a:t>PLATFORMS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973985D-73B2-3B4E-8CC7-2B2BB4DE3988}"/>
              </a:ext>
            </a:extLst>
          </p:cNvPr>
          <p:cNvSpPr/>
          <p:nvPr/>
        </p:nvSpPr>
        <p:spPr>
          <a:xfrm>
            <a:off x="1331871" y="5898047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7: 2018 Internet of Things platforms courtesy of </a:t>
            </a:r>
            <a:r>
              <a:rPr lang="en-US" dirty="0" err="1">
                <a:latin typeface="Proxima Nova Rg" panose="02000506030000020004" pitchFamily="2" charset="77"/>
              </a:rPr>
              <a:t>FirstMark</a:t>
            </a:r>
            <a:endParaRPr lang="en-US" dirty="0">
              <a:latin typeface="Proxima Nova Rg" panose="02000506030000020004" pitchFamily="2" charset="77"/>
            </a:endParaRPr>
          </a:p>
        </p:txBody>
      </p:sp>
      <p:pic>
        <p:nvPicPr>
          <p:cNvPr id="10" name="Picture 2" descr="http://mattturck.com/wp-content/uploads/2018/02/2018_Matt_Turck_IoT_Landscape_Final.png">
            <a:extLst>
              <a:ext uri="{FF2B5EF4-FFF2-40B4-BE49-F238E27FC236}">
                <a16:creationId xmlns:a16="http://schemas.microsoft.com/office/drawing/2014/main" xmlns="" id="{03B301E2-8C61-6243-B6C9-DA4FD77039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" t="48032" r="48749" b="35784"/>
          <a:stretch/>
        </p:blipFill>
        <p:spPr bwMode="auto">
          <a:xfrm>
            <a:off x="1715065" y="1630821"/>
            <a:ext cx="8761865" cy="205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mattturck.com/wp-content/uploads/2018/02/2018_Matt_Turck_IoT_Landscape_Final.png">
            <a:extLst>
              <a:ext uri="{FF2B5EF4-FFF2-40B4-BE49-F238E27FC236}">
                <a16:creationId xmlns:a16="http://schemas.microsoft.com/office/drawing/2014/main" xmlns="" id="{4D90FAE7-7004-C341-8308-DBC8A52E8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3" t="48031" r="3186" b="35806"/>
          <a:stretch/>
        </p:blipFill>
        <p:spPr bwMode="auto">
          <a:xfrm>
            <a:off x="1715064" y="3748116"/>
            <a:ext cx="8761865" cy="215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11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312533" y="569514"/>
            <a:ext cx="9528255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 err="1" smtClean="0">
                <a:latin typeface="Gotham Medium" panose="02000604030000020004" pitchFamily="50" charset="0"/>
              </a:rPr>
              <a:t>IoT</a:t>
            </a:r>
            <a:r>
              <a:rPr lang="en-US" sz="5400" dirty="0" smtClean="0">
                <a:latin typeface="Gotham Medium" panose="02000604030000020004" pitchFamily="50" charset="0"/>
              </a:rPr>
              <a:t> </a:t>
            </a:r>
            <a:r>
              <a:rPr lang="en-US" sz="5400" dirty="0">
                <a:latin typeface="Gotham Medium" panose="02000604030000020004" pitchFamily="50" charset="0"/>
              </a:rPr>
              <a:t>BUILDING BLOCKS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973985D-73B2-3B4E-8CC7-2B2BB4DE3988}"/>
              </a:ext>
            </a:extLst>
          </p:cNvPr>
          <p:cNvSpPr/>
          <p:nvPr/>
        </p:nvSpPr>
        <p:spPr>
          <a:xfrm>
            <a:off x="1312532" y="5512801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</a:t>
            </a:r>
            <a:r>
              <a:rPr lang="en-US" dirty="0" smtClean="0">
                <a:latin typeface="Proxima Nova Rg" panose="02000506030000020004" pitchFamily="2" charset="77"/>
              </a:rPr>
              <a:t>8: </a:t>
            </a:r>
            <a:r>
              <a:rPr lang="en-US" dirty="0">
                <a:latin typeface="Proxima Nova Rg" panose="02000506030000020004" pitchFamily="2" charset="77"/>
              </a:rPr>
              <a:t>2018 Internet of Things building blocks part 1 courtesy of </a:t>
            </a:r>
            <a:r>
              <a:rPr lang="en-US" dirty="0" err="1">
                <a:latin typeface="Proxima Nova Rg" panose="02000506030000020004" pitchFamily="2" charset="77"/>
              </a:rPr>
              <a:t>FirstMark</a:t>
            </a:r>
            <a:endParaRPr lang="en-US" dirty="0">
              <a:latin typeface="Proxima Nova Rg" panose="02000506030000020004" pitchFamily="2" charset="77"/>
            </a:endParaRPr>
          </a:p>
        </p:txBody>
      </p:sp>
      <p:pic>
        <p:nvPicPr>
          <p:cNvPr id="11" name="Picture 2" descr="http://mattturck.com/wp-content/uploads/2018/02/2018_Matt_Turck_IoT_Landscape_Final.png">
            <a:extLst>
              <a:ext uri="{FF2B5EF4-FFF2-40B4-BE49-F238E27FC236}">
                <a16:creationId xmlns:a16="http://schemas.microsoft.com/office/drawing/2014/main" xmlns="" id="{4A04520A-07C5-C446-A608-34E7399B94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" t="69449" r="55007" b="8285"/>
          <a:stretch/>
        </p:blipFill>
        <p:spPr bwMode="auto">
          <a:xfrm>
            <a:off x="1331872" y="1752671"/>
            <a:ext cx="9489578" cy="367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12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5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331871" y="588261"/>
            <a:ext cx="9528255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 err="1" smtClean="0">
                <a:latin typeface="Gotham Medium" panose="02000604030000020004" pitchFamily="50" charset="0"/>
              </a:rPr>
              <a:t>IoT</a:t>
            </a:r>
            <a:r>
              <a:rPr lang="en-US" sz="5400" dirty="0" smtClean="0">
                <a:latin typeface="Gotham Medium" panose="02000604030000020004" pitchFamily="50" charset="0"/>
              </a:rPr>
              <a:t> </a:t>
            </a:r>
            <a:r>
              <a:rPr lang="en-US" sz="5400" dirty="0">
                <a:latin typeface="Gotham Medium" panose="02000604030000020004" pitchFamily="50" charset="0"/>
              </a:rPr>
              <a:t>BUILDING BLOCKS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973985D-73B2-3B4E-8CC7-2B2BB4DE3988}"/>
              </a:ext>
            </a:extLst>
          </p:cNvPr>
          <p:cNvSpPr/>
          <p:nvPr/>
        </p:nvSpPr>
        <p:spPr>
          <a:xfrm>
            <a:off x="1170383" y="5109541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</a:t>
            </a:r>
            <a:r>
              <a:rPr lang="en-US" dirty="0" smtClean="0">
                <a:latin typeface="Proxima Nova Rg" panose="02000506030000020004" pitchFamily="2" charset="77"/>
              </a:rPr>
              <a:t>9: </a:t>
            </a:r>
            <a:r>
              <a:rPr lang="en-US" dirty="0">
                <a:latin typeface="Proxima Nova Rg" panose="02000506030000020004" pitchFamily="2" charset="77"/>
              </a:rPr>
              <a:t>2018 Internet of Things building blocks part 2 courtesy of </a:t>
            </a:r>
            <a:r>
              <a:rPr lang="en-US" dirty="0" err="1">
                <a:latin typeface="Proxima Nova Rg" panose="02000506030000020004" pitchFamily="2" charset="77"/>
              </a:rPr>
              <a:t>FirstMark</a:t>
            </a:r>
            <a:endParaRPr lang="en-US" dirty="0">
              <a:latin typeface="Proxima Nova Rg" panose="02000506030000020004" pitchFamily="2" charset="77"/>
            </a:endParaRPr>
          </a:p>
        </p:txBody>
      </p:sp>
      <p:pic>
        <p:nvPicPr>
          <p:cNvPr id="10" name="Picture 2" descr="http://mattturck.com/wp-content/uploads/2018/02/2018_Matt_Turck_IoT_Landscape_Final.png">
            <a:extLst>
              <a:ext uri="{FF2B5EF4-FFF2-40B4-BE49-F238E27FC236}">
                <a16:creationId xmlns:a16="http://schemas.microsoft.com/office/drawing/2014/main" xmlns="" id="{352BEA10-19CD-414C-BDA5-524CFB248C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43" t="69455" r="3166" b="8280"/>
          <a:stretch/>
        </p:blipFill>
        <p:spPr bwMode="auto">
          <a:xfrm>
            <a:off x="1058556" y="1875946"/>
            <a:ext cx="10074886" cy="316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13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7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5881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QUESTION </a:t>
            </a:r>
            <a:r>
              <a:rPr lang="en-US" sz="5400" dirty="0" smtClean="0">
                <a:latin typeface="Gotham Medium" panose="02000604030000020004" pitchFamily="50" charset="0"/>
              </a:rPr>
              <a:t>3 - HOW?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9C17A8F-7667-9D41-870C-22DE969EC403}"/>
              </a:ext>
            </a:extLst>
          </p:cNvPr>
          <p:cNvSpPr/>
          <p:nvPr/>
        </p:nvSpPr>
        <p:spPr>
          <a:xfrm>
            <a:off x="1165184" y="2768802"/>
            <a:ext cx="986162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900" dirty="0">
                <a:solidFill>
                  <a:srgbClr val="57068C"/>
                </a:solidFill>
                <a:latin typeface="Proxima Nova Lt" panose="02000506030000020004" charset="0"/>
              </a:rPr>
              <a:t>How do the solutions to these problems impact society?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14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2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5881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INDUSTRIAL REVOLUTIONS</a:t>
            </a:r>
          </a:p>
        </p:txBody>
      </p:sp>
      <p:pic>
        <p:nvPicPr>
          <p:cNvPr id="10" name="Picture 2" descr="Image result for third industrial revolution">
            <a:extLst>
              <a:ext uri="{FF2B5EF4-FFF2-40B4-BE49-F238E27FC236}">
                <a16:creationId xmlns:a16="http://schemas.microsoft.com/office/drawing/2014/main" xmlns="" id="{9016A590-32B4-BF45-8D3A-90E240D98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23" y="2280065"/>
            <a:ext cx="9651952" cy="350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2FF3DBC-0C89-2C48-AB6C-FD8A9B73BEB9}"/>
              </a:ext>
            </a:extLst>
          </p:cNvPr>
          <p:cNvSpPr/>
          <p:nvPr/>
        </p:nvSpPr>
        <p:spPr>
          <a:xfrm>
            <a:off x="1376460" y="1910733"/>
            <a:ext cx="70449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Proxima Nova Rg" panose="02000506030000020004" pitchFamily="2" charset="77"/>
              </a:rPr>
              <a:t>Table 1: Table of industrial revolutions’ impacts courtesy of McMillan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15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3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5881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THE FOURTH REVOLUTION</a:t>
            </a:r>
          </a:p>
        </p:txBody>
      </p:sp>
      <p:pic>
        <p:nvPicPr>
          <p:cNvPr id="14" name="Picture 2" descr="Image result for 4th industrial revolution">
            <a:extLst>
              <a:ext uri="{FF2B5EF4-FFF2-40B4-BE49-F238E27FC236}">
                <a16:creationId xmlns:a16="http://schemas.microsoft.com/office/drawing/2014/main" xmlns="" id="{BE32910D-B942-F449-9854-DCF10A8CD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530" y="1636611"/>
            <a:ext cx="7820940" cy="379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6CC0DBC-6EFE-F64C-B549-5BF653709B82}"/>
              </a:ext>
            </a:extLst>
          </p:cNvPr>
          <p:cNvSpPr/>
          <p:nvPr/>
        </p:nvSpPr>
        <p:spPr>
          <a:xfrm>
            <a:off x="1170383" y="5482517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</a:t>
            </a:r>
            <a:r>
              <a:rPr lang="en-US" dirty="0" smtClean="0">
                <a:latin typeface="Proxima Nova Rg" panose="02000506030000020004" pitchFamily="2" charset="77"/>
              </a:rPr>
              <a:t>10: </a:t>
            </a:r>
            <a:r>
              <a:rPr lang="en-US" dirty="0">
                <a:latin typeface="Proxima Nova Rg" panose="02000506030000020004" pitchFamily="2" charset="77"/>
              </a:rPr>
              <a:t>All four industrial revolutions courtesy of Forbes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D1BB2208-8561-724A-9495-62074A5EE8D2}"/>
              </a:ext>
            </a:extLst>
          </p:cNvPr>
          <p:cNvSpPr/>
          <p:nvPr/>
        </p:nvSpPr>
        <p:spPr>
          <a:xfrm>
            <a:off x="217166" y="5546835"/>
            <a:ext cx="1683072" cy="52260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hlinkClick r:id="rId4"/>
            <a:extLst>
              <a:ext uri="{FF2B5EF4-FFF2-40B4-BE49-F238E27FC236}">
                <a16:creationId xmlns:a16="http://schemas.microsoft.com/office/drawing/2014/main" xmlns="" id="{8BF33F4C-D379-C543-822B-23FA62BDE28C}"/>
              </a:ext>
            </a:extLst>
          </p:cNvPr>
          <p:cNvSpPr txBox="1"/>
          <p:nvPr/>
        </p:nvSpPr>
        <p:spPr>
          <a:xfrm>
            <a:off x="217166" y="5577305"/>
            <a:ext cx="2306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roxima Nova Rg" panose="02000506030000020004" pitchFamily="2" charset="77"/>
              </a:rPr>
              <a:t>Learn More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16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4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29" y="615677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775" y="2097280"/>
            <a:ext cx="9435151" cy="3556324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Data Visualization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pitchFamily="2" charset="0"/>
              </a:rPr>
              <a:t>Engineering Grand Challenges</a:t>
            </a:r>
            <a:endParaRPr lang="en-US" dirty="0">
              <a:latin typeface="Proxima Nova Rg" panose="02000506030000020004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46860" y="3429000"/>
            <a:ext cx="0" cy="891584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5881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THE FOURTH REVOLUTION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6CC0DBC-6EFE-F64C-B549-5BF653709B82}"/>
              </a:ext>
            </a:extLst>
          </p:cNvPr>
          <p:cNvSpPr/>
          <p:nvPr/>
        </p:nvSpPr>
        <p:spPr>
          <a:xfrm>
            <a:off x="1331871" y="5688238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</a:t>
            </a:r>
            <a:r>
              <a:rPr lang="en-US" dirty="0" smtClean="0">
                <a:latin typeface="Proxima Nova Rg" panose="02000506030000020004" pitchFamily="2" charset="77"/>
              </a:rPr>
              <a:t>11: </a:t>
            </a:r>
            <a:r>
              <a:rPr lang="en-US" dirty="0">
                <a:latin typeface="Proxima Nova Rg" panose="02000506030000020004" pitchFamily="2" charset="77"/>
              </a:rPr>
              <a:t>Fourth industrial revolution courtesy of </a:t>
            </a:r>
            <a:r>
              <a:rPr lang="en-US" dirty="0" err="1">
                <a:latin typeface="Proxima Nova Rg" panose="02000506030000020004" pitchFamily="2" charset="77"/>
              </a:rPr>
              <a:t>WeForum</a:t>
            </a:r>
            <a:endParaRPr lang="en-US" dirty="0">
              <a:latin typeface="Proxima Nova Rg" panose="02000506030000020004" pitchFamily="2" charset="77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D1BB2208-8561-724A-9495-62074A5EE8D2}"/>
              </a:ext>
            </a:extLst>
          </p:cNvPr>
          <p:cNvSpPr/>
          <p:nvPr/>
        </p:nvSpPr>
        <p:spPr>
          <a:xfrm>
            <a:off x="217166" y="5546835"/>
            <a:ext cx="1683072" cy="52260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hlinkClick r:id="rId3"/>
            <a:extLst>
              <a:ext uri="{FF2B5EF4-FFF2-40B4-BE49-F238E27FC236}">
                <a16:creationId xmlns:a16="http://schemas.microsoft.com/office/drawing/2014/main" xmlns="" id="{8BF33F4C-D379-C543-822B-23FA62BDE28C}"/>
              </a:ext>
            </a:extLst>
          </p:cNvPr>
          <p:cNvSpPr txBox="1"/>
          <p:nvPr/>
        </p:nvSpPr>
        <p:spPr>
          <a:xfrm>
            <a:off x="217166" y="5577305"/>
            <a:ext cx="2306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roxima Nova Rg" panose="02000506030000020004" pitchFamily="2" charset="77"/>
              </a:rPr>
              <a:t>Learn More</a:t>
            </a:r>
          </a:p>
        </p:txBody>
      </p:sp>
      <p:pic>
        <p:nvPicPr>
          <p:cNvPr id="18" name="Picture 17" descr=" ">
            <a:extLst>
              <a:ext uri="{FF2B5EF4-FFF2-40B4-BE49-F238E27FC236}">
                <a16:creationId xmlns:a16="http://schemas.microsoft.com/office/drawing/2014/main" xmlns="" id="{D9919AC0-02A9-6B45-8314-2BB402CAB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723" y="1641717"/>
            <a:ext cx="6636552" cy="3984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17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3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5881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WORLD ECONOMIC FORUM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6CC0DBC-6EFE-F64C-B549-5BF653709B82}"/>
              </a:ext>
            </a:extLst>
          </p:cNvPr>
          <p:cNvSpPr/>
          <p:nvPr/>
        </p:nvSpPr>
        <p:spPr>
          <a:xfrm>
            <a:off x="2228336" y="5771760"/>
            <a:ext cx="73549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</a:t>
            </a:r>
            <a:r>
              <a:rPr lang="en-US" dirty="0" smtClean="0">
                <a:latin typeface="Proxima Nova Rg" panose="02000506030000020004" pitchFamily="2" charset="77"/>
              </a:rPr>
              <a:t>12: </a:t>
            </a:r>
            <a:r>
              <a:rPr lang="en-US" dirty="0">
                <a:latin typeface="Proxima Nova Rg" panose="02000506030000020004" pitchFamily="2" charset="77"/>
              </a:rPr>
              <a:t>Contributing factors to transformation courtesy of WEF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D1BB2208-8561-724A-9495-62074A5EE8D2}"/>
              </a:ext>
            </a:extLst>
          </p:cNvPr>
          <p:cNvSpPr/>
          <p:nvPr/>
        </p:nvSpPr>
        <p:spPr>
          <a:xfrm>
            <a:off x="9583265" y="5337610"/>
            <a:ext cx="1683072" cy="52260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hlinkClick r:id="rId3"/>
            <a:extLst>
              <a:ext uri="{FF2B5EF4-FFF2-40B4-BE49-F238E27FC236}">
                <a16:creationId xmlns:a16="http://schemas.microsoft.com/office/drawing/2014/main" xmlns="" id="{8BF33F4C-D379-C543-822B-23FA62BDE28C}"/>
              </a:ext>
            </a:extLst>
          </p:cNvPr>
          <p:cNvSpPr txBox="1"/>
          <p:nvPr/>
        </p:nvSpPr>
        <p:spPr>
          <a:xfrm>
            <a:off x="9583266" y="5364946"/>
            <a:ext cx="2306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roxima Nova Rg" panose="02000506030000020004" pitchFamily="2" charset="77"/>
              </a:rPr>
              <a:t>Learn More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D09A71D-B0B4-CF47-89FE-485E0F1D1485}"/>
              </a:ext>
            </a:extLst>
          </p:cNvPr>
          <p:cNvGrpSpPr/>
          <p:nvPr/>
        </p:nvGrpSpPr>
        <p:grpSpPr>
          <a:xfrm>
            <a:off x="2523745" y="1633882"/>
            <a:ext cx="6764111" cy="3953483"/>
            <a:chOff x="1219200" y="770393"/>
            <a:chExt cx="6764111" cy="395348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9CA0C840-D350-5D41-8620-9AC34F6D3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9200" y="770393"/>
              <a:ext cx="6764111" cy="395348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8342F2AF-EAF0-3C41-BF6F-769B5D693896}"/>
                </a:ext>
              </a:extLst>
            </p:cNvPr>
            <p:cNvGrpSpPr/>
            <p:nvPr/>
          </p:nvGrpSpPr>
          <p:grpSpPr>
            <a:xfrm>
              <a:off x="4594858" y="3721227"/>
              <a:ext cx="3388453" cy="1002649"/>
              <a:chOff x="4594858" y="3721227"/>
              <a:chExt cx="3388453" cy="1002649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xmlns="" id="{F23F37C9-437B-0646-A5C2-BDBCF02056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94859" y="3721227"/>
                <a:ext cx="3388452" cy="313746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82269EBD-4622-C64A-8972-D1ADDE00D3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69"/>
              <a:stretch/>
            </p:blipFill>
            <p:spPr>
              <a:xfrm>
                <a:off x="4594859" y="3950432"/>
                <a:ext cx="3388451" cy="490668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B0F3EFD7-C925-BB49-8DAC-E93C0AC2EC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94858" y="4404034"/>
                <a:ext cx="3388452" cy="31984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18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24" name="Picture 2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9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4389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2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84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4030000020004" pitchFamily="50" charset="0"/>
              </a:rPr>
              <a:t>DATA </a:t>
            </a:r>
            <a:r>
              <a:rPr lang="en-US" sz="5400" dirty="0">
                <a:latin typeface="Gotham Medium" panose="02000604030000020004" pitchFamily="50" charset="0"/>
              </a:rPr>
              <a:t>VISUALIZATION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94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3026834" y="304801"/>
            <a:ext cx="8862484" cy="3534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3200" b="0" dirty="0">
                <a:latin typeface="Tahoma" pitchFamily="34" charset="0"/>
                <a:cs typeface="Tahoma" pitchFamily="34" charset="0"/>
              </a:rPr>
              <a:t>Recitation 11 Intro</a:t>
            </a:r>
          </a:p>
        </p:txBody>
      </p:sp>
      <p:pic>
        <p:nvPicPr>
          <p:cNvPr id="3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3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4030000020004" pitchFamily="50" charset="0"/>
              </a:rPr>
              <a:t>EMERGING GLOBAL TOPICS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6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5695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QUESTION </a:t>
            </a:r>
            <a:r>
              <a:rPr lang="en-US" sz="5400" dirty="0" smtClean="0">
                <a:latin typeface="Gotham Medium" panose="02000604030000020004" pitchFamily="50" charset="0"/>
              </a:rPr>
              <a:t>1 - WHAT?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9C17A8F-7667-9D41-870C-22DE969EC403}"/>
              </a:ext>
            </a:extLst>
          </p:cNvPr>
          <p:cNvSpPr/>
          <p:nvPr/>
        </p:nvSpPr>
        <p:spPr>
          <a:xfrm>
            <a:off x="1165184" y="2736270"/>
            <a:ext cx="9861629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900" dirty="0">
                <a:solidFill>
                  <a:srgbClr val="57068C"/>
                </a:solidFill>
                <a:latin typeface="Proxima Nova Lt" panose="02000506030000020004" pitchFamily="2" charset="77"/>
              </a:rPr>
              <a:t>What are the great problems that engineers will solve in the coming decades and centuries?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Image result for 14 grand challenges for engineering">
            <a:extLst>
              <a:ext uri="{FF2B5EF4-FFF2-40B4-BE49-F238E27FC236}">
                <a16:creationId xmlns:a16="http://schemas.microsoft.com/office/drawing/2014/main" xmlns="" id="{35B319A6-E12D-3A48-B3E5-F414AE4AE2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" b="2177"/>
          <a:stretch/>
        </p:blipFill>
        <p:spPr bwMode="auto">
          <a:xfrm>
            <a:off x="2968073" y="1596767"/>
            <a:ext cx="6255853" cy="424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767667" y="564450"/>
            <a:ext cx="1065666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NAE GRAND CHALLENGES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7B0BA8B-1FFB-1D40-BE1E-6375F1509FBC}"/>
              </a:ext>
            </a:extLst>
          </p:cNvPr>
          <p:cNvSpPr/>
          <p:nvPr/>
        </p:nvSpPr>
        <p:spPr>
          <a:xfrm>
            <a:off x="2743959" y="5841499"/>
            <a:ext cx="6704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1: NAE grand challenges for engineering courtesy of NAE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6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2408881" y="652865"/>
            <a:ext cx="7374229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Aft>
                <a:spcPts val="1800"/>
              </a:spcAft>
            </a:pPr>
            <a:r>
              <a:rPr lang="en-US" sz="5400" dirty="0">
                <a:latin typeface="Gotham Medium" panose="02000604030000020004" pitchFamily="50" charset="0"/>
              </a:rPr>
              <a:t>NSF TEN BIG IDEAS</a:t>
            </a:r>
          </a:p>
        </p:txBody>
      </p:sp>
      <p:pic>
        <p:nvPicPr>
          <p:cNvPr id="11" name="Picture 2" descr="Described below">
            <a:extLst>
              <a:ext uri="{FF2B5EF4-FFF2-40B4-BE49-F238E27FC236}">
                <a16:creationId xmlns:a16="http://schemas.microsoft.com/office/drawing/2014/main" xmlns="" id="{669C62C3-A778-154B-9156-8D16E91CE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528" y="1436965"/>
            <a:ext cx="6826937" cy="45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9E28605-45F8-4644-9016-98088EFB039F}"/>
              </a:ext>
            </a:extLst>
          </p:cNvPr>
          <p:cNvSpPr/>
          <p:nvPr/>
        </p:nvSpPr>
        <p:spPr>
          <a:xfrm>
            <a:off x="4003117" y="5940349"/>
            <a:ext cx="4185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2: Ten Big Ideas courtesy of NSF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6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-17417"/>
            <a:ext cx="12192000" cy="586931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32772" y="1270658"/>
            <a:ext cx="11126455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>
                <a:latin typeface="Gotham Medium" panose="02000604030000020004" pitchFamily="50" charset="0"/>
              </a:rPr>
              <a:t>UN SUSTAINABLE DEVELOPMENT CHALLENGES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9E28605-45F8-4644-9016-98088EFB039F}"/>
              </a:ext>
            </a:extLst>
          </p:cNvPr>
          <p:cNvSpPr/>
          <p:nvPr/>
        </p:nvSpPr>
        <p:spPr>
          <a:xfrm>
            <a:off x="3127875" y="5935912"/>
            <a:ext cx="5936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3: UN Challenges for development courtesy of UN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BC8F1EB-374B-6044-81DD-460E12A60A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00" t="40979" r="14599" b="837"/>
          <a:stretch/>
        </p:blipFill>
        <p:spPr>
          <a:xfrm>
            <a:off x="1840573" y="2233998"/>
            <a:ext cx="8510847" cy="37019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50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7B03DEE4-F519-3A4B-A7D3-1A7AFE17DF72}" vid="{E09C911D-4258-4D42-ABD0-81C3D8B33A3C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7B03DEE4-F519-3A4B-A7D3-1A7AFE17DF72}" vid="{8E8179DF-B1B3-3049-B416-894DDED43F9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198</TotalTime>
  <Words>348</Words>
  <Application>Microsoft Office PowerPoint</Application>
  <PresentationFormat>Widescreen</PresentationFormat>
  <Paragraphs>67</Paragraphs>
  <Slides>23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Calibri</vt:lpstr>
      <vt:lpstr>Proxima Nova Rg</vt:lpstr>
      <vt:lpstr>Proxima Nova Lt</vt:lpstr>
      <vt:lpstr>Calibri Light</vt:lpstr>
      <vt:lpstr>Arial</vt:lpstr>
      <vt:lpstr>Gotham Medium</vt:lpstr>
      <vt:lpstr>Tahoma</vt:lpstr>
      <vt:lpstr>Office Theme</vt:lpstr>
      <vt:lpstr>Custom Design</vt:lpstr>
      <vt:lpstr>RECITATION 11</vt:lpstr>
      <vt:lpstr>AGENDA</vt:lpstr>
      <vt:lpstr>DATA VISUALIZATION</vt:lpstr>
      <vt:lpstr>PowerPoint Presentation</vt:lpstr>
      <vt:lpstr>EMERGING GLOBAL TOPICS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Recitation 11</dc:title>
  <dc:creator>Diya</dc:creator>
  <cp:lastModifiedBy>Admin</cp:lastModifiedBy>
  <cp:revision>13</cp:revision>
  <dcterms:created xsi:type="dcterms:W3CDTF">2020-08-25T04:28:33Z</dcterms:created>
  <dcterms:modified xsi:type="dcterms:W3CDTF">2020-11-18T15:54:35Z</dcterms:modified>
  <cp:contentStatus/>
</cp:coreProperties>
</file>