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45"/>
  </p:notesMasterIdLst>
  <p:sldIdLst>
    <p:sldId id="256" r:id="rId2"/>
    <p:sldId id="312" r:id="rId3"/>
    <p:sldId id="313" r:id="rId4"/>
    <p:sldId id="257" r:id="rId5"/>
    <p:sldId id="259" r:id="rId6"/>
    <p:sldId id="260" r:id="rId7"/>
    <p:sldId id="306" r:id="rId8"/>
    <p:sldId id="262" r:id="rId9"/>
    <p:sldId id="263" r:id="rId10"/>
    <p:sldId id="264" r:id="rId11"/>
    <p:sldId id="265" r:id="rId12"/>
    <p:sldId id="266" r:id="rId13"/>
    <p:sldId id="267" r:id="rId14"/>
    <p:sldId id="268" r:id="rId15"/>
    <p:sldId id="270" r:id="rId16"/>
    <p:sldId id="272" r:id="rId17"/>
    <p:sldId id="273" r:id="rId18"/>
    <p:sldId id="274" r:id="rId19"/>
    <p:sldId id="275" r:id="rId20"/>
    <p:sldId id="276" r:id="rId21"/>
    <p:sldId id="285" r:id="rId22"/>
    <p:sldId id="283" r:id="rId23"/>
    <p:sldId id="284" r:id="rId24"/>
    <p:sldId id="286" r:id="rId25"/>
    <p:sldId id="308" r:id="rId26"/>
    <p:sldId id="307" r:id="rId27"/>
    <p:sldId id="309" r:id="rId28"/>
    <p:sldId id="310" r:id="rId29"/>
    <p:sldId id="293" r:id="rId30"/>
    <p:sldId id="295" r:id="rId31"/>
    <p:sldId id="296" r:id="rId32"/>
    <p:sldId id="311" r:id="rId33"/>
    <p:sldId id="299" r:id="rId34"/>
    <p:sldId id="320" r:id="rId35"/>
    <p:sldId id="319" r:id="rId36"/>
    <p:sldId id="300" r:id="rId37"/>
    <p:sldId id="314" r:id="rId38"/>
    <p:sldId id="301" r:id="rId39"/>
    <p:sldId id="321" r:id="rId40"/>
    <p:sldId id="322" r:id="rId41"/>
    <p:sldId id="315" r:id="rId42"/>
    <p:sldId id="316" r:id="rId43"/>
    <p:sldId id="317" r:id="rId4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132E44-62AB-4A8D-948A-25B9D1960FC2}">
  <a:tblStyle styleId="{27132E44-62AB-4A8D-948A-25B9D1960FC2}"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648" y="1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6517287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 name="Shape 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1868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87224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82820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35647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91427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33468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51191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14830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32821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24486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77430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4068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60168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2621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0" name="Shape 2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0172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2" name="Shape 3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28639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0" name="Shape 3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00899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0" name="Shape 3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52053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0" name="Shape 3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74724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0" name="Shape 3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0004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08148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3" name="Shape 3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14346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 name="Shape 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58735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3" name="Shape 3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932090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3" name="Shape 3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947145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0243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81300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55215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77387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80764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50489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75074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1"/>
        <p:cNvGrpSpPr/>
        <p:nvPr/>
      </p:nvGrpSpPr>
      <p:grpSpPr>
        <a:xfrm>
          <a:off x="0" y="0"/>
          <a:ext cx="0" cy="0"/>
          <a:chOff x="0" y="0"/>
          <a:chExt cx="0" cy="0"/>
        </a:xfrm>
      </p:grpSpPr>
      <p:sp>
        <p:nvSpPr>
          <p:cNvPr id="12" name="Shape 12"/>
          <p:cNvSpPr/>
          <p:nvPr/>
        </p:nvSpPr>
        <p:spPr>
          <a:xfrm>
            <a:off x="0" y="0"/>
            <a:ext cx="12192000" cy="6858000"/>
          </a:xfrm>
          <a:prstGeom prst="rect">
            <a:avLst/>
          </a:prstGeom>
          <a:noFill/>
          <a:ln w="28575" cap="flat" cmpd="sng">
            <a:solidFill>
              <a:srgbClr val="57068C"/>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3" name="Shape 13"/>
          <p:cNvSpPr>
            <a:spLocks noGrp="1"/>
          </p:cNvSpPr>
          <p:nvPr>
            <p:ph type="pic" idx="2"/>
          </p:nvPr>
        </p:nvSpPr>
        <p:spPr>
          <a:xfrm>
            <a:off x="4240923" y="3543300"/>
            <a:ext cx="3710152" cy="27431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 name="Shape 14"/>
          <p:cNvSpPr/>
          <p:nvPr/>
        </p:nvSpPr>
        <p:spPr>
          <a:xfrm>
            <a:off x="0" y="6405319"/>
            <a:ext cx="12192000" cy="457200"/>
          </a:xfrm>
          <a:prstGeom prst="rect">
            <a:avLst/>
          </a:prstGeom>
          <a:solidFill>
            <a:srgbClr val="57068C"/>
          </a:solidFill>
          <a:ln>
            <a:noFill/>
          </a:ln>
          <a:effectLst>
            <a:outerShdw blurRad="39999" dist="23000" dir="5400000" rotWithShape="0">
              <a:srgbClr val="808080">
                <a:alpha val="34901"/>
              </a:srgbClr>
            </a:outerShdw>
          </a:effectLst>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pic>
        <p:nvPicPr>
          <p:cNvPr id="15" name="Shape 15" descr="C:\Users\Rondell\Desktop\Benchmark A\EG newlogo v4 2048x789.png"/>
          <p:cNvPicPr preferRelativeResize="0"/>
          <p:nvPr/>
        </p:nvPicPr>
        <p:blipFill rotWithShape="1">
          <a:blip r:embed="rId2">
            <a:alphaModFix/>
          </a:blip>
          <a:srcRect l="6361" t="16378" r="6138" b="16361"/>
          <a:stretch/>
        </p:blipFill>
        <p:spPr>
          <a:xfrm>
            <a:off x="11320271" y="6517360"/>
            <a:ext cx="772758" cy="228600"/>
          </a:xfrm>
          <a:prstGeom prst="rect">
            <a:avLst/>
          </a:prstGeom>
          <a:noFill/>
          <a:ln>
            <a:noFill/>
          </a:ln>
        </p:spPr>
      </p:pic>
      <p:sp>
        <p:nvSpPr>
          <p:cNvPr id="16" name="Shape 16"/>
          <p:cNvSpPr txBox="1">
            <a:spLocks noGrp="1"/>
          </p:cNvSpPr>
          <p:nvPr>
            <p:ph type="title"/>
          </p:nvPr>
        </p:nvSpPr>
        <p:spPr>
          <a:xfrm>
            <a:off x="0" y="228600"/>
            <a:ext cx="12192000" cy="3195881"/>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dk1"/>
              </a:buClr>
              <a:buFont typeface="Arial"/>
              <a:buNone/>
              <a:defRPr sz="88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pic>
        <p:nvPicPr>
          <p:cNvPr id="17" name="Shape 17"/>
          <p:cNvPicPr preferRelativeResize="0"/>
          <p:nvPr/>
        </p:nvPicPr>
        <p:blipFill rotWithShape="1">
          <a:blip r:embed="rId3">
            <a:alphaModFix/>
          </a:blip>
          <a:srcRect/>
          <a:stretch/>
        </p:blipFill>
        <p:spPr>
          <a:xfrm>
            <a:off x="118871" y="6517360"/>
            <a:ext cx="1464468" cy="2286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8"/>
        <p:cNvGrpSpPr/>
        <p:nvPr/>
      </p:nvGrpSpPr>
      <p:grpSpPr>
        <a:xfrm>
          <a:off x="0" y="0"/>
          <a:ext cx="0" cy="0"/>
          <a:chOff x="0" y="0"/>
          <a:chExt cx="0" cy="0"/>
        </a:xfrm>
      </p:grpSpPr>
      <p:grpSp>
        <p:nvGrpSpPr>
          <p:cNvPr id="19" name="Shape 19"/>
          <p:cNvGrpSpPr/>
          <p:nvPr/>
        </p:nvGrpSpPr>
        <p:grpSpPr>
          <a:xfrm>
            <a:off x="0" y="0"/>
            <a:ext cx="12192000" cy="6858000"/>
            <a:chOff x="0" y="0"/>
            <a:chExt cx="12192000" cy="6858000"/>
          </a:xfrm>
        </p:grpSpPr>
        <p:sp>
          <p:nvSpPr>
            <p:cNvPr id="20" name="Shape 20"/>
            <p:cNvSpPr/>
            <p:nvPr/>
          </p:nvSpPr>
          <p:spPr>
            <a:xfrm>
              <a:off x="0" y="0"/>
              <a:ext cx="12192000" cy="68580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21" name="Shape 21"/>
            <p:cNvSpPr/>
            <p:nvPr/>
          </p:nvSpPr>
          <p:spPr>
            <a:xfrm>
              <a:off x="0" y="0"/>
              <a:ext cx="12192000" cy="731519"/>
            </a:xfrm>
            <a:prstGeom prst="rect">
              <a:avLst/>
            </a:prstGeom>
            <a:solidFill>
              <a:srgbClr val="57068C"/>
            </a:solidFill>
            <a:ln>
              <a:noFill/>
            </a:ln>
            <a:effectLst>
              <a:outerShdw blurRad="39999" dist="23000" dir="5400000" rotWithShape="0">
                <a:srgbClr val="808080">
                  <a:alpha val="34901"/>
                </a:srgbClr>
              </a:outerShdw>
            </a:effectLst>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pic>
          <p:nvPicPr>
            <p:cNvPr id="22" name="Shape 22" descr="C:\Users\Rondell\Desktop\Benchmark A\EG newlogo v4 2048x789.png"/>
            <p:cNvPicPr preferRelativeResize="0"/>
            <p:nvPr/>
          </p:nvPicPr>
          <p:blipFill rotWithShape="1">
            <a:blip r:embed="rId2">
              <a:alphaModFix/>
            </a:blip>
            <a:srcRect l="6361" t="16378" r="6138" b="16361"/>
            <a:stretch/>
          </p:blipFill>
          <p:spPr>
            <a:xfrm>
              <a:off x="11140006" y="6400800"/>
              <a:ext cx="772758" cy="228600"/>
            </a:xfrm>
            <a:prstGeom prst="rect">
              <a:avLst/>
            </a:prstGeom>
            <a:noFill/>
            <a:ln>
              <a:noFill/>
            </a:ln>
          </p:spPr>
        </p:pic>
      </p:grpSp>
      <p:sp>
        <p:nvSpPr>
          <p:cNvPr id="23" name="Shape 23"/>
          <p:cNvSpPr txBox="1">
            <a:spLocks noGrp="1"/>
          </p:cNvSpPr>
          <p:nvPr>
            <p:ph type="body" idx="1"/>
          </p:nvPr>
        </p:nvSpPr>
        <p:spPr>
          <a:xfrm>
            <a:off x="0" y="0"/>
            <a:ext cx="12192000" cy="73151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4400" b="1" i="0" u="none" strike="noStrike" cap="none">
                <a:solidFill>
                  <a:schemeClr val="lt1"/>
                </a:solidFill>
                <a:latin typeface="Arial"/>
                <a:ea typeface="Arial"/>
                <a:cs typeface="Arial"/>
                <a:sym typeface="A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4" name="Shape 24"/>
          <p:cNvSpPr/>
          <p:nvPr/>
        </p:nvSpPr>
        <p:spPr>
          <a:xfrm>
            <a:off x="0" y="0"/>
            <a:ext cx="12192000" cy="6858000"/>
          </a:xfrm>
          <a:prstGeom prst="rect">
            <a:avLst/>
          </a:prstGeom>
          <a:noFill/>
          <a:ln w="28575" cap="flat" cmpd="sng">
            <a:solidFill>
              <a:srgbClr val="57068C"/>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25" name="Shape 25"/>
          <p:cNvSpPr txBox="1">
            <a:spLocks noGrp="1"/>
          </p:cNvSpPr>
          <p:nvPr>
            <p:ph type="body" idx="2"/>
          </p:nvPr>
        </p:nvSpPr>
        <p:spPr>
          <a:xfrm>
            <a:off x="0" y="914399"/>
            <a:ext cx="12192000" cy="5339751"/>
          </a:xfrm>
          <a:prstGeom prst="rect">
            <a:avLst/>
          </a:prstGeom>
          <a:noFill/>
          <a:ln>
            <a:noFill/>
          </a:ln>
        </p:spPr>
        <p:txBody>
          <a:bodyPr lIns="91425" tIns="91425" rIns="91425" bIns="91425" anchor="t" anchorCtr="0"/>
          <a:lstStyle>
            <a:lvl1pPr marL="685800" marR="0" lvl="0" indent="0" algn="l" rtl="0">
              <a:lnSpc>
                <a:spcPct val="90000"/>
              </a:lnSpc>
              <a:spcBef>
                <a:spcPts val="1000"/>
              </a:spcBef>
              <a:buClr>
                <a:schemeClr val="dk1"/>
              </a:buClr>
              <a:buSzPct val="100000"/>
              <a:buFont typeface="Arial"/>
              <a:buChar char="•"/>
              <a:defRPr sz="3600" b="0" i="0" u="none" strike="noStrike" cap="none">
                <a:solidFill>
                  <a:schemeClr val="dk1"/>
                </a:solidFill>
                <a:latin typeface="Arial"/>
                <a:ea typeface="Arial"/>
                <a:cs typeface="Arial"/>
                <a:sym typeface="Arial"/>
              </a:defRPr>
            </a:lvl1pPr>
            <a:lvl2pPr marL="1143000" marR="0" lvl="1" indent="-25400" algn="l" rtl="0">
              <a:lnSpc>
                <a:spcPct val="90000"/>
              </a:lnSpc>
              <a:spcBef>
                <a:spcPts val="500"/>
              </a:spcBef>
              <a:buClr>
                <a:schemeClr val="dk1"/>
              </a:buClr>
              <a:buSzPct val="100000"/>
              <a:buFont typeface="Arial"/>
              <a:buChar char="•"/>
              <a:defRPr sz="3200" b="0" i="0" u="none" strike="noStrike" cap="none">
                <a:solidFill>
                  <a:schemeClr val="dk1"/>
                </a:solidFill>
                <a:latin typeface="Arial"/>
                <a:ea typeface="Arial"/>
                <a:cs typeface="Arial"/>
                <a:sym typeface="Arial"/>
              </a:defRPr>
            </a:lvl2pPr>
            <a:lvl3pPr marL="914400" marR="0" lvl="2" indent="0" algn="l" rtl="0">
              <a:lnSpc>
                <a:spcPct val="90000"/>
              </a:lnSpc>
              <a:spcBef>
                <a:spcPts val="500"/>
              </a:spcBef>
              <a:buClr>
                <a:schemeClr val="dk1"/>
              </a:buClr>
              <a:buFont typeface="Arial"/>
              <a:buNone/>
              <a:defRPr sz="2000" b="0" i="0" u="none" strike="noStrike" cap="none">
                <a:solidFill>
                  <a:schemeClr val="dk1"/>
                </a:solidFill>
                <a:latin typeface="Arial"/>
                <a:ea typeface="Arial"/>
                <a:cs typeface="Arial"/>
                <a:sym typeface="A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 name="Shape 26"/>
          <p:cNvSpPr/>
          <p:nvPr/>
        </p:nvSpPr>
        <p:spPr>
          <a:xfrm>
            <a:off x="0" y="6405319"/>
            <a:ext cx="12192000" cy="457200"/>
          </a:xfrm>
          <a:prstGeom prst="rect">
            <a:avLst/>
          </a:prstGeom>
          <a:solidFill>
            <a:srgbClr val="57068C"/>
          </a:solidFill>
          <a:ln>
            <a:noFill/>
          </a:ln>
          <a:effectLst>
            <a:outerShdw blurRad="39999" dist="23000" dir="5400000" rotWithShape="0">
              <a:srgbClr val="808080">
                <a:alpha val="34901"/>
              </a:srgbClr>
            </a:outerShdw>
          </a:effectLst>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pic>
        <p:nvPicPr>
          <p:cNvPr id="27" name="Shape 27" descr="C:\Users\Rondell\Desktop\Benchmark A\EG newlogo v4 2048x789.png"/>
          <p:cNvPicPr preferRelativeResize="0"/>
          <p:nvPr/>
        </p:nvPicPr>
        <p:blipFill rotWithShape="1">
          <a:blip r:embed="rId2">
            <a:alphaModFix/>
          </a:blip>
          <a:srcRect l="6361" t="16378" r="6138" b="16361"/>
          <a:stretch/>
        </p:blipFill>
        <p:spPr>
          <a:xfrm>
            <a:off x="11320271" y="6517360"/>
            <a:ext cx="772758" cy="228600"/>
          </a:xfrm>
          <a:prstGeom prst="rect">
            <a:avLst/>
          </a:prstGeom>
          <a:noFill/>
          <a:ln>
            <a:noFill/>
          </a:ln>
        </p:spPr>
      </p:pic>
      <p:pic>
        <p:nvPicPr>
          <p:cNvPr id="28" name="Shape 28"/>
          <p:cNvPicPr preferRelativeResize="0"/>
          <p:nvPr/>
        </p:nvPicPr>
        <p:blipFill rotWithShape="1">
          <a:blip r:embed="rId3">
            <a:alphaModFix/>
          </a:blip>
          <a:srcRect/>
          <a:stretch/>
        </p:blipFill>
        <p:spPr>
          <a:xfrm>
            <a:off x="118871" y="6517360"/>
            <a:ext cx="1464468" cy="228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 name="Shape 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 name="Shape 1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gif"/><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228600"/>
            <a:ext cx="11732400" cy="5449500"/>
          </a:xfrm>
          <a:prstGeom prst="rect">
            <a:avLst/>
          </a:prstGeom>
          <a:noFill/>
          <a:ln>
            <a:noFill/>
          </a:ln>
        </p:spPr>
        <p:txBody>
          <a:bodyPr lIns="91425" tIns="45700" rIns="91425" bIns="45700" anchor="ctr" anchorCtr="0">
            <a:noAutofit/>
          </a:bodyPr>
          <a:lstStyle/>
          <a:p>
            <a:pPr marL="0" marR="0" lvl="0" indent="-69850" rtl="0">
              <a:lnSpc>
                <a:spcPct val="90000"/>
              </a:lnSpc>
              <a:spcBef>
                <a:spcPts val="0"/>
              </a:spcBef>
              <a:buClr>
                <a:schemeClr val="dk1"/>
              </a:buClr>
              <a:buSzPct val="27500"/>
              <a:buFont typeface="Arial"/>
              <a:buNone/>
            </a:pPr>
            <a:r>
              <a:rPr lang="en-US" sz="7200" b="1" dirty="0" smtClean="0"/>
              <a:t>Prototyping </a:t>
            </a:r>
            <a:r>
              <a:rPr lang="en-US" sz="7200" b="1" dirty="0"/>
              <a:t>with Microcontrollers </a:t>
            </a:r>
          </a:p>
          <a:p>
            <a:pPr marL="0" marR="0" lvl="0" indent="-69850" rtl="0">
              <a:lnSpc>
                <a:spcPct val="90000"/>
              </a:lnSpc>
              <a:spcBef>
                <a:spcPts val="0"/>
              </a:spcBef>
              <a:buClr>
                <a:schemeClr val="dk1"/>
              </a:buClr>
              <a:buSzPct val="27500"/>
              <a:buFont typeface="Arial"/>
              <a:buNone/>
            </a:pPr>
            <a:r>
              <a:rPr lang="en-US" sz="7200" b="1" dirty="0"/>
              <a:t>and Sensors</a:t>
            </a:r>
          </a:p>
          <a:p>
            <a:pPr marL="0" marR="0" lvl="0" indent="-69850" algn="ctr" rtl="0">
              <a:lnSpc>
                <a:spcPct val="90000"/>
              </a:lnSpc>
              <a:spcBef>
                <a:spcPts val="0"/>
              </a:spcBef>
              <a:buClr>
                <a:schemeClr val="dk1"/>
              </a:buClr>
              <a:buSzPct val="25000"/>
              <a:buFont typeface="Arial"/>
              <a:buNone/>
            </a:pPr>
            <a:endParaRPr sz="7200" b="1" dirty="0"/>
          </a:p>
          <a:p>
            <a:pPr marL="0" marR="0" lvl="0" indent="0" algn="ctr" rtl="0">
              <a:lnSpc>
                <a:spcPct val="90000"/>
              </a:lnSpc>
              <a:spcBef>
                <a:spcPts val="0"/>
              </a:spcBef>
              <a:buClr>
                <a:schemeClr val="dk1"/>
              </a:buClr>
              <a:buSzPct val="25000"/>
              <a:buFont typeface="Arial"/>
              <a:buNone/>
            </a:pPr>
            <a:endParaRPr sz="7200" b="1" dirty="0"/>
          </a:p>
        </p:txBody>
      </p:sp>
      <p:pic>
        <p:nvPicPr>
          <p:cNvPr id="4" name="Picture 10" descr="Temperature Sensor - TMP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1901" y="3773100"/>
            <a:ext cx="1809947" cy="18099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manual.eg.poly.edu/images/thumb/c/ca/Button.jpg/200px-Butt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368" y="37731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le:Breadboard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0851" y="3670075"/>
            <a:ext cx="2374999" cy="23749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parkFun RedBoard - Programmed with Arduin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7240" y="3231678"/>
            <a:ext cx="3033106" cy="30331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ED - Violet 5m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0690" y="3773100"/>
            <a:ext cx="1977305" cy="19773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0" y="0"/>
            <a:ext cx="12192000" cy="731400"/>
          </a:xfrm>
          <a:prstGeom prst="rect">
            <a:avLst/>
          </a:prstGeom>
        </p:spPr>
        <p:txBody>
          <a:bodyPr lIns="91425" tIns="91425" rIns="91425" bIns="91425" anchor="ctr" anchorCtr="0">
            <a:noAutofit/>
          </a:bodyPr>
          <a:lstStyle/>
          <a:p>
            <a:pPr lvl="0">
              <a:spcBef>
                <a:spcPts val="0"/>
              </a:spcBef>
              <a:buNone/>
            </a:pPr>
            <a:r>
              <a:rPr lang="en-US"/>
              <a:t>Electronic Components</a:t>
            </a:r>
          </a:p>
        </p:txBody>
      </p:sp>
      <p:sp>
        <p:nvSpPr>
          <p:cNvPr id="87" name="Shape 87"/>
          <p:cNvSpPr txBox="1">
            <a:spLocks noGrp="1"/>
          </p:cNvSpPr>
          <p:nvPr>
            <p:ph type="body" idx="2"/>
          </p:nvPr>
        </p:nvSpPr>
        <p:spPr>
          <a:xfrm>
            <a:off x="0" y="914399"/>
            <a:ext cx="12192000" cy="5339700"/>
          </a:xfrm>
          <a:prstGeom prst="rect">
            <a:avLst/>
          </a:prstGeom>
        </p:spPr>
        <p:txBody>
          <a:bodyPr lIns="91425" tIns="91425" rIns="91425" bIns="91425" anchor="t" anchorCtr="0">
            <a:noAutofit/>
          </a:bodyPr>
          <a:lstStyle/>
          <a:p>
            <a:pPr marL="914400" lvl="0" indent="-452438" rtl="0">
              <a:spcBef>
                <a:spcPts val="0"/>
              </a:spcBef>
              <a:buNone/>
            </a:pPr>
            <a:r>
              <a:rPr lang="en-US" b="1" dirty="0"/>
              <a:t>Push Buttons and Switches: </a:t>
            </a:r>
            <a:r>
              <a:rPr lang="en-US" dirty="0"/>
              <a:t>mechanical devices </a:t>
            </a:r>
            <a:r>
              <a:rPr lang="en-US" dirty="0" smtClean="0"/>
              <a:t>that</a:t>
            </a:r>
          </a:p>
          <a:p>
            <a:pPr marL="914400" lvl="0" indent="-452438" rtl="0">
              <a:spcBef>
                <a:spcPts val="0"/>
              </a:spcBef>
              <a:buNone/>
            </a:pPr>
            <a:r>
              <a:rPr lang="en-US" dirty="0" smtClean="0"/>
              <a:t>interrupt </a:t>
            </a:r>
            <a:r>
              <a:rPr lang="en-US" dirty="0"/>
              <a:t>or divert current running through </a:t>
            </a:r>
            <a:r>
              <a:rPr lang="en-US" dirty="0" smtClean="0"/>
              <a:t>them</a:t>
            </a:r>
            <a:endParaRPr lang="en-US" dirty="0"/>
          </a:p>
          <a:p>
            <a:pPr marL="914400" lvl="1" indent="-406400">
              <a:lnSpc>
                <a:spcPct val="150000"/>
              </a:lnSpc>
              <a:spcBef>
                <a:spcPts val="0"/>
              </a:spcBef>
              <a:buFont typeface="Wingdings" panose="05000000000000000000" pitchFamily="2" charset="2"/>
              <a:buChar char="Ø"/>
            </a:pPr>
            <a:r>
              <a:rPr lang="en-US" sz="2800" dirty="0"/>
              <a:t>Basic push buttons are polarized</a:t>
            </a:r>
          </a:p>
          <a:p>
            <a:pPr marL="914400" lvl="1" indent="-406400">
              <a:lnSpc>
                <a:spcPct val="150000"/>
              </a:lnSpc>
              <a:spcBef>
                <a:spcPts val="0"/>
              </a:spcBef>
              <a:buFont typeface="Wingdings" panose="05000000000000000000" pitchFamily="2" charset="2"/>
              <a:buChar char="Ø"/>
            </a:pPr>
            <a:r>
              <a:rPr lang="en-US" sz="2800" dirty="0"/>
              <a:t>Basic switches are not polarized</a:t>
            </a:r>
          </a:p>
          <a:p>
            <a:pPr marL="914400" lvl="0" indent="-452438">
              <a:spcBef>
                <a:spcPts val="0"/>
              </a:spcBef>
              <a:buNone/>
            </a:pPr>
            <a:endParaRPr dirty="0"/>
          </a:p>
        </p:txBody>
      </p:sp>
      <p:pic>
        <p:nvPicPr>
          <p:cNvPr id="88" name="Shape 88" descr="C:\Users\Pavel\AppData\Local\Microsoft\Windows\INetCache\Content.Word\Button.png"/>
          <p:cNvPicPr preferRelativeResize="0"/>
          <p:nvPr/>
        </p:nvPicPr>
        <p:blipFill>
          <a:blip r:embed="rId3">
            <a:alphaModFix/>
          </a:blip>
          <a:stretch>
            <a:fillRect/>
          </a:stretch>
        </p:blipFill>
        <p:spPr>
          <a:xfrm>
            <a:off x="534910" y="3584249"/>
            <a:ext cx="2816125" cy="2201700"/>
          </a:xfrm>
          <a:prstGeom prst="rect">
            <a:avLst/>
          </a:prstGeom>
          <a:noFill/>
          <a:ln>
            <a:noFill/>
          </a:ln>
        </p:spPr>
      </p:pic>
      <p:pic>
        <p:nvPicPr>
          <p:cNvPr id="89" name="Shape 89"/>
          <p:cNvPicPr preferRelativeResize="0"/>
          <p:nvPr/>
        </p:nvPicPr>
        <p:blipFill>
          <a:blip r:embed="rId4">
            <a:alphaModFix/>
          </a:blip>
          <a:stretch>
            <a:fillRect/>
          </a:stretch>
        </p:blipFill>
        <p:spPr>
          <a:xfrm>
            <a:off x="8565006" y="3991086"/>
            <a:ext cx="3161604" cy="1596149"/>
          </a:xfrm>
          <a:prstGeom prst="rect">
            <a:avLst/>
          </a:prstGeom>
          <a:noFill/>
          <a:ln>
            <a:noFill/>
          </a:ln>
        </p:spPr>
      </p:pic>
      <p:pic>
        <p:nvPicPr>
          <p:cNvPr id="2" name="Picture 1"/>
          <p:cNvPicPr>
            <a:picLocks noChangeAspect="1"/>
          </p:cNvPicPr>
          <p:nvPr/>
        </p:nvPicPr>
        <p:blipFill>
          <a:blip r:embed="rId5"/>
          <a:stretch>
            <a:fillRect/>
          </a:stretch>
        </p:blipFill>
        <p:spPr>
          <a:xfrm>
            <a:off x="3450502" y="3584249"/>
            <a:ext cx="2247900" cy="2409825"/>
          </a:xfrm>
          <a:prstGeom prst="rect">
            <a:avLst/>
          </a:prstGeom>
        </p:spPr>
      </p:pic>
      <p:pic>
        <p:nvPicPr>
          <p:cNvPr id="3" name="Picture 2"/>
          <p:cNvPicPr>
            <a:picLocks noChangeAspect="1"/>
          </p:cNvPicPr>
          <p:nvPr/>
        </p:nvPicPr>
        <p:blipFill>
          <a:blip r:embed="rId6"/>
          <a:stretch>
            <a:fillRect/>
          </a:stretch>
        </p:blipFill>
        <p:spPr>
          <a:xfrm>
            <a:off x="5949026" y="3584249"/>
            <a:ext cx="2615980" cy="224059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0" y="0"/>
            <a:ext cx="12192000" cy="731400"/>
          </a:xfrm>
          <a:prstGeom prst="rect">
            <a:avLst/>
          </a:prstGeom>
        </p:spPr>
        <p:txBody>
          <a:bodyPr lIns="91425" tIns="91425" rIns="91425" bIns="91425" anchor="ctr" anchorCtr="0">
            <a:noAutofit/>
          </a:bodyPr>
          <a:lstStyle/>
          <a:p>
            <a:pPr lvl="0">
              <a:spcBef>
                <a:spcPts val="0"/>
              </a:spcBef>
              <a:buNone/>
            </a:pPr>
            <a:r>
              <a:rPr lang="en-US"/>
              <a:t>Electronic Components</a:t>
            </a:r>
          </a:p>
        </p:txBody>
      </p:sp>
      <p:sp>
        <p:nvSpPr>
          <p:cNvPr id="95" name="Shape 95"/>
          <p:cNvSpPr txBox="1">
            <a:spLocks noGrp="1"/>
          </p:cNvSpPr>
          <p:nvPr>
            <p:ph type="body" idx="2"/>
          </p:nvPr>
        </p:nvSpPr>
        <p:spPr>
          <a:xfrm>
            <a:off x="0" y="914399"/>
            <a:ext cx="12192000" cy="5339700"/>
          </a:xfrm>
          <a:prstGeom prst="rect">
            <a:avLst/>
          </a:prstGeom>
        </p:spPr>
        <p:txBody>
          <a:bodyPr lIns="91425" tIns="91425" rIns="91425" bIns="91425" anchor="t" anchorCtr="0">
            <a:noAutofit/>
          </a:bodyPr>
          <a:lstStyle/>
          <a:p>
            <a:pPr marL="914400" lvl="0" indent="-452438" rtl="0">
              <a:spcBef>
                <a:spcPts val="0"/>
              </a:spcBef>
              <a:buNone/>
            </a:pPr>
            <a:r>
              <a:rPr lang="en-US" b="1" dirty="0"/>
              <a:t>Diodes and Transistors (BJT/MOSFETS)</a:t>
            </a:r>
          </a:p>
          <a:p>
            <a:pPr marL="914400" lvl="1" indent="-406400">
              <a:lnSpc>
                <a:spcPct val="150000"/>
              </a:lnSpc>
              <a:spcBef>
                <a:spcPts val="0"/>
              </a:spcBef>
              <a:buFont typeface="Wingdings" panose="05000000000000000000" pitchFamily="2" charset="2"/>
              <a:buChar char="Ø"/>
            </a:pPr>
            <a:r>
              <a:rPr lang="en-US" sz="2800" dirty="0"/>
              <a:t>Diodes are components that allow current to only pass in one direction</a:t>
            </a:r>
          </a:p>
          <a:p>
            <a:pPr marL="914400" lvl="1" indent="-406400">
              <a:lnSpc>
                <a:spcPct val="150000"/>
              </a:lnSpc>
              <a:spcBef>
                <a:spcPts val="0"/>
              </a:spcBef>
              <a:buFont typeface="Wingdings" panose="05000000000000000000" pitchFamily="2" charset="2"/>
              <a:buChar char="Ø"/>
            </a:pPr>
            <a:r>
              <a:rPr lang="en-US" sz="2800" dirty="0"/>
              <a:t>MOSFETs are electrical components that act as electrically controlled </a:t>
            </a:r>
            <a:r>
              <a:rPr lang="en-US" sz="2800" dirty="0"/>
              <a:t>switches</a:t>
            </a:r>
          </a:p>
          <a:p>
            <a:pPr marL="914400" lvl="1" indent="-452438" rtl="0">
              <a:spcBef>
                <a:spcPts val="0"/>
              </a:spcBef>
              <a:buNone/>
            </a:pPr>
            <a:endParaRPr sz="3200" dirty="0"/>
          </a:p>
          <a:p>
            <a:pPr marL="914400" lvl="0" indent="-452438">
              <a:spcBef>
                <a:spcPts val="0"/>
              </a:spcBef>
              <a:buNone/>
            </a:pPr>
            <a:endParaRPr dirty="0"/>
          </a:p>
        </p:txBody>
      </p:sp>
      <p:pic>
        <p:nvPicPr>
          <p:cNvPr id="96" name="Shape 96" descr="C:\Users\Pavel\AppData\Local\Microsoft\Windows\INetCache\Content.Word\Diode.png"/>
          <p:cNvPicPr preferRelativeResize="0"/>
          <p:nvPr/>
        </p:nvPicPr>
        <p:blipFill>
          <a:blip r:embed="rId3">
            <a:alphaModFix/>
          </a:blip>
          <a:stretch>
            <a:fillRect/>
          </a:stretch>
        </p:blipFill>
        <p:spPr>
          <a:xfrm>
            <a:off x="314017" y="4113917"/>
            <a:ext cx="2071025" cy="1523949"/>
          </a:xfrm>
          <a:prstGeom prst="rect">
            <a:avLst/>
          </a:prstGeom>
          <a:noFill/>
          <a:ln>
            <a:noFill/>
          </a:ln>
        </p:spPr>
      </p:pic>
      <p:pic>
        <p:nvPicPr>
          <p:cNvPr id="97" name="Shape 97" descr="C:\Users\Pavel\AppData\Local\Microsoft\Windows\INetCache\Content.Word\Transistors.png"/>
          <p:cNvPicPr preferRelativeResize="0"/>
          <p:nvPr/>
        </p:nvPicPr>
        <p:blipFill>
          <a:blip r:embed="rId4">
            <a:alphaModFix/>
          </a:blip>
          <a:stretch>
            <a:fillRect/>
          </a:stretch>
        </p:blipFill>
        <p:spPr>
          <a:xfrm>
            <a:off x="4419529" y="3702809"/>
            <a:ext cx="4939150" cy="2155575"/>
          </a:xfrm>
          <a:prstGeom prst="rect">
            <a:avLst/>
          </a:prstGeom>
          <a:noFill/>
          <a:ln>
            <a:noFill/>
          </a:ln>
        </p:spPr>
      </p:pic>
      <p:pic>
        <p:nvPicPr>
          <p:cNvPr id="3074" name="Picture 2" descr="https://d1gsvnjtkwr6dd.cloudfront.net/large/SC-DI-1N5391_LR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3718" y="3930918"/>
            <a:ext cx="2265811" cy="169935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cdn.sparkfun.com/assets/parts/4/5/5/5/10213-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58679" y="3584249"/>
            <a:ext cx="2371249" cy="23712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0" y="0"/>
            <a:ext cx="12192000" cy="731400"/>
          </a:xfrm>
          <a:prstGeom prst="rect">
            <a:avLst/>
          </a:prstGeom>
        </p:spPr>
        <p:txBody>
          <a:bodyPr lIns="91425" tIns="91425" rIns="91425" bIns="91425" anchor="ctr" anchorCtr="0">
            <a:noAutofit/>
          </a:bodyPr>
          <a:lstStyle/>
          <a:p>
            <a:pPr lvl="0">
              <a:spcBef>
                <a:spcPts val="0"/>
              </a:spcBef>
              <a:buNone/>
            </a:pPr>
            <a:r>
              <a:rPr lang="en-US"/>
              <a:t>Electronic Components</a:t>
            </a:r>
          </a:p>
        </p:txBody>
      </p:sp>
      <p:sp>
        <p:nvSpPr>
          <p:cNvPr id="103" name="Shape 103"/>
          <p:cNvSpPr txBox="1">
            <a:spLocks noGrp="1"/>
          </p:cNvSpPr>
          <p:nvPr>
            <p:ph type="body" idx="2"/>
          </p:nvPr>
        </p:nvSpPr>
        <p:spPr>
          <a:xfrm>
            <a:off x="0" y="914399"/>
            <a:ext cx="12192000" cy="5339700"/>
          </a:xfrm>
          <a:prstGeom prst="rect">
            <a:avLst/>
          </a:prstGeom>
        </p:spPr>
        <p:txBody>
          <a:bodyPr lIns="91425" tIns="91425" rIns="91425" bIns="91425" anchor="t" anchorCtr="0">
            <a:noAutofit/>
          </a:bodyPr>
          <a:lstStyle/>
          <a:p>
            <a:pPr marL="914400" lvl="0" indent="-452438" rtl="0">
              <a:spcBef>
                <a:spcPts val="0"/>
              </a:spcBef>
              <a:buSzPct val="100000"/>
              <a:buNone/>
            </a:pPr>
            <a:r>
              <a:rPr lang="en-US" b="1" dirty="0"/>
              <a:t>Light Emitting Diodes (LEDs): </a:t>
            </a:r>
            <a:r>
              <a:rPr lang="en-US" dirty="0"/>
              <a:t>small electric </a:t>
            </a:r>
            <a:r>
              <a:rPr lang="en-US" dirty="0" smtClean="0"/>
              <a:t>lights</a:t>
            </a:r>
          </a:p>
          <a:p>
            <a:pPr marL="914400" lvl="0" indent="-452438" rtl="0">
              <a:spcBef>
                <a:spcPts val="0"/>
              </a:spcBef>
              <a:buSzPct val="100000"/>
              <a:buNone/>
            </a:pPr>
            <a:r>
              <a:rPr lang="en-US" dirty="0" smtClean="0"/>
              <a:t>which can be </a:t>
            </a:r>
            <a:r>
              <a:rPr lang="en-US" dirty="0"/>
              <a:t>lit very brightly with fairly low voltages </a:t>
            </a:r>
            <a:r>
              <a:rPr lang="en-US" dirty="0" smtClean="0"/>
              <a:t>and</a:t>
            </a:r>
          </a:p>
          <a:p>
            <a:pPr marL="914400" lvl="0" indent="-452438" rtl="0">
              <a:spcBef>
                <a:spcPts val="0"/>
              </a:spcBef>
              <a:buSzPct val="100000"/>
              <a:buNone/>
            </a:pPr>
            <a:r>
              <a:rPr lang="en-US" dirty="0" smtClean="0"/>
              <a:t>currents</a:t>
            </a:r>
            <a:endParaRPr lang="en-US" dirty="0" smtClean="0"/>
          </a:p>
          <a:p>
            <a:pPr marL="914400" lvl="1" indent="-406400">
              <a:lnSpc>
                <a:spcPct val="150000"/>
              </a:lnSpc>
              <a:spcBef>
                <a:spcPts val="0"/>
              </a:spcBef>
              <a:buFont typeface="Wingdings" panose="05000000000000000000" pitchFamily="2" charset="2"/>
              <a:buChar char="Ø"/>
            </a:pPr>
            <a:r>
              <a:rPr lang="en-US" sz="2800" dirty="0"/>
              <a:t>Diode! Orientation matters!</a:t>
            </a:r>
            <a:endParaRPr lang="en-US" sz="2800" dirty="0"/>
          </a:p>
          <a:p>
            <a:pPr marL="914400" lvl="1" indent="-406400">
              <a:lnSpc>
                <a:spcPct val="150000"/>
              </a:lnSpc>
              <a:spcBef>
                <a:spcPts val="0"/>
              </a:spcBef>
              <a:buFont typeface="Wingdings" panose="05000000000000000000" pitchFamily="2" charset="2"/>
              <a:buChar char="Ø"/>
            </a:pPr>
            <a:r>
              <a:rPr lang="en-US" sz="2800" dirty="0"/>
              <a:t>Usually require </a:t>
            </a:r>
            <a:r>
              <a:rPr lang="en-US" sz="2800" dirty="0"/>
              <a:t>a resistor (typically 220 Ω </a:t>
            </a:r>
            <a:r>
              <a:rPr lang="en-US" sz="2800" dirty="0"/>
              <a:t>or 470 Ω)</a:t>
            </a:r>
          </a:p>
          <a:p>
            <a:pPr marL="914400" lvl="1" indent="-406400">
              <a:lnSpc>
                <a:spcPct val="150000"/>
              </a:lnSpc>
              <a:spcBef>
                <a:spcPts val="0"/>
              </a:spcBef>
              <a:buFont typeface="Wingdings" panose="05000000000000000000" pitchFamily="2" charset="2"/>
              <a:buChar char="Ø"/>
            </a:pPr>
            <a:r>
              <a:rPr lang="en-US" sz="2800" dirty="0"/>
              <a:t>Polarized!</a:t>
            </a:r>
            <a:endParaRPr lang="en-US" sz="2800" dirty="0"/>
          </a:p>
          <a:p>
            <a:pPr marL="914400" lvl="0" indent="-452438">
              <a:spcBef>
                <a:spcPts val="0"/>
              </a:spcBef>
              <a:buNone/>
            </a:pPr>
            <a:endParaRPr dirty="0"/>
          </a:p>
        </p:txBody>
      </p:sp>
      <p:pic>
        <p:nvPicPr>
          <p:cNvPr id="104" name="Shape 104"/>
          <p:cNvPicPr preferRelativeResize="0"/>
          <p:nvPr/>
        </p:nvPicPr>
        <p:blipFill>
          <a:blip r:embed="rId3">
            <a:alphaModFix/>
          </a:blip>
          <a:stretch>
            <a:fillRect/>
          </a:stretch>
        </p:blipFill>
        <p:spPr>
          <a:xfrm>
            <a:off x="3665984" y="4103788"/>
            <a:ext cx="2144150" cy="1796450"/>
          </a:xfrm>
          <a:prstGeom prst="rect">
            <a:avLst/>
          </a:prstGeom>
          <a:noFill/>
          <a:ln>
            <a:noFill/>
          </a:ln>
        </p:spPr>
      </p:pic>
      <p:pic>
        <p:nvPicPr>
          <p:cNvPr id="105" name="Shape 105"/>
          <p:cNvPicPr preferRelativeResize="0"/>
          <p:nvPr/>
        </p:nvPicPr>
        <p:blipFill>
          <a:blip r:embed="rId4">
            <a:alphaModFix/>
          </a:blip>
          <a:stretch>
            <a:fillRect/>
          </a:stretch>
        </p:blipFill>
        <p:spPr>
          <a:xfrm>
            <a:off x="6383439" y="3972858"/>
            <a:ext cx="2188567" cy="205831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0" y="0"/>
            <a:ext cx="12192000" cy="731400"/>
          </a:xfrm>
          <a:prstGeom prst="rect">
            <a:avLst/>
          </a:prstGeom>
        </p:spPr>
        <p:txBody>
          <a:bodyPr lIns="91425" tIns="91425" rIns="91425" bIns="91425" anchor="ctr" anchorCtr="0">
            <a:noAutofit/>
          </a:bodyPr>
          <a:lstStyle/>
          <a:p>
            <a:pPr lvl="0">
              <a:spcBef>
                <a:spcPts val="0"/>
              </a:spcBef>
              <a:buNone/>
            </a:pPr>
            <a:r>
              <a:rPr lang="en-US"/>
              <a:t>Electronic Components</a:t>
            </a:r>
          </a:p>
        </p:txBody>
      </p:sp>
      <p:sp>
        <p:nvSpPr>
          <p:cNvPr id="111" name="Shape 111"/>
          <p:cNvSpPr txBox="1">
            <a:spLocks noGrp="1"/>
          </p:cNvSpPr>
          <p:nvPr>
            <p:ph type="body" idx="2"/>
          </p:nvPr>
        </p:nvSpPr>
        <p:spPr>
          <a:xfrm>
            <a:off x="0" y="914399"/>
            <a:ext cx="12192000" cy="5339700"/>
          </a:xfrm>
          <a:prstGeom prst="rect">
            <a:avLst/>
          </a:prstGeom>
        </p:spPr>
        <p:txBody>
          <a:bodyPr lIns="91425" tIns="91425" rIns="91425" bIns="91425" anchor="t" anchorCtr="0">
            <a:noAutofit/>
          </a:bodyPr>
          <a:lstStyle/>
          <a:p>
            <a:pPr marL="914400" lvl="0" indent="-452438" rtl="0">
              <a:spcBef>
                <a:spcPts val="0"/>
              </a:spcBef>
              <a:buSzPct val="100000"/>
              <a:buNone/>
            </a:pPr>
            <a:r>
              <a:rPr lang="en-US" b="1" dirty="0"/>
              <a:t>IC (Integrated Circuit) Chips</a:t>
            </a:r>
            <a:r>
              <a:rPr lang="en-US" dirty="0"/>
              <a:t>: contain small </a:t>
            </a:r>
            <a:r>
              <a:rPr lang="en-US" dirty="0" smtClean="0"/>
              <a:t>electrical</a:t>
            </a:r>
          </a:p>
          <a:p>
            <a:pPr marL="914400" lvl="0" indent="-452438" rtl="0">
              <a:spcBef>
                <a:spcPts val="0"/>
              </a:spcBef>
              <a:buSzPct val="100000"/>
              <a:buNone/>
            </a:pPr>
            <a:r>
              <a:rPr lang="en-US" dirty="0" smtClean="0"/>
              <a:t>circuits </a:t>
            </a:r>
            <a:r>
              <a:rPr lang="en-US" dirty="0"/>
              <a:t>inside them </a:t>
            </a:r>
            <a:r>
              <a:rPr lang="en-US" dirty="0" smtClean="0"/>
              <a:t>to usually </a:t>
            </a:r>
            <a:r>
              <a:rPr lang="en-US" dirty="0"/>
              <a:t>carry out one </a:t>
            </a:r>
            <a:r>
              <a:rPr lang="en-US" dirty="0" smtClean="0"/>
              <a:t>specific</a:t>
            </a:r>
          </a:p>
          <a:p>
            <a:pPr marL="914400" lvl="0" indent="-452438" rtl="0">
              <a:spcBef>
                <a:spcPts val="0"/>
              </a:spcBef>
              <a:buSzPct val="100000"/>
              <a:buNone/>
            </a:pPr>
            <a:r>
              <a:rPr lang="en-US" dirty="0" smtClean="0"/>
              <a:t>purpose</a:t>
            </a:r>
            <a:endParaRPr lang="en-US" dirty="0" smtClean="0"/>
          </a:p>
          <a:p>
            <a:pPr marL="914400" lvl="1" indent="-406400">
              <a:lnSpc>
                <a:spcPct val="150000"/>
              </a:lnSpc>
              <a:spcBef>
                <a:spcPts val="0"/>
              </a:spcBef>
              <a:buFont typeface="Wingdings" panose="05000000000000000000" pitchFamily="2" charset="2"/>
              <a:buChar char="Ø"/>
            </a:pPr>
            <a:r>
              <a:rPr lang="en-US" sz="2800" dirty="0"/>
              <a:t>Come </a:t>
            </a:r>
            <a:r>
              <a:rPr lang="en-US" sz="2800" dirty="0"/>
              <a:t>in all shapes, sizes, and </a:t>
            </a:r>
            <a:r>
              <a:rPr lang="en-US" sz="2800" dirty="0"/>
              <a:t>specifications</a:t>
            </a:r>
          </a:p>
          <a:p>
            <a:pPr marL="914400" lvl="1" indent="-406400">
              <a:lnSpc>
                <a:spcPct val="150000"/>
              </a:lnSpc>
              <a:spcBef>
                <a:spcPts val="0"/>
              </a:spcBef>
              <a:buFont typeface="Wingdings" panose="05000000000000000000" pitchFamily="2" charset="2"/>
              <a:buChar char="Ø"/>
            </a:pPr>
            <a:r>
              <a:rPr lang="en-US" sz="2800" dirty="0"/>
              <a:t>C</a:t>
            </a:r>
            <a:r>
              <a:rPr lang="en-US" sz="2800" dirty="0"/>
              <a:t>omparators </a:t>
            </a:r>
            <a:r>
              <a:rPr lang="en-US" sz="2800" dirty="0"/>
              <a:t>(they compare two different </a:t>
            </a:r>
            <a:r>
              <a:rPr lang="en-US" sz="2800" dirty="0"/>
              <a:t>voltages)</a:t>
            </a:r>
          </a:p>
          <a:p>
            <a:pPr marL="914400" lvl="1" indent="-406400">
              <a:lnSpc>
                <a:spcPct val="150000"/>
              </a:lnSpc>
              <a:spcBef>
                <a:spcPts val="0"/>
              </a:spcBef>
              <a:buFont typeface="Wingdings" panose="05000000000000000000" pitchFamily="2" charset="2"/>
              <a:buChar char="Ø"/>
            </a:pPr>
            <a:r>
              <a:rPr lang="en-US" sz="2800" dirty="0"/>
              <a:t>Op-Amps </a:t>
            </a:r>
            <a:r>
              <a:rPr lang="en-US" sz="2800" dirty="0"/>
              <a:t>(they amplify low voltage </a:t>
            </a:r>
            <a:r>
              <a:rPr lang="en-US" sz="2800" dirty="0"/>
              <a:t>signals)</a:t>
            </a:r>
          </a:p>
          <a:p>
            <a:pPr marL="914400" lvl="1" indent="-406400">
              <a:lnSpc>
                <a:spcPct val="150000"/>
              </a:lnSpc>
              <a:spcBef>
                <a:spcPts val="0"/>
              </a:spcBef>
              <a:buFont typeface="Wingdings" panose="05000000000000000000" pitchFamily="2" charset="2"/>
              <a:buChar char="Ø"/>
            </a:pPr>
            <a:r>
              <a:rPr lang="en-US" sz="2800" dirty="0"/>
              <a:t>Timers </a:t>
            </a:r>
            <a:r>
              <a:rPr lang="en-US" sz="2800" dirty="0"/>
              <a:t>(they switch between high </a:t>
            </a:r>
            <a:r>
              <a:rPr lang="en-US" sz="2800" dirty="0" smtClean="0"/>
              <a:t/>
            </a:r>
            <a:br>
              <a:rPr lang="en-US" sz="2800" dirty="0" smtClean="0"/>
            </a:br>
            <a:r>
              <a:rPr lang="en-US" sz="2800" dirty="0" smtClean="0"/>
              <a:t>and </a:t>
            </a:r>
            <a:r>
              <a:rPr lang="en-US" sz="2800" dirty="0"/>
              <a:t>low voltages quickly to time other devices</a:t>
            </a:r>
            <a:r>
              <a:rPr lang="en-US" sz="2800" dirty="0" smtClean="0"/>
              <a:t>)</a:t>
            </a:r>
            <a:endParaRPr lang="en-US" sz="2800" dirty="0"/>
          </a:p>
          <a:p>
            <a:pPr marL="914400" lvl="1" indent="-406400">
              <a:lnSpc>
                <a:spcPct val="150000"/>
              </a:lnSpc>
              <a:spcBef>
                <a:spcPts val="0"/>
              </a:spcBef>
              <a:buFont typeface="Wingdings" panose="05000000000000000000" pitchFamily="2" charset="2"/>
              <a:buChar char="Ø"/>
            </a:pPr>
            <a:r>
              <a:rPr lang="en-US" sz="2800" dirty="0"/>
              <a:t>IC </a:t>
            </a:r>
            <a:r>
              <a:rPr lang="en-US" sz="2800" dirty="0"/>
              <a:t>chips ARE </a:t>
            </a:r>
            <a:r>
              <a:rPr lang="en-US" sz="2800" dirty="0"/>
              <a:t>polarized</a:t>
            </a:r>
            <a:endParaRPr lang="en-US" sz="2800" dirty="0"/>
          </a:p>
        </p:txBody>
      </p:sp>
      <p:pic>
        <p:nvPicPr>
          <p:cNvPr id="112" name="Shape 112" descr="C:\Users\Pavel\AppData\Local\Microsoft\Windows\INetCache\Content.Word\OpAmp.png"/>
          <p:cNvPicPr preferRelativeResize="0"/>
          <p:nvPr/>
        </p:nvPicPr>
        <p:blipFill>
          <a:blip r:embed="rId3">
            <a:alphaModFix/>
          </a:blip>
          <a:stretch>
            <a:fillRect/>
          </a:stretch>
        </p:blipFill>
        <p:spPr>
          <a:xfrm>
            <a:off x="9150728" y="4034672"/>
            <a:ext cx="904863" cy="795765"/>
          </a:xfrm>
          <a:prstGeom prst="rect">
            <a:avLst/>
          </a:prstGeom>
          <a:noFill/>
          <a:ln>
            <a:noFill/>
          </a:ln>
        </p:spPr>
      </p:pic>
      <p:pic>
        <p:nvPicPr>
          <p:cNvPr id="113" name="Shape 113"/>
          <p:cNvPicPr preferRelativeResize="0"/>
          <p:nvPr/>
        </p:nvPicPr>
        <p:blipFill>
          <a:blip r:embed="rId4">
            <a:alphaModFix/>
          </a:blip>
          <a:stretch>
            <a:fillRect/>
          </a:stretch>
        </p:blipFill>
        <p:spPr>
          <a:xfrm>
            <a:off x="10070046" y="2364179"/>
            <a:ext cx="2018200" cy="3073937"/>
          </a:xfrm>
          <a:prstGeom prst="rect">
            <a:avLst/>
          </a:prstGeom>
          <a:noFill/>
          <a:ln>
            <a:noFill/>
          </a:ln>
        </p:spPr>
      </p:pic>
      <p:pic>
        <p:nvPicPr>
          <p:cNvPr id="3078" name="Picture 6" descr="http://img1.banggood.com/thumb/view/upload/2012/lidanpo/SKU117703%2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1406" y="2816664"/>
            <a:ext cx="1303505" cy="13035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0" y="0"/>
            <a:ext cx="12192000" cy="731400"/>
          </a:xfrm>
          <a:prstGeom prst="rect">
            <a:avLst/>
          </a:prstGeom>
        </p:spPr>
        <p:txBody>
          <a:bodyPr lIns="91425" tIns="91425" rIns="91425" bIns="91425" anchor="ctr" anchorCtr="0">
            <a:noAutofit/>
          </a:bodyPr>
          <a:lstStyle/>
          <a:p>
            <a:pPr lvl="0">
              <a:spcBef>
                <a:spcPts val="0"/>
              </a:spcBef>
              <a:buNone/>
            </a:pPr>
            <a:r>
              <a:rPr lang="en-US"/>
              <a:t>Electronic Components </a:t>
            </a:r>
          </a:p>
        </p:txBody>
      </p:sp>
      <p:sp>
        <p:nvSpPr>
          <p:cNvPr id="119" name="Shape 119"/>
          <p:cNvSpPr txBox="1">
            <a:spLocks noGrp="1"/>
          </p:cNvSpPr>
          <p:nvPr>
            <p:ph type="body" idx="2"/>
          </p:nvPr>
        </p:nvSpPr>
        <p:spPr>
          <a:xfrm>
            <a:off x="0" y="914399"/>
            <a:ext cx="12192000" cy="5339700"/>
          </a:xfrm>
          <a:prstGeom prst="rect">
            <a:avLst/>
          </a:prstGeom>
        </p:spPr>
        <p:txBody>
          <a:bodyPr lIns="91425" tIns="91425" rIns="91425" bIns="91425" anchor="t" anchorCtr="0">
            <a:noAutofit/>
          </a:bodyPr>
          <a:lstStyle/>
          <a:p>
            <a:pPr lvl="0">
              <a:spcBef>
                <a:spcPts val="0"/>
              </a:spcBef>
              <a:buNone/>
            </a:pPr>
            <a:r>
              <a:rPr lang="en-US" b="1" dirty="0"/>
              <a:t>Analog vs. Digital Signals</a:t>
            </a:r>
          </a:p>
          <a:p>
            <a:pPr marL="914400" lvl="1" indent="-406400">
              <a:lnSpc>
                <a:spcPct val="150000"/>
              </a:lnSpc>
              <a:spcBef>
                <a:spcPts val="0"/>
              </a:spcBef>
              <a:buFont typeface="Wingdings" panose="05000000000000000000" pitchFamily="2" charset="2"/>
              <a:buChar char="Ø"/>
            </a:pPr>
            <a:r>
              <a:rPr lang="en-US" sz="2800" dirty="0" smtClean="0"/>
              <a:t>An </a:t>
            </a:r>
            <a:r>
              <a:rPr lang="en-US" sz="2800" dirty="0"/>
              <a:t>electrical signal is any quantifiable quantity that can carry information using electricity </a:t>
            </a:r>
            <a:endParaRPr lang="en-US" sz="2800" dirty="0" smtClean="0"/>
          </a:p>
          <a:p>
            <a:pPr marL="914400" lvl="1" indent="-406400">
              <a:lnSpc>
                <a:spcPct val="150000"/>
              </a:lnSpc>
              <a:spcBef>
                <a:spcPts val="0"/>
              </a:spcBef>
              <a:buFont typeface="Wingdings" panose="05000000000000000000" pitchFamily="2" charset="2"/>
              <a:buChar char="Ø"/>
            </a:pPr>
            <a:endParaRPr lang="en-US" sz="1600" dirty="0"/>
          </a:p>
          <a:p>
            <a:pPr marL="0" lvl="0" indent="0">
              <a:lnSpc>
                <a:spcPct val="100000"/>
              </a:lnSpc>
              <a:spcBef>
                <a:spcPts val="0"/>
              </a:spcBef>
              <a:buNone/>
            </a:pPr>
            <a:r>
              <a:rPr lang="en-US" sz="2500" dirty="0"/>
              <a:t>           </a:t>
            </a:r>
            <a:r>
              <a:rPr lang="en-US" sz="2500" b="1" dirty="0"/>
              <a:t> </a:t>
            </a:r>
            <a:r>
              <a:rPr lang="en-US" sz="2500" b="1" dirty="0" smtClean="0"/>
              <a:t>	</a:t>
            </a:r>
            <a:r>
              <a:rPr lang="en-US" sz="2500" b="1" dirty="0" smtClean="0"/>
              <a:t>   </a:t>
            </a:r>
            <a:r>
              <a:rPr lang="en-US" sz="2500" b="1" dirty="0" smtClean="0"/>
              <a:t>Digital </a:t>
            </a:r>
            <a:r>
              <a:rPr lang="en-US" sz="2500" b="1" dirty="0"/>
              <a:t>Signals</a:t>
            </a:r>
            <a:r>
              <a:rPr lang="en-US" sz="2500" dirty="0"/>
              <a:t>                                  </a:t>
            </a:r>
            <a:r>
              <a:rPr lang="en-US" sz="2500" b="1" dirty="0"/>
              <a:t> Analog Signals</a:t>
            </a:r>
          </a:p>
        </p:txBody>
      </p:sp>
      <p:graphicFrame>
        <p:nvGraphicFramePr>
          <p:cNvPr id="120" name="Shape 120"/>
          <p:cNvGraphicFramePr/>
          <p:nvPr>
            <p:extLst>
              <p:ext uri="{D42A27DB-BD31-4B8C-83A1-F6EECF244321}">
                <p14:modId xmlns:p14="http://schemas.microsoft.com/office/powerpoint/2010/main" val="3164739020"/>
              </p:ext>
            </p:extLst>
          </p:nvPr>
        </p:nvGraphicFramePr>
        <p:xfrm>
          <a:off x="952500" y="3665019"/>
          <a:ext cx="10287000" cy="2343878"/>
        </p:xfrm>
        <a:graphic>
          <a:graphicData uri="http://schemas.openxmlformats.org/drawingml/2006/table">
            <a:tbl>
              <a:tblPr>
                <a:noFill/>
                <a:tableStyleId>{27132E44-62AB-4A8D-948A-25B9D1960FC2}</a:tableStyleId>
              </a:tblPr>
              <a:tblGrid>
                <a:gridCol w="5143500"/>
                <a:gridCol w="5143500"/>
              </a:tblGrid>
              <a:tr h="2343878">
                <a:tc>
                  <a:txBody>
                    <a:bodyPr/>
                    <a:lstStyle/>
                    <a:p>
                      <a:pPr marL="342900" lvl="0" indent="-342900">
                        <a:spcBef>
                          <a:spcPts val="0"/>
                        </a:spcBef>
                        <a:buFont typeface="Wingdings" panose="05000000000000000000" pitchFamily="2" charset="2"/>
                        <a:buChar char="Ø"/>
                      </a:pPr>
                      <a:r>
                        <a:rPr lang="en-US" sz="2000" dirty="0" smtClean="0"/>
                        <a:t>Have </a:t>
                      </a:r>
                      <a:r>
                        <a:rPr lang="en-US" sz="2000" dirty="0"/>
                        <a:t>two discrete states: LOW and HIGH</a:t>
                      </a:r>
                    </a:p>
                    <a:p>
                      <a:pPr marL="342900" lvl="0" indent="-342900">
                        <a:spcBef>
                          <a:spcPts val="0"/>
                        </a:spcBef>
                        <a:buFont typeface="Wingdings" panose="05000000000000000000" pitchFamily="2" charset="2"/>
                        <a:buChar char="Ø"/>
                      </a:pPr>
                      <a:r>
                        <a:rPr lang="en-US" sz="2000" dirty="0" smtClean="0"/>
                        <a:t>When </a:t>
                      </a:r>
                      <a:r>
                        <a:rPr lang="en-US" sz="2000" dirty="0"/>
                        <a:t>signal is LOW, most devices output a voltage level of 0V. </a:t>
                      </a:r>
                    </a:p>
                    <a:p>
                      <a:pPr marL="342900" lvl="0" indent="-342900">
                        <a:spcBef>
                          <a:spcPts val="0"/>
                        </a:spcBef>
                        <a:buFont typeface="Wingdings" panose="05000000000000000000" pitchFamily="2" charset="2"/>
                        <a:buChar char="Ø"/>
                      </a:pPr>
                      <a:r>
                        <a:rPr lang="en-US" sz="2000" dirty="0" smtClean="0"/>
                        <a:t>When </a:t>
                      </a:r>
                      <a:r>
                        <a:rPr lang="en-US" sz="2000" dirty="0"/>
                        <a:t>signal is HIGH, most devices output a voltage level of </a:t>
                      </a:r>
                      <a:r>
                        <a:rPr lang="en-US" sz="2000" dirty="0" smtClean="0"/>
                        <a:t>5V (or 3.3V</a:t>
                      </a:r>
                      <a:r>
                        <a:rPr lang="en-US" sz="2000" dirty="0" smtClean="0"/>
                        <a:t>)</a:t>
                      </a:r>
                      <a:endParaRPr sz="2000" dirty="0"/>
                    </a:p>
                  </a:txBody>
                  <a:tcPr marL="91425" marR="91425" marT="91425" marB="91425"/>
                </a:tc>
                <a:tc>
                  <a:txBody>
                    <a:bodyPr/>
                    <a:lstStyle/>
                    <a:p>
                      <a:pPr marL="342900" lvl="0" indent="-342900" rtl="0">
                        <a:spcBef>
                          <a:spcPts val="0"/>
                        </a:spcBef>
                        <a:buFont typeface="Wingdings" panose="05000000000000000000" pitchFamily="2" charset="2"/>
                        <a:buChar char="Ø"/>
                      </a:pPr>
                      <a:r>
                        <a:rPr lang="en-US" sz="2000" dirty="0" smtClean="0"/>
                        <a:t>Infinite </a:t>
                      </a:r>
                      <a:r>
                        <a:rPr lang="en-US" sz="2000" dirty="0"/>
                        <a:t>amount of voltage </a:t>
                      </a:r>
                      <a:r>
                        <a:rPr lang="en-US" sz="2000" dirty="0" smtClean="0"/>
                        <a:t>values</a:t>
                      </a:r>
                    </a:p>
                    <a:p>
                      <a:pPr marL="342900" lvl="0" indent="-342900" rtl="0">
                        <a:spcBef>
                          <a:spcPts val="0"/>
                        </a:spcBef>
                        <a:buFont typeface="Wingdings" panose="05000000000000000000" pitchFamily="2" charset="2"/>
                        <a:buChar char="Ø"/>
                      </a:pPr>
                      <a:r>
                        <a:rPr lang="en-US" sz="2000" dirty="0" smtClean="0"/>
                        <a:t>The range 0V-5V</a:t>
                      </a:r>
                      <a:r>
                        <a:rPr lang="en-US" sz="2000" baseline="0" dirty="0" smtClean="0"/>
                        <a:t> is mapped to the range 0-1023</a:t>
                      </a:r>
                    </a:p>
                    <a:p>
                      <a:pPr marL="342900" lvl="0" indent="-342900" rtl="0">
                        <a:spcBef>
                          <a:spcPts val="0"/>
                        </a:spcBef>
                        <a:buFont typeface="Wingdings" panose="05000000000000000000" pitchFamily="2" charset="2"/>
                        <a:buChar char="Ø"/>
                      </a:pPr>
                      <a:r>
                        <a:rPr lang="en-US" sz="2000" i="1" baseline="0" dirty="0" smtClean="0"/>
                        <a:t>Example: </a:t>
                      </a:r>
                      <a:r>
                        <a:rPr lang="en-US" sz="2000" baseline="0" dirty="0" smtClean="0"/>
                        <a:t>Value 255 = ~1.246V</a:t>
                      </a:r>
                      <a:endParaRPr lang="en-US" sz="2000" dirty="0"/>
                    </a:p>
                    <a:p>
                      <a:pPr marL="342900" lvl="0" indent="-342900">
                        <a:spcBef>
                          <a:spcPts val="0"/>
                        </a:spcBef>
                        <a:buFont typeface="Wingdings" panose="05000000000000000000" pitchFamily="2" charset="2"/>
                        <a:buChar char="Ø"/>
                      </a:pPr>
                      <a:r>
                        <a:rPr lang="en-US" sz="2000" dirty="0" smtClean="0"/>
                        <a:t>Many </a:t>
                      </a:r>
                      <a:r>
                        <a:rPr lang="en-US" sz="2000" dirty="0"/>
                        <a:t>electronic components are inherently </a:t>
                      </a:r>
                      <a:r>
                        <a:rPr lang="en-US" sz="2000" dirty="0" smtClean="0"/>
                        <a:t>analog</a:t>
                      </a:r>
                      <a:endParaRPr lang="en-US" sz="2000" dirty="0"/>
                    </a:p>
                  </a:txBody>
                  <a:tcPr marL="91425" marR="91425" marT="91425" marB="91425"/>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0" y="0"/>
            <a:ext cx="12192000" cy="731400"/>
          </a:xfrm>
          <a:prstGeom prst="rect">
            <a:avLst/>
          </a:prstGeom>
        </p:spPr>
        <p:txBody>
          <a:bodyPr lIns="91425" tIns="91425" rIns="91425" bIns="91425" anchor="ctr" anchorCtr="0">
            <a:noAutofit/>
          </a:bodyPr>
          <a:lstStyle/>
          <a:p>
            <a:pPr lvl="0">
              <a:spcBef>
                <a:spcPts val="0"/>
              </a:spcBef>
              <a:buNone/>
            </a:pPr>
            <a:r>
              <a:rPr lang="en-US"/>
              <a:t>Microcontrollers</a:t>
            </a:r>
          </a:p>
        </p:txBody>
      </p:sp>
      <p:sp>
        <p:nvSpPr>
          <p:cNvPr id="133" name="Shape 133"/>
          <p:cNvSpPr txBox="1">
            <a:spLocks noGrp="1"/>
          </p:cNvSpPr>
          <p:nvPr>
            <p:ph type="body" idx="2"/>
          </p:nvPr>
        </p:nvSpPr>
        <p:spPr>
          <a:xfrm>
            <a:off x="0" y="914399"/>
            <a:ext cx="12192000" cy="5339700"/>
          </a:xfrm>
          <a:prstGeom prst="rect">
            <a:avLst/>
          </a:prstGeom>
        </p:spPr>
        <p:txBody>
          <a:bodyPr lIns="91425" tIns="91425" rIns="91425" bIns="91425" anchor="t" anchorCtr="0">
            <a:noAutofit/>
          </a:bodyPr>
          <a:lstStyle/>
          <a:p>
            <a:pPr marL="914400" lvl="0" indent="-452438" rtl="0">
              <a:lnSpc>
                <a:spcPct val="100000"/>
              </a:lnSpc>
              <a:spcBef>
                <a:spcPts val="0"/>
              </a:spcBef>
              <a:buSzPct val="100000"/>
              <a:buNone/>
            </a:pPr>
            <a:r>
              <a:rPr lang="en-US" b="1" dirty="0"/>
              <a:t>Microcontrollers: </a:t>
            </a:r>
            <a:r>
              <a:rPr lang="en-US" dirty="0"/>
              <a:t>cheap, programmable </a:t>
            </a:r>
            <a:r>
              <a:rPr lang="en-US" dirty="0" smtClean="0"/>
              <a:t>computers</a:t>
            </a:r>
          </a:p>
          <a:p>
            <a:pPr marL="914400" lvl="0" indent="-452438" rtl="0">
              <a:lnSpc>
                <a:spcPct val="100000"/>
              </a:lnSpc>
              <a:spcBef>
                <a:spcPts val="0"/>
              </a:spcBef>
              <a:buSzPct val="100000"/>
              <a:buNone/>
            </a:pPr>
            <a:r>
              <a:rPr lang="en-US" dirty="0" smtClean="0"/>
              <a:t>without </a:t>
            </a:r>
            <a:r>
              <a:rPr lang="en-US" dirty="0"/>
              <a:t>any of the peripherals (such as a </a:t>
            </a:r>
            <a:r>
              <a:rPr lang="en-US" dirty="0" smtClean="0"/>
              <a:t>mouse,</a:t>
            </a:r>
          </a:p>
          <a:p>
            <a:pPr marL="914400" lvl="0" indent="-452438" rtl="0">
              <a:lnSpc>
                <a:spcPct val="100000"/>
              </a:lnSpc>
              <a:spcBef>
                <a:spcPts val="0"/>
              </a:spcBef>
              <a:buSzPct val="100000"/>
              <a:buNone/>
            </a:pPr>
            <a:r>
              <a:rPr lang="en-US" dirty="0" smtClean="0"/>
              <a:t>keyboard</a:t>
            </a:r>
            <a:r>
              <a:rPr lang="en-US" dirty="0"/>
              <a:t>, or a screen</a:t>
            </a:r>
            <a:r>
              <a:rPr lang="en-US" dirty="0" smtClean="0"/>
              <a:t>)</a:t>
            </a:r>
            <a:endParaRPr lang="en-US" dirty="0" smtClean="0"/>
          </a:p>
          <a:p>
            <a:pPr marL="914400" lvl="1" indent="-406400">
              <a:lnSpc>
                <a:spcPct val="150000"/>
              </a:lnSpc>
              <a:spcBef>
                <a:spcPts val="0"/>
              </a:spcBef>
              <a:buFont typeface="Wingdings" panose="05000000000000000000" pitchFamily="2" charset="2"/>
              <a:buChar char="Ø"/>
            </a:pPr>
            <a:r>
              <a:rPr lang="en-US" sz="2800" dirty="0"/>
              <a:t>Have </a:t>
            </a:r>
            <a:r>
              <a:rPr lang="en-US" sz="2800" dirty="0"/>
              <a:t>direct access to the input and output </a:t>
            </a:r>
            <a:r>
              <a:rPr lang="en-US" sz="2800" dirty="0"/>
              <a:t>pins</a:t>
            </a:r>
          </a:p>
          <a:p>
            <a:pPr marL="914400" lvl="1" indent="-406400">
              <a:lnSpc>
                <a:spcPct val="150000"/>
              </a:lnSpc>
              <a:spcBef>
                <a:spcPts val="0"/>
              </a:spcBef>
              <a:buFont typeface="Wingdings" panose="05000000000000000000" pitchFamily="2" charset="2"/>
              <a:buChar char="Ø"/>
            </a:pPr>
            <a:r>
              <a:rPr lang="en-US" sz="2800" dirty="0"/>
              <a:t>Reads from </a:t>
            </a:r>
            <a:r>
              <a:rPr lang="en-US" sz="2800" dirty="0"/>
              <a:t>sensors and perform </a:t>
            </a:r>
            <a:r>
              <a:rPr lang="en-US" sz="2800" dirty="0"/>
              <a:t>actions accordingly.</a:t>
            </a:r>
          </a:p>
          <a:p>
            <a:pPr marL="914400" lvl="1" indent="-406400">
              <a:lnSpc>
                <a:spcPct val="150000"/>
              </a:lnSpc>
              <a:spcBef>
                <a:spcPts val="0"/>
              </a:spcBef>
              <a:buFont typeface="Wingdings" panose="05000000000000000000" pitchFamily="2" charset="2"/>
              <a:buChar char="Ø"/>
            </a:pPr>
            <a:r>
              <a:rPr lang="en-US" sz="2800" dirty="0"/>
              <a:t>A</a:t>
            </a:r>
            <a:r>
              <a:rPr lang="en-US" sz="2800" dirty="0"/>
              <a:t>re </a:t>
            </a:r>
            <a:r>
              <a:rPr lang="en-US" sz="2800" dirty="0"/>
              <a:t>present in many </a:t>
            </a:r>
            <a:r>
              <a:rPr lang="en-US" sz="2800" dirty="0"/>
              <a:t>electrical </a:t>
            </a:r>
            <a:r>
              <a:rPr lang="en-US" sz="2800" dirty="0"/>
              <a:t>appliances (such as </a:t>
            </a:r>
            <a:r>
              <a:rPr lang="en-US" sz="2800" dirty="0"/>
              <a:t>microwaves</a:t>
            </a:r>
            <a:r>
              <a:rPr lang="en-US" sz="2800" dirty="0" smtClean="0"/>
              <a:t>) </a:t>
            </a:r>
            <a:endParaRPr lang="en-US" sz="2800" dirty="0"/>
          </a:p>
          <a:p>
            <a:pPr marL="914400" lvl="0" indent="-452438">
              <a:spcBef>
                <a:spcPts val="0"/>
              </a:spcBef>
              <a:buNone/>
            </a:pPr>
            <a:endParaRPr dirty="0"/>
          </a:p>
        </p:txBody>
      </p:sp>
      <p:pic>
        <p:nvPicPr>
          <p:cNvPr id="2050" name="Picture 2" descr="Image result for lego ev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4309" y="4601277"/>
            <a:ext cx="3597569" cy="19173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upload.wikimedia.org/wikipedia/commons/3/38/Arduino_Uno_-_R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9876" y="4601277"/>
            <a:ext cx="1748687" cy="17486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ae01.alicdn.com/kf/HTB13P_hLVXXXXXQXpXXq6xXFXXXD/New-Electric-Unit-High-quality-DIP28-Microcontroller-ATmega328P-PU-MCU-IC-font-b-Chip-b-fon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4271" y="4595239"/>
            <a:ext cx="1708293" cy="17082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0" y="0"/>
            <a:ext cx="12192000" cy="731400"/>
          </a:xfrm>
          <a:prstGeom prst="rect">
            <a:avLst/>
          </a:prstGeom>
        </p:spPr>
        <p:txBody>
          <a:bodyPr lIns="91425" tIns="91425" rIns="91425" bIns="91425" anchor="ctr" anchorCtr="0">
            <a:noAutofit/>
          </a:bodyPr>
          <a:lstStyle/>
          <a:p>
            <a:pPr lvl="0">
              <a:spcBef>
                <a:spcPts val="0"/>
              </a:spcBef>
              <a:buNone/>
            </a:pPr>
            <a:endParaRPr/>
          </a:p>
        </p:txBody>
      </p:sp>
      <p:sp>
        <p:nvSpPr>
          <p:cNvPr id="148" name="Shape 148"/>
          <p:cNvSpPr txBox="1">
            <a:spLocks noGrp="1"/>
          </p:cNvSpPr>
          <p:nvPr>
            <p:ph type="body" idx="2"/>
          </p:nvPr>
        </p:nvSpPr>
        <p:spPr>
          <a:xfrm>
            <a:off x="0" y="914399"/>
            <a:ext cx="12192000" cy="5339700"/>
          </a:xfrm>
          <a:prstGeom prst="rect">
            <a:avLst/>
          </a:prstGeom>
        </p:spPr>
        <p:txBody>
          <a:bodyPr lIns="91425" tIns="91425" rIns="91425" bIns="91425" anchor="t" anchorCtr="0">
            <a:noAutofit/>
          </a:bodyPr>
          <a:lstStyle/>
          <a:p>
            <a:pPr lvl="0" algn="ctr">
              <a:spcBef>
                <a:spcPts val="0"/>
              </a:spcBef>
              <a:buNone/>
            </a:pPr>
            <a:endParaRPr lang="en-US" dirty="0" smtClean="0"/>
          </a:p>
          <a:p>
            <a:pPr lvl="0" algn="ctr">
              <a:spcBef>
                <a:spcPts val="0"/>
              </a:spcBef>
              <a:buNone/>
            </a:pPr>
            <a:r>
              <a:rPr lang="en-US" dirty="0" smtClean="0"/>
              <a:t>We </a:t>
            </a:r>
            <a:r>
              <a:rPr lang="en-US" dirty="0"/>
              <a:t>will be using an Arduino UNO board created by </a:t>
            </a:r>
            <a:r>
              <a:rPr lang="en-US" dirty="0" err="1"/>
              <a:t>Sparkfun</a:t>
            </a:r>
            <a:r>
              <a:rPr lang="en-US" dirty="0"/>
              <a:t> for this </a:t>
            </a:r>
            <a:r>
              <a:rPr lang="en-US" dirty="0" smtClean="0"/>
              <a:t>lab</a:t>
            </a:r>
            <a:endParaRPr lang="en-US" dirty="0"/>
          </a:p>
          <a:p>
            <a:pPr lvl="0" algn="ctr">
              <a:spcBef>
                <a:spcPts val="0"/>
              </a:spcBef>
              <a:buNone/>
            </a:pPr>
            <a:endParaRPr dirty="0"/>
          </a:p>
          <a:p>
            <a:pPr lvl="0" algn="ctr">
              <a:spcBef>
                <a:spcPts val="0"/>
              </a:spcBef>
              <a:buNone/>
            </a:pPr>
            <a:endParaRPr dirty="0"/>
          </a:p>
        </p:txBody>
      </p:sp>
      <p:pic>
        <p:nvPicPr>
          <p:cNvPr id="149" name="Shape 149" descr="SparkFun RedBoard - Programmed with Arduino"/>
          <p:cNvPicPr preferRelativeResize="0"/>
          <p:nvPr/>
        </p:nvPicPr>
        <p:blipFill>
          <a:blip r:embed="rId3">
            <a:alphaModFix/>
          </a:blip>
          <a:stretch>
            <a:fillRect/>
          </a:stretch>
        </p:blipFill>
        <p:spPr>
          <a:xfrm>
            <a:off x="4443465" y="2666226"/>
            <a:ext cx="3587873" cy="358787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0" y="0"/>
            <a:ext cx="12192000" cy="731400"/>
          </a:xfrm>
          <a:prstGeom prst="rect">
            <a:avLst/>
          </a:prstGeom>
        </p:spPr>
        <p:txBody>
          <a:bodyPr lIns="91425" tIns="91425" rIns="91425" bIns="91425" anchor="ctr" anchorCtr="0">
            <a:noAutofit/>
          </a:bodyPr>
          <a:lstStyle/>
          <a:p>
            <a:pPr lvl="0">
              <a:spcBef>
                <a:spcPts val="0"/>
              </a:spcBef>
              <a:buNone/>
            </a:pPr>
            <a:r>
              <a:rPr lang="en-US"/>
              <a:t>Arduino Hardware</a:t>
            </a:r>
          </a:p>
        </p:txBody>
      </p:sp>
      <p:sp>
        <p:nvSpPr>
          <p:cNvPr id="155" name="Shape 155"/>
          <p:cNvSpPr txBox="1">
            <a:spLocks noGrp="1"/>
          </p:cNvSpPr>
          <p:nvPr>
            <p:ph type="body" idx="2"/>
          </p:nvPr>
        </p:nvSpPr>
        <p:spPr>
          <a:xfrm>
            <a:off x="0" y="914399"/>
            <a:ext cx="6750630" cy="5339700"/>
          </a:xfrm>
          <a:prstGeom prst="rect">
            <a:avLst/>
          </a:prstGeom>
        </p:spPr>
        <p:txBody>
          <a:bodyPr lIns="91425" tIns="91425" rIns="91425" bIns="91425" anchor="t" anchorCtr="0">
            <a:noAutofit/>
          </a:bodyPr>
          <a:lstStyle/>
          <a:p>
            <a:pPr marL="914400" lvl="0" indent="-452438">
              <a:spcBef>
                <a:spcPts val="0"/>
              </a:spcBef>
              <a:buClr>
                <a:schemeClr val="dk1"/>
              </a:buClr>
              <a:buSzPct val="40740"/>
              <a:buFont typeface="Arial"/>
              <a:buNone/>
            </a:pPr>
            <a:r>
              <a:rPr lang="en-US" b="1" dirty="0" smtClean="0"/>
              <a:t>Overview </a:t>
            </a:r>
            <a:r>
              <a:rPr lang="en-US" b="1" dirty="0" smtClean="0"/>
              <a:t>of the </a:t>
            </a:r>
            <a:r>
              <a:rPr lang="en-US" b="1" dirty="0" err="1" smtClean="0"/>
              <a:t>RedBoard</a:t>
            </a:r>
            <a:endParaRPr lang="en-US" b="1" dirty="0" smtClean="0"/>
          </a:p>
          <a:p>
            <a:pPr marL="914400" lvl="1" indent="-406400">
              <a:lnSpc>
                <a:spcPct val="100000"/>
              </a:lnSpc>
              <a:spcBef>
                <a:spcPts val="0"/>
              </a:spcBef>
              <a:buFont typeface="Wingdings" panose="05000000000000000000" pitchFamily="2" charset="2"/>
              <a:buChar char="Ø"/>
            </a:pPr>
            <a:endParaRPr lang="en-US" sz="2800" dirty="0" smtClean="0"/>
          </a:p>
          <a:p>
            <a:pPr marL="914400" lvl="1" indent="-406400">
              <a:lnSpc>
                <a:spcPct val="100000"/>
              </a:lnSpc>
              <a:spcBef>
                <a:spcPts val="0"/>
              </a:spcBef>
              <a:buFont typeface="Wingdings" panose="05000000000000000000" pitchFamily="2" charset="2"/>
              <a:buChar char="Ø"/>
            </a:pPr>
            <a:r>
              <a:rPr lang="en-US" sz="2800" dirty="0" smtClean="0"/>
              <a:t>Reset </a:t>
            </a:r>
            <a:r>
              <a:rPr lang="en-US" sz="2800" dirty="0"/>
              <a:t>Button: </a:t>
            </a:r>
            <a:r>
              <a:rPr lang="en-US" sz="2800" dirty="0" smtClean="0"/>
              <a:t>restarts </a:t>
            </a:r>
            <a:r>
              <a:rPr lang="en-US" sz="2800" dirty="0"/>
              <a:t>the Board</a:t>
            </a:r>
          </a:p>
          <a:p>
            <a:pPr marL="914400" lvl="1" indent="-406400">
              <a:lnSpc>
                <a:spcPct val="100000"/>
              </a:lnSpc>
              <a:spcBef>
                <a:spcPts val="0"/>
              </a:spcBef>
              <a:buFont typeface="Wingdings" panose="05000000000000000000" pitchFamily="2" charset="2"/>
              <a:buChar char="Ø"/>
            </a:pPr>
            <a:r>
              <a:rPr lang="en-US" sz="2800" dirty="0"/>
              <a:t>USB Connector: will provide </a:t>
            </a:r>
            <a:r>
              <a:rPr lang="en-US" sz="2800" dirty="0" smtClean="0"/>
              <a:t>power and connect it to the computer</a:t>
            </a:r>
          </a:p>
          <a:p>
            <a:pPr marL="914400" lvl="1" indent="-406400">
              <a:lnSpc>
                <a:spcPct val="100000"/>
              </a:lnSpc>
              <a:spcBef>
                <a:spcPts val="0"/>
              </a:spcBef>
              <a:buFont typeface="Wingdings" panose="05000000000000000000" pitchFamily="2" charset="2"/>
              <a:buChar char="Ø"/>
            </a:pPr>
            <a:r>
              <a:rPr lang="en-US" sz="2800" dirty="0" smtClean="0"/>
              <a:t>Pin </a:t>
            </a:r>
            <a:r>
              <a:rPr lang="en-US" sz="2800" dirty="0"/>
              <a:t>13 LED: an LED you can use </a:t>
            </a:r>
            <a:r>
              <a:rPr lang="en-US" sz="2800" dirty="0" smtClean="0"/>
              <a:t>without making </a:t>
            </a:r>
            <a:r>
              <a:rPr lang="en-US" sz="2800" dirty="0"/>
              <a:t>an LED circuit</a:t>
            </a:r>
          </a:p>
          <a:p>
            <a:pPr marL="914400" lvl="1" indent="-406400">
              <a:lnSpc>
                <a:spcPct val="100000"/>
              </a:lnSpc>
              <a:spcBef>
                <a:spcPts val="0"/>
              </a:spcBef>
              <a:buFont typeface="Wingdings" panose="05000000000000000000" pitchFamily="2" charset="2"/>
              <a:buChar char="Ø"/>
            </a:pPr>
            <a:r>
              <a:rPr lang="en-US" sz="2800" dirty="0"/>
              <a:t>Serial LEDS: shows if the Arduino is </a:t>
            </a:r>
            <a:r>
              <a:rPr lang="en-US" sz="2800" dirty="0" smtClean="0"/>
              <a:t>transmitting </a:t>
            </a:r>
            <a:r>
              <a:rPr lang="en-US" sz="2800" dirty="0"/>
              <a:t>or receiving data from pins </a:t>
            </a:r>
            <a:r>
              <a:rPr lang="en-US" sz="2800" dirty="0" smtClean="0"/>
              <a:t>0</a:t>
            </a:r>
            <a:r>
              <a:rPr lang="en-US" sz="2800" dirty="0"/>
              <a:t>, 1 or the USB </a:t>
            </a:r>
            <a:r>
              <a:rPr lang="en-US" sz="2800" dirty="0" smtClean="0"/>
              <a:t>connection</a:t>
            </a:r>
            <a:endParaRPr lang="en-US" sz="2800" dirty="0"/>
          </a:p>
          <a:p>
            <a:pPr marL="914400" lvl="0" indent="-452438">
              <a:spcBef>
                <a:spcPts val="0"/>
              </a:spcBef>
              <a:buClr>
                <a:schemeClr val="dk1"/>
              </a:buClr>
              <a:buSzPct val="36666"/>
              <a:buFont typeface="Arial"/>
              <a:buNone/>
            </a:pPr>
            <a:endParaRPr sz="3000" dirty="0"/>
          </a:p>
          <a:p>
            <a:pPr marL="914400" lvl="0" indent="-452438">
              <a:spcBef>
                <a:spcPts val="0"/>
              </a:spcBef>
              <a:buNone/>
            </a:pPr>
            <a:endParaRPr sz="3000" dirty="0"/>
          </a:p>
        </p:txBody>
      </p:sp>
      <p:pic>
        <p:nvPicPr>
          <p:cNvPr id="156" name="Shape 156" descr="Annotated image of RedBoard"/>
          <p:cNvPicPr preferRelativeResize="0"/>
          <p:nvPr/>
        </p:nvPicPr>
        <p:blipFill>
          <a:blip r:embed="rId3">
            <a:alphaModFix/>
          </a:blip>
          <a:stretch>
            <a:fillRect/>
          </a:stretch>
        </p:blipFill>
        <p:spPr>
          <a:xfrm>
            <a:off x="6750630" y="1657530"/>
            <a:ext cx="5441370" cy="345590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0" y="0"/>
            <a:ext cx="12192000" cy="731400"/>
          </a:xfrm>
          <a:prstGeom prst="rect">
            <a:avLst/>
          </a:prstGeom>
        </p:spPr>
        <p:txBody>
          <a:bodyPr lIns="91425" tIns="91425" rIns="91425" bIns="91425" anchor="ctr" anchorCtr="0">
            <a:noAutofit/>
          </a:bodyPr>
          <a:lstStyle/>
          <a:p>
            <a:pPr lvl="0">
              <a:spcBef>
                <a:spcPts val="0"/>
              </a:spcBef>
              <a:buNone/>
            </a:pPr>
            <a:r>
              <a:rPr lang="en-US" dirty="0" smtClean="0"/>
              <a:t>Power </a:t>
            </a:r>
            <a:r>
              <a:rPr lang="en-US" dirty="0" smtClean="0"/>
              <a:t>P</a:t>
            </a:r>
            <a:r>
              <a:rPr lang="en-US" dirty="0" smtClean="0"/>
              <a:t>ins</a:t>
            </a:r>
            <a:endParaRPr lang="en-US" dirty="0"/>
          </a:p>
        </p:txBody>
      </p:sp>
      <p:sp>
        <p:nvSpPr>
          <p:cNvPr id="162" name="Shape 162"/>
          <p:cNvSpPr txBox="1">
            <a:spLocks noGrp="1"/>
          </p:cNvSpPr>
          <p:nvPr>
            <p:ph type="body" idx="2"/>
          </p:nvPr>
        </p:nvSpPr>
        <p:spPr>
          <a:xfrm>
            <a:off x="0" y="914399"/>
            <a:ext cx="6702458" cy="5339700"/>
          </a:xfrm>
          <a:prstGeom prst="rect">
            <a:avLst/>
          </a:prstGeom>
        </p:spPr>
        <p:txBody>
          <a:bodyPr lIns="91425" tIns="91425" rIns="91425" bIns="91425" anchor="t" anchorCtr="0">
            <a:noAutofit/>
          </a:bodyPr>
          <a:lstStyle/>
          <a:p>
            <a:pPr marL="914400" lvl="0" indent="-452438">
              <a:spcBef>
                <a:spcPts val="0"/>
              </a:spcBef>
              <a:buClr>
                <a:schemeClr val="dk1"/>
              </a:buClr>
              <a:buSzPct val="36666"/>
              <a:buFont typeface="Arial"/>
              <a:buNone/>
            </a:pPr>
            <a:r>
              <a:rPr lang="en-US" b="1" dirty="0" smtClean="0"/>
              <a:t>Power Pins</a:t>
            </a:r>
          </a:p>
          <a:p>
            <a:pPr marL="914400" lvl="0" indent="-452438">
              <a:spcBef>
                <a:spcPts val="0"/>
              </a:spcBef>
              <a:buClr>
                <a:schemeClr val="dk1"/>
              </a:buClr>
              <a:buSzPct val="36666"/>
              <a:buFont typeface="Arial"/>
              <a:buNone/>
            </a:pPr>
            <a:endParaRPr lang="en-US" sz="3000" b="1" dirty="0" smtClean="0"/>
          </a:p>
          <a:p>
            <a:pPr marL="914400" lvl="1" indent="-406400">
              <a:lnSpc>
                <a:spcPct val="100000"/>
              </a:lnSpc>
              <a:spcBef>
                <a:spcPts val="0"/>
              </a:spcBef>
              <a:buFont typeface="Wingdings" panose="05000000000000000000" pitchFamily="2" charset="2"/>
              <a:buChar char="Ø"/>
            </a:pPr>
            <a:r>
              <a:rPr lang="en-US" sz="2800" dirty="0"/>
              <a:t>3.3V</a:t>
            </a:r>
            <a:r>
              <a:rPr lang="en-US" sz="2800" dirty="0"/>
              <a:t>: Usually used to power low-voltage </a:t>
            </a:r>
            <a:r>
              <a:rPr lang="en-US" sz="2800" dirty="0" smtClean="0"/>
              <a:t>sensors</a:t>
            </a:r>
            <a:endParaRPr lang="en-US" sz="2800" dirty="0"/>
          </a:p>
          <a:p>
            <a:pPr marL="914400" lvl="1" indent="-406400">
              <a:lnSpc>
                <a:spcPct val="100000"/>
              </a:lnSpc>
              <a:spcBef>
                <a:spcPts val="0"/>
              </a:spcBef>
              <a:buFont typeface="Wingdings" panose="05000000000000000000" pitchFamily="2" charset="2"/>
              <a:buChar char="Ø"/>
            </a:pPr>
            <a:r>
              <a:rPr lang="en-US" sz="2800" dirty="0"/>
              <a:t>5V: Most common power pin used to power </a:t>
            </a:r>
            <a:r>
              <a:rPr lang="en-US" sz="2800" dirty="0" smtClean="0"/>
              <a:t>your </a:t>
            </a:r>
            <a:r>
              <a:rPr lang="en-US" sz="2800" dirty="0"/>
              <a:t>circuits</a:t>
            </a:r>
          </a:p>
          <a:p>
            <a:pPr marL="914400" lvl="1" indent="-406400">
              <a:lnSpc>
                <a:spcPct val="100000"/>
              </a:lnSpc>
              <a:spcBef>
                <a:spcPts val="0"/>
              </a:spcBef>
              <a:buFont typeface="Wingdings" panose="05000000000000000000" pitchFamily="2" charset="2"/>
              <a:buChar char="Ø"/>
            </a:pPr>
            <a:r>
              <a:rPr lang="en-US" sz="2800" dirty="0"/>
              <a:t>GND: Ground pin which is 0V</a:t>
            </a:r>
          </a:p>
          <a:p>
            <a:pPr marL="914400" lvl="1" indent="-406400">
              <a:lnSpc>
                <a:spcPct val="100000"/>
              </a:lnSpc>
              <a:spcBef>
                <a:spcPts val="0"/>
              </a:spcBef>
              <a:buFont typeface="Wingdings" panose="05000000000000000000" pitchFamily="2" charset="2"/>
              <a:buChar char="Ø"/>
            </a:pPr>
            <a:r>
              <a:rPr lang="en-US" sz="2800" dirty="0"/>
              <a:t>VIN: Voltage-In can be used to power the </a:t>
            </a:r>
          </a:p>
          <a:p>
            <a:pPr marL="914400" lvl="1" indent="-406400">
              <a:lnSpc>
                <a:spcPct val="100000"/>
              </a:lnSpc>
              <a:spcBef>
                <a:spcPts val="0"/>
              </a:spcBef>
              <a:buFont typeface="Wingdings" panose="05000000000000000000" pitchFamily="2" charset="2"/>
              <a:buChar char="Ø"/>
            </a:pPr>
            <a:r>
              <a:rPr lang="en-US" sz="2800" dirty="0"/>
              <a:t>board using a battery</a:t>
            </a:r>
          </a:p>
          <a:p>
            <a:pPr marL="914400" lvl="0" indent="-452438">
              <a:spcBef>
                <a:spcPts val="0"/>
              </a:spcBef>
              <a:buClr>
                <a:schemeClr val="dk1"/>
              </a:buClr>
              <a:buSzPct val="34375"/>
              <a:buFont typeface="Arial"/>
              <a:buNone/>
            </a:pPr>
            <a:endParaRPr sz="3200" b="1" dirty="0"/>
          </a:p>
          <a:p>
            <a:pPr marL="914400" lvl="0" indent="-452438">
              <a:spcBef>
                <a:spcPts val="0"/>
              </a:spcBef>
              <a:buNone/>
            </a:pPr>
            <a:endParaRPr sz="3200" b="1" dirty="0"/>
          </a:p>
        </p:txBody>
      </p:sp>
      <p:pic>
        <p:nvPicPr>
          <p:cNvPr id="163" name="Shape 163"/>
          <p:cNvPicPr preferRelativeResize="0"/>
          <p:nvPr/>
        </p:nvPicPr>
        <p:blipFill>
          <a:blip r:embed="rId3">
            <a:alphaModFix/>
          </a:blip>
          <a:stretch>
            <a:fillRect/>
          </a:stretch>
        </p:blipFill>
        <p:spPr>
          <a:xfrm>
            <a:off x="7796340" y="1331161"/>
            <a:ext cx="2963299" cy="4506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0" y="0"/>
            <a:ext cx="12192000" cy="731400"/>
          </a:xfrm>
          <a:prstGeom prst="rect">
            <a:avLst/>
          </a:prstGeom>
        </p:spPr>
        <p:txBody>
          <a:bodyPr lIns="91425" tIns="91425" rIns="91425" bIns="91425" anchor="ctr" anchorCtr="0">
            <a:noAutofit/>
          </a:bodyPr>
          <a:lstStyle/>
          <a:p>
            <a:pPr lvl="0">
              <a:spcBef>
                <a:spcPts val="0"/>
              </a:spcBef>
              <a:buNone/>
            </a:pPr>
            <a:r>
              <a:rPr lang="en-US"/>
              <a:t>I/O Pins</a:t>
            </a:r>
          </a:p>
        </p:txBody>
      </p:sp>
      <p:sp>
        <p:nvSpPr>
          <p:cNvPr id="169" name="Shape 169"/>
          <p:cNvSpPr txBox="1">
            <a:spLocks noGrp="1"/>
          </p:cNvSpPr>
          <p:nvPr>
            <p:ph type="body" idx="2"/>
          </p:nvPr>
        </p:nvSpPr>
        <p:spPr>
          <a:xfrm>
            <a:off x="0" y="916791"/>
            <a:ext cx="7947308" cy="5339700"/>
          </a:xfrm>
          <a:prstGeom prst="rect">
            <a:avLst/>
          </a:prstGeom>
        </p:spPr>
        <p:txBody>
          <a:bodyPr lIns="91425" tIns="91425" rIns="91425" bIns="91425" anchor="t" anchorCtr="0">
            <a:noAutofit/>
          </a:bodyPr>
          <a:lstStyle/>
          <a:p>
            <a:pPr marL="914400" indent="-452438">
              <a:buNone/>
            </a:pPr>
            <a:r>
              <a:rPr lang="en-US" b="1" dirty="0"/>
              <a:t>I/O </a:t>
            </a:r>
            <a:r>
              <a:rPr lang="en-US" b="1" dirty="0" smtClean="0"/>
              <a:t>Pins</a:t>
            </a:r>
          </a:p>
          <a:p>
            <a:pPr marL="914400" indent="-452438">
              <a:buNone/>
            </a:pPr>
            <a:endParaRPr lang="en-US" sz="3000" dirty="0"/>
          </a:p>
          <a:p>
            <a:pPr marL="914400" lvl="1" indent="-406400">
              <a:lnSpc>
                <a:spcPct val="100000"/>
              </a:lnSpc>
              <a:spcBef>
                <a:spcPts val="0"/>
              </a:spcBef>
              <a:buFont typeface="Wingdings" panose="05000000000000000000" pitchFamily="2" charset="2"/>
              <a:buChar char="Ø"/>
            </a:pPr>
            <a:r>
              <a:rPr lang="en-US" sz="2800" dirty="0"/>
              <a:t>A0-A5: </a:t>
            </a:r>
            <a:r>
              <a:rPr lang="en-US" sz="2800" dirty="0" smtClean="0"/>
              <a:t>identical </a:t>
            </a:r>
            <a:r>
              <a:rPr lang="en-US" sz="2800" dirty="0"/>
              <a:t>analog pins that can be used </a:t>
            </a:r>
            <a:r>
              <a:rPr lang="en-US" sz="2800" dirty="0" smtClean="0"/>
              <a:t>to </a:t>
            </a:r>
            <a:r>
              <a:rPr lang="en-US" sz="2800" dirty="0"/>
              <a:t>read sensors or control analog </a:t>
            </a:r>
            <a:r>
              <a:rPr lang="en-US" sz="2800" dirty="0" smtClean="0"/>
              <a:t>devices</a:t>
            </a:r>
            <a:endParaRPr lang="en-US" sz="2800" dirty="0"/>
          </a:p>
          <a:p>
            <a:pPr marL="914400" lvl="1" indent="-406400">
              <a:lnSpc>
                <a:spcPct val="100000"/>
              </a:lnSpc>
              <a:spcBef>
                <a:spcPts val="0"/>
              </a:spcBef>
              <a:buFont typeface="Wingdings" panose="05000000000000000000" pitchFamily="2" charset="2"/>
              <a:buChar char="Ø"/>
            </a:pPr>
            <a:r>
              <a:rPr lang="en-US" sz="2800" dirty="0"/>
              <a:t>Pins A0-A3 are more stable than A4-A5</a:t>
            </a:r>
          </a:p>
          <a:p>
            <a:pPr marL="914400" lvl="1" indent="-406400">
              <a:lnSpc>
                <a:spcPct val="100000"/>
              </a:lnSpc>
              <a:spcBef>
                <a:spcPts val="0"/>
              </a:spcBef>
              <a:buFont typeface="Wingdings" panose="05000000000000000000" pitchFamily="2" charset="2"/>
              <a:buChar char="Ø"/>
            </a:pPr>
            <a:r>
              <a:rPr lang="en-US" sz="2800" dirty="0"/>
              <a:t>Pins 0-1: </a:t>
            </a:r>
            <a:r>
              <a:rPr lang="en-US" sz="2800" dirty="0" smtClean="0"/>
              <a:t>transmit </a:t>
            </a:r>
            <a:r>
              <a:rPr lang="en-US" sz="2800" dirty="0"/>
              <a:t>and </a:t>
            </a:r>
            <a:r>
              <a:rPr lang="en-US" sz="2800" dirty="0" smtClean="0"/>
              <a:t>receive </a:t>
            </a:r>
            <a:r>
              <a:rPr lang="en-US" sz="2800" dirty="0"/>
              <a:t>pins, don’t use </a:t>
            </a:r>
            <a:r>
              <a:rPr lang="en-US" sz="2800" dirty="0" smtClean="0"/>
              <a:t>these </a:t>
            </a:r>
            <a:r>
              <a:rPr lang="en-US" sz="2800" dirty="0"/>
              <a:t>pins for this lab</a:t>
            </a:r>
          </a:p>
          <a:p>
            <a:pPr marL="914400" lvl="1" indent="-406400">
              <a:lnSpc>
                <a:spcPct val="100000"/>
              </a:lnSpc>
              <a:spcBef>
                <a:spcPts val="0"/>
              </a:spcBef>
              <a:buFont typeface="Wingdings" panose="05000000000000000000" pitchFamily="2" charset="2"/>
              <a:buChar char="Ø"/>
            </a:pPr>
            <a:r>
              <a:rPr lang="en-US" sz="2800" dirty="0"/>
              <a:t>Pins 2-12: </a:t>
            </a:r>
            <a:r>
              <a:rPr lang="en-US" sz="2800" dirty="0" smtClean="0"/>
              <a:t>digital </a:t>
            </a:r>
            <a:r>
              <a:rPr lang="en-US" sz="2800" dirty="0"/>
              <a:t>pins that can be </a:t>
            </a:r>
            <a:r>
              <a:rPr lang="en-US" sz="2800" dirty="0" smtClean="0"/>
              <a:t>switched between </a:t>
            </a:r>
            <a:r>
              <a:rPr lang="en-US" sz="2800" dirty="0"/>
              <a:t>HIGH states and LOW states</a:t>
            </a:r>
          </a:p>
          <a:p>
            <a:pPr marL="914400" lvl="1" indent="-406400">
              <a:lnSpc>
                <a:spcPct val="100000"/>
              </a:lnSpc>
              <a:spcBef>
                <a:spcPts val="0"/>
              </a:spcBef>
              <a:buFont typeface="Wingdings" panose="05000000000000000000" pitchFamily="2" charset="2"/>
              <a:buChar char="Ø"/>
            </a:pPr>
            <a:r>
              <a:rPr lang="en-US" sz="2800" dirty="0"/>
              <a:t>Pin 13: connected to the on-board </a:t>
            </a:r>
            <a:r>
              <a:rPr lang="en-US" sz="2800" dirty="0"/>
              <a:t>LED</a:t>
            </a:r>
            <a:endParaRPr sz="2800" dirty="0"/>
          </a:p>
        </p:txBody>
      </p:sp>
      <p:pic>
        <p:nvPicPr>
          <p:cNvPr id="170" name="Shape 170"/>
          <p:cNvPicPr preferRelativeResize="0"/>
          <p:nvPr/>
        </p:nvPicPr>
        <p:blipFill>
          <a:blip r:embed="rId3">
            <a:alphaModFix/>
          </a:blip>
          <a:stretch>
            <a:fillRect/>
          </a:stretch>
        </p:blipFill>
        <p:spPr>
          <a:xfrm>
            <a:off x="7947308" y="1378904"/>
            <a:ext cx="4020900" cy="44154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Overview</a:t>
            </a:r>
            <a:endParaRPr lang="en-US" dirty="0"/>
          </a:p>
        </p:txBody>
      </p:sp>
      <p:sp>
        <p:nvSpPr>
          <p:cNvPr id="3" name="Text Placeholder 2"/>
          <p:cNvSpPr>
            <a:spLocks noGrp="1"/>
          </p:cNvSpPr>
          <p:nvPr>
            <p:ph type="body" idx="2"/>
          </p:nvPr>
        </p:nvSpPr>
        <p:spPr>
          <a:xfrm>
            <a:off x="0" y="838983"/>
            <a:ext cx="12192000" cy="5339751"/>
          </a:xfrm>
        </p:spPr>
        <p:txBody>
          <a:bodyPr/>
          <a:lstStyle/>
          <a:p>
            <a:pPr>
              <a:lnSpc>
                <a:spcPct val="150000"/>
              </a:lnSpc>
            </a:pPr>
            <a:r>
              <a:rPr lang="en-US" sz="2800" dirty="0"/>
              <a:t>Objective</a:t>
            </a:r>
          </a:p>
          <a:p>
            <a:pPr>
              <a:lnSpc>
                <a:spcPct val="150000"/>
              </a:lnSpc>
            </a:pPr>
            <a:r>
              <a:rPr lang="en-US" sz="2800" dirty="0"/>
              <a:t>Background Information</a:t>
            </a:r>
          </a:p>
          <a:p>
            <a:pPr>
              <a:lnSpc>
                <a:spcPct val="150000"/>
              </a:lnSpc>
            </a:pPr>
            <a:r>
              <a:rPr lang="en-US" sz="2800" dirty="0"/>
              <a:t>Problem Statement</a:t>
            </a:r>
          </a:p>
          <a:p>
            <a:pPr>
              <a:lnSpc>
                <a:spcPct val="150000"/>
              </a:lnSpc>
            </a:pPr>
            <a:r>
              <a:rPr lang="en-US" sz="2800" dirty="0"/>
              <a:t>Materials</a:t>
            </a:r>
          </a:p>
          <a:p>
            <a:pPr>
              <a:lnSpc>
                <a:spcPct val="150000"/>
              </a:lnSpc>
            </a:pPr>
            <a:r>
              <a:rPr lang="en-US" sz="2800" dirty="0"/>
              <a:t>Procedure</a:t>
            </a:r>
          </a:p>
          <a:p>
            <a:pPr>
              <a:lnSpc>
                <a:spcPct val="150000"/>
              </a:lnSpc>
            </a:pPr>
            <a:r>
              <a:rPr lang="en-US" sz="2800" dirty="0"/>
              <a:t>Assignment</a:t>
            </a:r>
          </a:p>
          <a:p>
            <a:pPr>
              <a:lnSpc>
                <a:spcPct val="150000"/>
              </a:lnSpc>
            </a:pPr>
            <a:r>
              <a:rPr lang="en-US" sz="2800" dirty="0"/>
              <a:t>Closing</a:t>
            </a:r>
          </a:p>
        </p:txBody>
      </p:sp>
    </p:spTree>
    <p:extLst>
      <p:ext uri="{BB962C8B-B14F-4D97-AF65-F5344CB8AC3E}">
        <p14:creationId xmlns:p14="http://schemas.microsoft.com/office/powerpoint/2010/main" val="108450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0" y="0"/>
            <a:ext cx="12192000" cy="731400"/>
          </a:xfrm>
          <a:prstGeom prst="rect">
            <a:avLst/>
          </a:prstGeom>
        </p:spPr>
        <p:txBody>
          <a:bodyPr lIns="91425" tIns="91425" rIns="91425" bIns="91425" anchor="ctr" anchorCtr="0">
            <a:noAutofit/>
          </a:bodyPr>
          <a:lstStyle/>
          <a:p>
            <a:pPr lvl="0">
              <a:spcBef>
                <a:spcPts val="0"/>
              </a:spcBef>
              <a:buClr>
                <a:srgbClr val="000000"/>
              </a:buClr>
              <a:buSzPct val="25000"/>
              <a:buFont typeface="Arial"/>
              <a:buNone/>
            </a:pPr>
            <a:r>
              <a:rPr lang="en-US"/>
              <a:t>Building Circuits on a Breadboard</a:t>
            </a:r>
          </a:p>
        </p:txBody>
      </p:sp>
      <p:sp>
        <p:nvSpPr>
          <p:cNvPr id="176" name="Shape 176"/>
          <p:cNvSpPr txBox="1">
            <a:spLocks noGrp="1"/>
          </p:cNvSpPr>
          <p:nvPr>
            <p:ph type="body" idx="2"/>
          </p:nvPr>
        </p:nvSpPr>
        <p:spPr>
          <a:xfrm>
            <a:off x="0" y="914399"/>
            <a:ext cx="12192000" cy="5339700"/>
          </a:xfrm>
          <a:prstGeom prst="rect">
            <a:avLst/>
          </a:prstGeom>
        </p:spPr>
        <p:txBody>
          <a:bodyPr lIns="91425" tIns="91425" rIns="91425" bIns="91425" anchor="t" anchorCtr="0">
            <a:noAutofit/>
          </a:bodyPr>
          <a:lstStyle/>
          <a:p>
            <a:pPr lvl="0">
              <a:spcBef>
                <a:spcPts val="0"/>
              </a:spcBef>
              <a:buNone/>
            </a:pPr>
            <a:r>
              <a:rPr lang="en-US" b="1" dirty="0"/>
              <a:t>Breadboards</a:t>
            </a:r>
            <a:r>
              <a:rPr lang="en-US" dirty="0"/>
              <a:t>: are small boards that are commonly used for circuit </a:t>
            </a:r>
            <a:r>
              <a:rPr lang="en-US" dirty="0" smtClean="0"/>
              <a:t>prototyping</a:t>
            </a:r>
            <a:endParaRPr lang="en-US" dirty="0"/>
          </a:p>
          <a:p>
            <a:pPr lvl="0">
              <a:spcBef>
                <a:spcPts val="0"/>
              </a:spcBef>
              <a:buNone/>
            </a:pPr>
            <a:endParaRPr sz="3000" dirty="0"/>
          </a:p>
          <a:p>
            <a:pPr lvl="0">
              <a:spcBef>
                <a:spcPts val="0"/>
              </a:spcBef>
              <a:buNone/>
            </a:pPr>
            <a:endParaRPr sz="3000" dirty="0"/>
          </a:p>
          <a:p>
            <a:pPr lvl="0">
              <a:spcBef>
                <a:spcPts val="0"/>
              </a:spcBef>
              <a:buNone/>
            </a:pPr>
            <a:endParaRPr sz="3000" dirty="0"/>
          </a:p>
          <a:p>
            <a:pPr lvl="0">
              <a:spcBef>
                <a:spcPts val="0"/>
              </a:spcBef>
              <a:buNone/>
            </a:pPr>
            <a:endParaRPr sz="2000" dirty="0"/>
          </a:p>
          <a:p>
            <a:pPr marL="1143000" lvl="0" indent="158750">
              <a:spcBef>
                <a:spcPts val="0"/>
              </a:spcBef>
              <a:buClr>
                <a:schemeClr val="dk1"/>
              </a:buClr>
              <a:buSzPct val="36666"/>
              <a:buFont typeface="Arial"/>
              <a:buNone/>
            </a:pPr>
            <a:endParaRPr sz="3000" dirty="0"/>
          </a:p>
          <a:p>
            <a:pPr lvl="0">
              <a:spcBef>
                <a:spcPts val="0"/>
              </a:spcBef>
              <a:buClr>
                <a:schemeClr val="dk1"/>
              </a:buClr>
              <a:buSzPct val="36666"/>
              <a:buFont typeface="Arial"/>
              <a:buNone/>
            </a:pPr>
            <a:endParaRPr sz="3000" b="1" i="1" dirty="0"/>
          </a:p>
          <a:p>
            <a:pPr lvl="0">
              <a:spcBef>
                <a:spcPts val="0"/>
              </a:spcBef>
              <a:buNone/>
            </a:pPr>
            <a:endParaRPr sz="3000" b="1" i="1" dirty="0"/>
          </a:p>
        </p:txBody>
      </p:sp>
      <p:pic>
        <p:nvPicPr>
          <p:cNvPr id="177" name="Shape 177" descr="Front and back, medium breadboard with power rails exposed"/>
          <p:cNvPicPr preferRelativeResize="0"/>
          <p:nvPr/>
        </p:nvPicPr>
        <p:blipFill>
          <a:blip r:embed="rId3">
            <a:alphaModFix/>
          </a:blip>
          <a:stretch>
            <a:fillRect/>
          </a:stretch>
        </p:blipFill>
        <p:spPr>
          <a:xfrm>
            <a:off x="319580" y="2370079"/>
            <a:ext cx="4813475" cy="3219923"/>
          </a:xfrm>
          <a:prstGeom prst="rect">
            <a:avLst/>
          </a:prstGeom>
          <a:noFill/>
          <a:ln>
            <a:noFill/>
          </a:ln>
        </p:spPr>
      </p:pic>
      <p:pic>
        <p:nvPicPr>
          <p:cNvPr id="178" name="Shape 178" descr="http://www.tweaking4all.com/wp-content/uploads/2013/12/basic_breadboard_layout.png"/>
          <p:cNvPicPr preferRelativeResize="0"/>
          <p:nvPr/>
        </p:nvPicPr>
        <p:blipFill>
          <a:blip r:embed="rId4">
            <a:alphaModFix/>
          </a:blip>
          <a:stretch>
            <a:fillRect/>
          </a:stretch>
        </p:blipFill>
        <p:spPr>
          <a:xfrm>
            <a:off x="5452635" y="2285395"/>
            <a:ext cx="5729275" cy="329724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0" y="0"/>
            <a:ext cx="12192000" cy="731400"/>
          </a:xfrm>
          <a:prstGeom prst="rect">
            <a:avLst/>
          </a:prstGeom>
        </p:spPr>
        <p:txBody>
          <a:bodyPr lIns="91425" tIns="91425" rIns="91425" bIns="91425" anchor="ctr" anchorCtr="0">
            <a:noAutofit/>
          </a:bodyPr>
          <a:lstStyle/>
          <a:p>
            <a:pPr lvl="0">
              <a:spcBef>
                <a:spcPts val="0"/>
              </a:spcBef>
              <a:buNone/>
            </a:pPr>
            <a:r>
              <a:rPr lang="en-US"/>
              <a:t>Arduino Programming</a:t>
            </a:r>
          </a:p>
        </p:txBody>
      </p:sp>
      <p:sp>
        <p:nvSpPr>
          <p:cNvPr id="240" name="Shape 240"/>
          <p:cNvSpPr txBox="1">
            <a:spLocks noGrp="1"/>
          </p:cNvSpPr>
          <p:nvPr>
            <p:ph type="body" idx="2"/>
          </p:nvPr>
        </p:nvSpPr>
        <p:spPr>
          <a:xfrm>
            <a:off x="0" y="914399"/>
            <a:ext cx="12192000" cy="5339700"/>
          </a:xfrm>
          <a:prstGeom prst="rect">
            <a:avLst/>
          </a:prstGeom>
        </p:spPr>
        <p:txBody>
          <a:bodyPr lIns="91425" tIns="91425" rIns="91425" bIns="91425" anchor="t" anchorCtr="0">
            <a:noAutofit/>
          </a:bodyPr>
          <a:lstStyle/>
          <a:p>
            <a:pPr lvl="0" algn="ctr">
              <a:spcBef>
                <a:spcPts val="0"/>
              </a:spcBef>
              <a:buNone/>
            </a:pPr>
            <a:endParaRPr lang="en-US" i="1" dirty="0" smtClean="0"/>
          </a:p>
          <a:p>
            <a:pPr lvl="0" algn="ctr">
              <a:spcBef>
                <a:spcPts val="0"/>
              </a:spcBef>
              <a:buNone/>
            </a:pPr>
            <a:r>
              <a:rPr lang="en-US" i="1" dirty="0" smtClean="0"/>
              <a:t>The </a:t>
            </a:r>
            <a:r>
              <a:rPr lang="en-US" i="1" dirty="0"/>
              <a:t>Arduino programming language is based on C/C++, but it is designed to be simpler and easier to </a:t>
            </a:r>
            <a:r>
              <a:rPr lang="en-US" i="1" dirty="0" smtClean="0"/>
              <a:t>learn.</a:t>
            </a:r>
          </a:p>
          <a:p>
            <a:pPr lvl="0">
              <a:spcBef>
                <a:spcPts val="0"/>
              </a:spcBef>
              <a:buNone/>
            </a:pPr>
            <a:endParaRPr lang="en-US" dirty="0" smtClean="0"/>
          </a:p>
          <a:p>
            <a:pPr lvl="0">
              <a:spcBef>
                <a:spcPts val="0"/>
              </a:spcBef>
              <a:buNone/>
            </a:pPr>
            <a:r>
              <a:rPr lang="en-US" dirty="0" smtClean="0"/>
              <a:t>The </a:t>
            </a:r>
            <a:r>
              <a:rPr lang="en-US" dirty="0"/>
              <a:t>most intuitive way to think about programming is like building with LEGO blocks: you are given certain rules you have to follow and different building blocks to use.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0" y="0"/>
            <a:ext cx="12192000" cy="731400"/>
          </a:xfrm>
          <a:prstGeom prst="rect">
            <a:avLst/>
          </a:prstGeom>
        </p:spPr>
        <p:txBody>
          <a:bodyPr lIns="91425" tIns="91425" rIns="91425" bIns="91425" anchor="ctr" anchorCtr="0">
            <a:noAutofit/>
          </a:bodyPr>
          <a:lstStyle/>
          <a:p>
            <a:pPr lvl="0">
              <a:spcBef>
                <a:spcPts val="0"/>
              </a:spcBef>
              <a:buNone/>
            </a:pPr>
            <a:r>
              <a:rPr lang="en-US"/>
              <a:t>The Arduino IDE</a:t>
            </a:r>
          </a:p>
        </p:txBody>
      </p:sp>
      <p:sp>
        <p:nvSpPr>
          <p:cNvPr id="226" name="Shape 226"/>
          <p:cNvSpPr txBox="1">
            <a:spLocks noGrp="1"/>
          </p:cNvSpPr>
          <p:nvPr>
            <p:ph type="body" idx="2"/>
          </p:nvPr>
        </p:nvSpPr>
        <p:spPr>
          <a:xfrm>
            <a:off x="0" y="941560"/>
            <a:ext cx="7603600" cy="5339700"/>
          </a:xfrm>
          <a:prstGeom prst="rect">
            <a:avLst/>
          </a:prstGeom>
        </p:spPr>
        <p:txBody>
          <a:bodyPr lIns="91425" tIns="91425" rIns="91425" bIns="91425" anchor="t" anchorCtr="0">
            <a:noAutofit/>
          </a:bodyPr>
          <a:lstStyle/>
          <a:p>
            <a:pPr lvl="0">
              <a:spcBef>
                <a:spcPts val="0"/>
              </a:spcBef>
              <a:buNone/>
            </a:pPr>
            <a:endParaRPr lang="en-US" sz="2200" dirty="0" smtClean="0"/>
          </a:p>
          <a:p>
            <a:pPr lvl="0">
              <a:spcBef>
                <a:spcPts val="0"/>
              </a:spcBef>
              <a:buNone/>
            </a:pPr>
            <a:endParaRPr lang="en-US" sz="2200" dirty="0" smtClean="0"/>
          </a:p>
          <a:p>
            <a:pPr marL="914400" lvl="1" indent="-406400">
              <a:lnSpc>
                <a:spcPct val="100000"/>
              </a:lnSpc>
              <a:spcBef>
                <a:spcPts val="0"/>
              </a:spcBef>
              <a:buFont typeface="Wingdings" panose="05000000000000000000" pitchFamily="2" charset="2"/>
              <a:buChar char="Ø"/>
            </a:pPr>
            <a:r>
              <a:rPr lang="en-US" sz="2800" dirty="0" smtClean="0"/>
              <a:t>Verify</a:t>
            </a:r>
            <a:r>
              <a:rPr lang="en-US" sz="2800" dirty="0"/>
              <a:t>: checks your code for errors and </a:t>
            </a:r>
            <a:r>
              <a:rPr lang="en-US" sz="2800" dirty="0" smtClean="0"/>
              <a:t>points </a:t>
            </a:r>
            <a:r>
              <a:rPr lang="en-US" sz="2800" dirty="0"/>
              <a:t>to where the errors </a:t>
            </a:r>
            <a:r>
              <a:rPr lang="en-US" sz="2800" dirty="0" smtClean="0"/>
              <a:t>occurred</a:t>
            </a:r>
            <a:endParaRPr lang="en-US" sz="2800" dirty="0"/>
          </a:p>
          <a:p>
            <a:pPr marL="914400" lvl="1" indent="-406400">
              <a:lnSpc>
                <a:spcPct val="100000"/>
              </a:lnSpc>
              <a:spcBef>
                <a:spcPts val="0"/>
              </a:spcBef>
              <a:buFont typeface="Wingdings" panose="05000000000000000000" pitchFamily="2" charset="2"/>
              <a:buChar char="Ø"/>
            </a:pPr>
            <a:r>
              <a:rPr lang="en-US" sz="2800" dirty="0"/>
              <a:t>Upload: </a:t>
            </a:r>
            <a:r>
              <a:rPr lang="en-US" sz="2800" dirty="0" smtClean="0"/>
              <a:t>verifies and sends </a:t>
            </a:r>
            <a:r>
              <a:rPr lang="en-US" sz="2800" dirty="0"/>
              <a:t>your </a:t>
            </a:r>
            <a:r>
              <a:rPr lang="en-US" sz="2800" dirty="0" smtClean="0"/>
              <a:t>code to </a:t>
            </a:r>
            <a:r>
              <a:rPr lang="en-US" sz="2800" dirty="0"/>
              <a:t>the Arduino board </a:t>
            </a:r>
            <a:r>
              <a:rPr lang="en-US" sz="2800" dirty="0" smtClean="0"/>
              <a:t>if </a:t>
            </a:r>
            <a:r>
              <a:rPr lang="en-US" sz="2800" dirty="0"/>
              <a:t>there are no </a:t>
            </a:r>
            <a:r>
              <a:rPr lang="en-US" sz="2800" dirty="0" smtClean="0"/>
              <a:t>errors </a:t>
            </a:r>
            <a:endParaRPr lang="en-US" sz="2800" dirty="0"/>
          </a:p>
          <a:p>
            <a:pPr marL="914400" lvl="1" indent="-406400">
              <a:lnSpc>
                <a:spcPct val="100000"/>
              </a:lnSpc>
              <a:spcBef>
                <a:spcPts val="0"/>
              </a:spcBef>
              <a:buFont typeface="Wingdings" panose="05000000000000000000" pitchFamily="2" charset="2"/>
              <a:buChar char="Ø"/>
            </a:pPr>
            <a:r>
              <a:rPr lang="en-US" sz="2800" dirty="0"/>
              <a:t>Console: shows you any errors the software found in </a:t>
            </a:r>
            <a:r>
              <a:rPr lang="en-US" sz="2800" dirty="0" smtClean="0"/>
              <a:t>your hardware </a:t>
            </a:r>
            <a:endParaRPr lang="en-US" sz="2800" dirty="0"/>
          </a:p>
          <a:p>
            <a:pPr marL="914400" lvl="1" indent="-406400">
              <a:lnSpc>
                <a:spcPct val="100000"/>
              </a:lnSpc>
              <a:spcBef>
                <a:spcPts val="0"/>
              </a:spcBef>
              <a:buFont typeface="Wingdings" panose="05000000000000000000" pitchFamily="2" charset="2"/>
              <a:buChar char="Ø"/>
            </a:pPr>
            <a:r>
              <a:rPr lang="en-US" sz="2800" dirty="0"/>
              <a:t>Serial Monitor: a tool you can use to see how your </a:t>
            </a:r>
            <a:r>
              <a:rPr lang="en-US" sz="2800" dirty="0" smtClean="0"/>
              <a:t>program </a:t>
            </a:r>
            <a:r>
              <a:rPr lang="en-US" sz="2800" dirty="0"/>
              <a:t>is </a:t>
            </a:r>
            <a:r>
              <a:rPr lang="en-US" sz="2800" dirty="0" smtClean="0"/>
              <a:t>running</a:t>
            </a:r>
            <a:endParaRPr sz="2200" dirty="0"/>
          </a:p>
          <a:p>
            <a:pPr lvl="0">
              <a:spcBef>
                <a:spcPts val="0"/>
              </a:spcBef>
              <a:buNone/>
            </a:pPr>
            <a:endParaRPr sz="2200" dirty="0"/>
          </a:p>
        </p:txBody>
      </p:sp>
      <p:pic>
        <p:nvPicPr>
          <p:cNvPr id="227" name="Shape 227" descr="Arduino IDE annotated"/>
          <p:cNvPicPr preferRelativeResize="0"/>
          <p:nvPr/>
        </p:nvPicPr>
        <p:blipFill>
          <a:blip r:embed="rId3">
            <a:alphaModFix/>
          </a:blip>
          <a:stretch>
            <a:fillRect/>
          </a:stretch>
        </p:blipFill>
        <p:spPr>
          <a:xfrm>
            <a:off x="7603600" y="1306485"/>
            <a:ext cx="4265800" cy="4736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0" y="0"/>
            <a:ext cx="12192000" cy="731400"/>
          </a:xfrm>
          <a:prstGeom prst="rect">
            <a:avLst/>
          </a:prstGeom>
        </p:spPr>
        <p:txBody>
          <a:bodyPr lIns="91425" tIns="91425" rIns="91425" bIns="91425" anchor="ctr" anchorCtr="0">
            <a:noAutofit/>
          </a:bodyPr>
          <a:lstStyle/>
          <a:p>
            <a:pPr lvl="0">
              <a:spcBef>
                <a:spcPts val="0"/>
              </a:spcBef>
              <a:buNone/>
            </a:pPr>
            <a:r>
              <a:rPr lang="en-US"/>
              <a:t>The Arduino IDE</a:t>
            </a:r>
          </a:p>
        </p:txBody>
      </p:sp>
      <p:sp>
        <p:nvSpPr>
          <p:cNvPr id="233" name="Shape 233"/>
          <p:cNvSpPr txBox="1">
            <a:spLocks noGrp="1"/>
          </p:cNvSpPr>
          <p:nvPr>
            <p:ph type="body" idx="2"/>
          </p:nvPr>
        </p:nvSpPr>
        <p:spPr>
          <a:xfrm>
            <a:off x="0" y="914399"/>
            <a:ext cx="6410227" cy="5339700"/>
          </a:xfrm>
          <a:prstGeom prst="rect">
            <a:avLst/>
          </a:prstGeom>
        </p:spPr>
        <p:txBody>
          <a:bodyPr lIns="91425" tIns="91425" rIns="91425" bIns="91425" anchor="t" anchorCtr="0">
            <a:noAutofit/>
          </a:bodyPr>
          <a:lstStyle/>
          <a:p>
            <a:pPr marL="461963" lvl="0">
              <a:spcBef>
                <a:spcPts val="0"/>
              </a:spcBef>
              <a:buNone/>
            </a:pPr>
            <a:r>
              <a:rPr lang="en-US" dirty="0"/>
              <a:t>Programs written in </a:t>
            </a:r>
            <a:r>
              <a:rPr lang="en-US" dirty="0" smtClean="0"/>
              <a:t>Arduino</a:t>
            </a:r>
          </a:p>
          <a:p>
            <a:pPr marL="461963" lvl="0">
              <a:spcBef>
                <a:spcPts val="0"/>
              </a:spcBef>
              <a:buNone/>
            </a:pPr>
            <a:r>
              <a:rPr lang="en-US" dirty="0" smtClean="0"/>
              <a:t>are called </a:t>
            </a:r>
            <a:r>
              <a:rPr lang="en-US" b="1" dirty="0" smtClean="0"/>
              <a:t>sketches </a:t>
            </a:r>
            <a:r>
              <a:rPr lang="en-US" dirty="0" smtClean="0"/>
              <a:t>with 3 </a:t>
            </a:r>
            <a:r>
              <a:rPr lang="en-US" dirty="0"/>
              <a:t>different </a:t>
            </a:r>
            <a:r>
              <a:rPr lang="en-US" dirty="0" smtClean="0"/>
              <a:t>areas:</a:t>
            </a:r>
          </a:p>
          <a:p>
            <a:pPr marL="914400" lvl="1" indent="-406400">
              <a:lnSpc>
                <a:spcPct val="100000"/>
              </a:lnSpc>
              <a:spcBef>
                <a:spcPts val="0"/>
              </a:spcBef>
              <a:buFont typeface="Wingdings" panose="05000000000000000000" pitchFamily="2" charset="2"/>
              <a:buChar char="Ø"/>
            </a:pPr>
            <a:r>
              <a:rPr lang="en-US" sz="2800" dirty="0" smtClean="0"/>
              <a:t>Global</a:t>
            </a:r>
            <a:r>
              <a:rPr lang="en-US" sz="2800" dirty="0"/>
              <a:t>: </a:t>
            </a:r>
            <a:r>
              <a:rPr lang="en-US" sz="2800" dirty="0"/>
              <a:t>Important variables, constants </a:t>
            </a:r>
            <a:r>
              <a:rPr lang="en-US" sz="2800" dirty="0" smtClean="0"/>
              <a:t>and </a:t>
            </a:r>
            <a:r>
              <a:rPr lang="en-US" sz="2800" dirty="0"/>
              <a:t>imported libraries go </a:t>
            </a:r>
            <a:r>
              <a:rPr lang="en-US" sz="2800" dirty="0" smtClean="0"/>
              <a:t>here</a:t>
            </a:r>
            <a:endParaRPr lang="en-US" sz="2800" dirty="0"/>
          </a:p>
          <a:p>
            <a:pPr marL="914400" lvl="1" indent="-406400">
              <a:lnSpc>
                <a:spcPct val="100000"/>
              </a:lnSpc>
              <a:spcBef>
                <a:spcPts val="0"/>
              </a:spcBef>
              <a:buFont typeface="Wingdings" panose="05000000000000000000" pitchFamily="2" charset="2"/>
              <a:buChar char="Ø"/>
            </a:pPr>
            <a:r>
              <a:rPr lang="en-US" sz="2800" dirty="0" smtClean="0"/>
              <a:t>Setup</a:t>
            </a:r>
            <a:r>
              <a:rPr lang="en-US" sz="2800" dirty="0"/>
              <a:t>: activate the pins and sensors </a:t>
            </a:r>
            <a:r>
              <a:rPr lang="en-US" sz="2800" dirty="0" smtClean="0"/>
              <a:t>used</a:t>
            </a:r>
            <a:r>
              <a:rPr lang="en-US" sz="2800" dirty="0"/>
              <a:t> </a:t>
            </a:r>
            <a:r>
              <a:rPr lang="en-US" sz="2800" dirty="0" smtClean="0"/>
              <a:t>(this </a:t>
            </a:r>
            <a:r>
              <a:rPr lang="en-US" sz="2800" dirty="0"/>
              <a:t>code only runs </a:t>
            </a:r>
            <a:r>
              <a:rPr lang="en-US" sz="2800" dirty="0" smtClean="0"/>
              <a:t>once)</a:t>
            </a:r>
          </a:p>
          <a:p>
            <a:pPr marL="914400" lvl="1" indent="-406400">
              <a:lnSpc>
                <a:spcPct val="100000"/>
              </a:lnSpc>
              <a:spcBef>
                <a:spcPts val="0"/>
              </a:spcBef>
              <a:buFont typeface="Wingdings" panose="05000000000000000000" pitchFamily="2" charset="2"/>
              <a:buChar char="Ø"/>
            </a:pPr>
            <a:r>
              <a:rPr lang="en-US" sz="2800" dirty="0" smtClean="0"/>
              <a:t>Loop</a:t>
            </a:r>
            <a:r>
              <a:rPr lang="en-US" sz="2800" dirty="0"/>
              <a:t>: the code that runs continuously (</a:t>
            </a:r>
            <a:r>
              <a:rPr lang="en-US" sz="2800" dirty="0" smtClean="0"/>
              <a:t>reading sensors </a:t>
            </a:r>
            <a:r>
              <a:rPr lang="en-US" sz="2800" dirty="0"/>
              <a:t>and turning pins HIGH or LOW)</a:t>
            </a:r>
          </a:p>
          <a:p>
            <a:pPr marL="461963" lvl="0">
              <a:lnSpc>
                <a:spcPct val="100000"/>
              </a:lnSpc>
              <a:spcBef>
                <a:spcPts val="0"/>
              </a:spcBef>
              <a:buClr>
                <a:schemeClr val="dk1"/>
              </a:buClr>
              <a:buSzPct val="50000"/>
              <a:buFont typeface="Arial"/>
              <a:buNone/>
            </a:pPr>
            <a:endParaRPr sz="2200" dirty="0"/>
          </a:p>
          <a:p>
            <a:pPr marL="461963" lvl="0">
              <a:lnSpc>
                <a:spcPct val="100000"/>
              </a:lnSpc>
              <a:spcBef>
                <a:spcPts val="0"/>
              </a:spcBef>
              <a:buNone/>
            </a:pPr>
            <a:endParaRPr sz="2200" dirty="0"/>
          </a:p>
          <a:p>
            <a:pPr marL="461963" lvl="0">
              <a:lnSpc>
                <a:spcPct val="100000"/>
              </a:lnSpc>
              <a:spcBef>
                <a:spcPts val="0"/>
              </a:spcBef>
              <a:buNone/>
            </a:pPr>
            <a:endParaRPr sz="2200" dirty="0"/>
          </a:p>
        </p:txBody>
      </p:sp>
      <p:pic>
        <p:nvPicPr>
          <p:cNvPr id="234" name="Shape 234"/>
          <p:cNvPicPr preferRelativeResize="0"/>
          <p:nvPr/>
        </p:nvPicPr>
        <p:blipFill>
          <a:blip r:embed="rId3">
            <a:alphaModFix/>
          </a:blip>
          <a:stretch>
            <a:fillRect/>
          </a:stretch>
        </p:blipFill>
        <p:spPr>
          <a:xfrm>
            <a:off x="7305306" y="1226382"/>
            <a:ext cx="3736063" cy="49428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0" y="0"/>
            <a:ext cx="12192000" cy="731400"/>
          </a:xfrm>
          <a:prstGeom prst="rect">
            <a:avLst/>
          </a:prstGeom>
        </p:spPr>
        <p:txBody>
          <a:bodyPr lIns="91425" tIns="91425" rIns="91425" bIns="91425" anchor="ctr" anchorCtr="0">
            <a:noAutofit/>
          </a:bodyPr>
          <a:lstStyle/>
          <a:p>
            <a:pPr lvl="0">
              <a:spcBef>
                <a:spcPts val="0"/>
              </a:spcBef>
              <a:buNone/>
            </a:pPr>
            <a:r>
              <a:rPr lang="en-US"/>
              <a:t>The Rules and Building Blocks</a:t>
            </a:r>
          </a:p>
        </p:txBody>
      </p:sp>
      <p:sp>
        <p:nvSpPr>
          <p:cNvPr id="246" name="Shape 246"/>
          <p:cNvSpPr txBox="1">
            <a:spLocks noGrp="1"/>
          </p:cNvSpPr>
          <p:nvPr>
            <p:ph type="body" idx="2"/>
          </p:nvPr>
        </p:nvSpPr>
        <p:spPr>
          <a:xfrm>
            <a:off x="0" y="914399"/>
            <a:ext cx="12192000" cy="5339700"/>
          </a:xfrm>
          <a:prstGeom prst="rect">
            <a:avLst/>
          </a:prstGeom>
        </p:spPr>
        <p:txBody>
          <a:bodyPr lIns="91425" tIns="91425" rIns="91425" bIns="91425" anchor="t" anchorCtr="0">
            <a:noAutofit/>
          </a:bodyPr>
          <a:lstStyle/>
          <a:p>
            <a:pPr marL="914400" lvl="0" indent="-452438">
              <a:spcBef>
                <a:spcPts val="0"/>
              </a:spcBef>
              <a:buClr>
                <a:schemeClr val="dk1"/>
              </a:buClr>
              <a:buSzPct val="30555"/>
              <a:buFont typeface="Arial"/>
              <a:buNone/>
            </a:pPr>
            <a:endParaRPr lang="en-US" dirty="0" smtClean="0"/>
          </a:p>
          <a:p>
            <a:pPr marL="914400" lvl="0" indent="-452438">
              <a:spcBef>
                <a:spcPts val="0"/>
              </a:spcBef>
              <a:buClr>
                <a:schemeClr val="dk1"/>
              </a:buClr>
              <a:buSzPct val="30555"/>
              <a:buFont typeface="Arial"/>
              <a:buNone/>
            </a:pPr>
            <a:r>
              <a:rPr lang="en-US" dirty="0" smtClean="0"/>
              <a:t> </a:t>
            </a:r>
            <a:r>
              <a:rPr lang="en-US" dirty="0"/>
              <a:t>General</a:t>
            </a:r>
          </a:p>
          <a:p>
            <a:pPr marL="914400" lvl="1" indent="-406400">
              <a:lnSpc>
                <a:spcPct val="100000"/>
              </a:lnSpc>
              <a:spcBef>
                <a:spcPts val="0"/>
              </a:spcBef>
              <a:buFont typeface="Wingdings" panose="05000000000000000000" pitchFamily="2" charset="2"/>
              <a:buChar char="Ø"/>
            </a:pPr>
            <a:r>
              <a:rPr lang="en-US" sz="3600" dirty="0" smtClean="0"/>
              <a:t>Every </a:t>
            </a:r>
            <a:r>
              <a:rPr lang="en-US" sz="3600" dirty="0"/>
              <a:t>line must either end with a semicolon ‘;’ </a:t>
            </a:r>
            <a:r>
              <a:rPr lang="en-US" sz="3600" dirty="0"/>
              <a:t>UNLESS </a:t>
            </a:r>
            <a:r>
              <a:rPr lang="en-US" sz="3600" dirty="0"/>
              <a:t>it’s a conditional, loop, </a:t>
            </a:r>
            <a:r>
              <a:rPr lang="en-US" sz="3600" dirty="0"/>
              <a:t>function or imported library</a:t>
            </a:r>
            <a:endParaRPr lang="en-US" sz="3600" dirty="0"/>
          </a:p>
          <a:p>
            <a:pPr marL="914400" lvl="1" indent="-406400">
              <a:lnSpc>
                <a:spcPct val="100000"/>
              </a:lnSpc>
              <a:spcBef>
                <a:spcPts val="0"/>
              </a:spcBef>
              <a:buFont typeface="Wingdings" panose="05000000000000000000" pitchFamily="2" charset="2"/>
              <a:buChar char="Ø"/>
            </a:pPr>
            <a:r>
              <a:rPr lang="en-US" sz="3600" dirty="0" smtClean="0"/>
              <a:t>Comments </a:t>
            </a:r>
            <a:r>
              <a:rPr lang="en-US" sz="3600" dirty="0"/>
              <a:t>start with a //</a:t>
            </a:r>
          </a:p>
          <a:p>
            <a:pPr marL="914400" lvl="1" indent="-406400">
              <a:lnSpc>
                <a:spcPct val="100000"/>
              </a:lnSpc>
              <a:spcBef>
                <a:spcPts val="0"/>
              </a:spcBef>
              <a:buFont typeface="Wingdings" panose="05000000000000000000" pitchFamily="2" charset="2"/>
              <a:buChar char="Ø"/>
            </a:pPr>
            <a:r>
              <a:rPr lang="en-US" sz="3600" dirty="0" smtClean="0"/>
              <a:t>Comments </a:t>
            </a:r>
            <a:r>
              <a:rPr lang="en-US" sz="3600" dirty="0"/>
              <a:t>are text that the program ignores</a:t>
            </a:r>
          </a:p>
          <a:p>
            <a:pPr marL="914400" lvl="1" indent="-406400">
              <a:lnSpc>
                <a:spcPct val="100000"/>
              </a:lnSpc>
              <a:spcBef>
                <a:spcPts val="0"/>
              </a:spcBef>
              <a:buFont typeface="Wingdings" panose="05000000000000000000" pitchFamily="2" charset="2"/>
              <a:buChar char="Ø"/>
            </a:pPr>
            <a:r>
              <a:rPr lang="en-US" sz="3600" dirty="0" smtClean="0"/>
              <a:t>Used </a:t>
            </a:r>
            <a:r>
              <a:rPr lang="en-US" sz="3600" dirty="0"/>
              <a:t>to label and explain code</a:t>
            </a:r>
          </a:p>
          <a:p>
            <a:pPr marL="914400" lvl="0" indent="-452438">
              <a:spcBef>
                <a:spcPts val="0"/>
              </a:spcBef>
              <a:buClr>
                <a:schemeClr val="dk1"/>
              </a:buClr>
              <a:buSzPct val="30555"/>
              <a:buFont typeface="Arial"/>
              <a:buNone/>
            </a:pPr>
            <a:endParaRPr dirty="0"/>
          </a:p>
          <a:p>
            <a:pPr marL="914400" lvl="0" indent="-452438">
              <a:spcBef>
                <a:spcPts val="0"/>
              </a:spcBef>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Constants and Variables</a:t>
            </a:r>
            <a:endParaRPr lang="en-US" dirty="0"/>
          </a:p>
        </p:txBody>
      </p:sp>
      <p:sp>
        <p:nvSpPr>
          <p:cNvPr id="3" name="Text Placeholder 2"/>
          <p:cNvSpPr>
            <a:spLocks noGrp="1"/>
          </p:cNvSpPr>
          <p:nvPr>
            <p:ph type="body" idx="2"/>
          </p:nvPr>
        </p:nvSpPr>
        <p:spPr/>
        <p:txBody>
          <a:bodyPr/>
          <a:lstStyle/>
          <a:p>
            <a:pPr marL="1257300" indent="-571500">
              <a:buFont typeface="Wingdings" panose="05000000000000000000" pitchFamily="2" charset="2"/>
              <a:buChar char="Ø"/>
            </a:pPr>
            <a:endParaRPr lang="en-US" dirty="0" smtClean="0"/>
          </a:p>
          <a:p>
            <a:pPr marL="1257300" indent="-571500">
              <a:buFont typeface="Wingdings" panose="05000000000000000000" pitchFamily="2" charset="2"/>
              <a:buChar char="Ø"/>
            </a:pPr>
            <a:r>
              <a:rPr lang="en-US" dirty="0" smtClean="0"/>
              <a:t>Variables store different types of data (numbers, letters, sentences, etc.)</a:t>
            </a:r>
          </a:p>
          <a:p>
            <a:pPr marL="1257300" indent="-571500">
              <a:buFont typeface="Wingdings" panose="05000000000000000000" pitchFamily="2" charset="2"/>
              <a:buChar char="Ø"/>
            </a:pPr>
            <a:r>
              <a:rPr lang="en-US" dirty="0" smtClean="0"/>
              <a:t>Variables change what data they hold through mathematical operations</a:t>
            </a:r>
          </a:p>
          <a:p>
            <a:pPr marL="1257300" indent="-571500">
              <a:buFont typeface="Wingdings" panose="05000000000000000000" pitchFamily="2" charset="2"/>
              <a:buChar char="Ø"/>
            </a:pPr>
            <a:r>
              <a:rPr lang="en-US" dirty="0" smtClean="0"/>
              <a:t>Constants cannot change their value after it has been assigned</a:t>
            </a:r>
          </a:p>
        </p:txBody>
      </p:sp>
    </p:spTree>
    <p:extLst>
      <p:ext uri="{BB962C8B-B14F-4D97-AF65-F5344CB8AC3E}">
        <p14:creationId xmlns:p14="http://schemas.microsoft.com/office/powerpoint/2010/main" val="3568749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Datatypes</a:t>
            </a:r>
            <a:endParaRPr lang="en-US" dirty="0"/>
          </a:p>
        </p:txBody>
      </p:sp>
      <p:pic>
        <p:nvPicPr>
          <p:cNvPr id="5" name="Picture 4"/>
          <p:cNvPicPr>
            <a:picLocks noChangeAspect="1"/>
          </p:cNvPicPr>
          <p:nvPr/>
        </p:nvPicPr>
        <p:blipFill>
          <a:blip r:embed="rId2"/>
          <a:stretch>
            <a:fillRect/>
          </a:stretch>
        </p:blipFill>
        <p:spPr>
          <a:xfrm>
            <a:off x="546443" y="1676850"/>
            <a:ext cx="11099114" cy="3347636"/>
          </a:xfrm>
          <a:prstGeom prst="rect">
            <a:avLst/>
          </a:prstGeom>
        </p:spPr>
      </p:pic>
    </p:spTree>
    <p:extLst>
      <p:ext uri="{BB962C8B-B14F-4D97-AF65-F5344CB8AC3E}">
        <p14:creationId xmlns:p14="http://schemas.microsoft.com/office/powerpoint/2010/main" val="567263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Operators</a:t>
            </a:r>
            <a:endParaRPr lang="en-US" dirty="0"/>
          </a:p>
        </p:txBody>
      </p:sp>
      <p:pic>
        <p:nvPicPr>
          <p:cNvPr id="4" name="Picture 3"/>
          <p:cNvPicPr>
            <a:picLocks noChangeAspect="1"/>
          </p:cNvPicPr>
          <p:nvPr/>
        </p:nvPicPr>
        <p:blipFill>
          <a:blip r:embed="rId2"/>
          <a:stretch>
            <a:fillRect/>
          </a:stretch>
        </p:blipFill>
        <p:spPr>
          <a:xfrm>
            <a:off x="942268" y="1115164"/>
            <a:ext cx="10307463" cy="4861430"/>
          </a:xfrm>
          <a:prstGeom prst="rect">
            <a:avLst/>
          </a:prstGeom>
        </p:spPr>
      </p:pic>
    </p:spTree>
    <p:extLst>
      <p:ext uri="{BB962C8B-B14F-4D97-AF65-F5344CB8AC3E}">
        <p14:creationId xmlns:p14="http://schemas.microsoft.com/office/powerpoint/2010/main" val="2418490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Common Functions</a:t>
            </a:r>
            <a:endParaRPr lang="en-US" dirty="0"/>
          </a:p>
        </p:txBody>
      </p:sp>
      <p:pic>
        <p:nvPicPr>
          <p:cNvPr id="5" name="Picture 4"/>
          <p:cNvPicPr>
            <a:picLocks noChangeAspect="1"/>
          </p:cNvPicPr>
          <p:nvPr/>
        </p:nvPicPr>
        <p:blipFill>
          <a:blip r:embed="rId2"/>
          <a:stretch>
            <a:fillRect/>
          </a:stretch>
        </p:blipFill>
        <p:spPr>
          <a:xfrm>
            <a:off x="1874973" y="1402726"/>
            <a:ext cx="8442053" cy="3885711"/>
          </a:xfrm>
          <a:prstGeom prst="rect">
            <a:avLst/>
          </a:prstGeom>
        </p:spPr>
      </p:pic>
    </p:spTree>
    <p:extLst>
      <p:ext uri="{BB962C8B-B14F-4D97-AF65-F5344CB8AC3E}">
        <p14:creationId xmlns:p14="http://schemas.microsoft.com/office/powerpoint/2010/main" val="195171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0" y="0"/>
            <a:ext cx="12192000" cy="731400"/>
          </a:xfrm>
          <a:prstGeom prst="rect">
            <a:avLst/>
          </a:prstGeom>
        </p:spPr>
        <p:txBody>
          <a:bodyPr lIns="91425" tIns="91425" rIns="91425" bIns="91425" anchor="ctr" anchorCtr="0">
            <a:noAutofit/>
          </a:bodyPr>
          <a:lstStyle/>
          <a:p>
            <a:pPr lvl="0">
              <a:spcBef>
                <a:spcPts val="0"/>
              </a:spcBef>
              <a:buNone/>
            </a:pPr>
            <a:r>
              <a:rPr lang="en-US"/>
              <a:t>Materials and Equipment</a:t>
            </a:r>
          </a:p>
        </p:txBody>
      </p:sp>
      <p:sp>
        <p:nvSpPr>
          <p:cNvPr id="293" name="Shape 293"/>
          <p:cNvSpPr txBox="1">
            <a:spLocks noGrp="1"/>
          </p:cNvSpPr>
          <p:nvPr>
            <p:ph type="body" idx="2"/>
          </p:nvPr>
        </p:nvSpPr>
        <p:spPr>
          <a:xfrm>
            <a:off x="0" y="914399"/>
            <a:ext cx="12192000" cy="5339700"/>
          </a:xfrm>
          <a:prstGeom prst="rect">
            <a:avLst/>
          </a:prstGeom>
        </p:spPr>
        <p:txBody>
          <a:bodyPr lIns="91425" tIns="91425" rIns="91425" bIns="91425" anchor="t" anchorCtr="0">
            <a:noAutofit/>
          </a:bodyPr>
          <a:lstStyle/>
          <a:p>
            <a:pPr marL="914400" lvl="1" indent="-406400">
              <a:lnSpc>
                <a:spcPct val="100000"/>
              </a:lnSpc>
              <a:spcBef>
                <a:spcPts val="0"/>
              </a:spcBef>
              <a:buFont typeface="Wingdings" panose="05000000000000000000" pitchFamily="2" charset="2"/>
              <a:buChar char="Ø"/>
            </a:pPr>
            <a:endParaRPr lang="en-US" sz="3600" dirty="0" smtClean="0"/>
          </a:p>
          <a:p>
            <a:pPr marL="914400" lvl="1" indent="-406400">
              <a:lnSpc>
                <a:spcPct val="100000"/>
              </a:lnSpc>
              <a:spcBef>
                <a:spcPts val="0"/>
              </a:spcBef>
              <a:buFont typeface="Wingdings" panose="05000000000000000000" pitchFamily="2" charset="2"/>
              <a:buChar char="Ø"/>
            </a:pPr>
            <a:r>
              <a:rPr lang="en-US" sz="3600" dirty="0" smtClean="0"/>
              <a:t>Arduino </a:t>
            </a:r>
            <a:r>
              <a:rPr lang="en-US" sz="3600" dirty="0"/>
              <a:t>UNO </a:t>
            </a:r>
            <a:r>
              <a:rPr lang="en-US" sz="3600" dirty="0"/>
              <a:t>microcontroller and USB cable</a:t>
            </a:r>
            <a:endParaRPr lang="en-US" sz="3600" dirty="0"/>
          </a:p>
          <a:p>
            <a:pPr marL="914400" lvl="1" indent="-406400">
              <a:lnSpc>
                <a:spcPct val="100000"/>
              </a:lnSpc>
              <a:spcBef>
                <a:spcPts val="0"/>
              </a:spcBef>
              <a:buFont typeface="Wingdings" panose="05000000000000000000" pitchFamily="2" charset="2"/>
              <a:buChar char="Ø"/>
            </a:pPr>
            <a:r>
              <a:rPr lang="en-US" sz="3600" dirty="0" smtClean="0"/>
              <a:t>Computer </a:t>
            </a:r>
            <a:r>
              <a:rPr lang="en-US" sz="3600" dirty="0"/>
              <a:t>with Arduino IDE</a:t>
            </a:r>
          </a:p>
          <a:p>
            <a:pPr marL="914400" lvl="1" indent="-406400">
              <a:lnSpc>
                <a:spcPct val="100000"/>
              </a:lnSpc>
              <a:spcBef>
                <a:spcPts val="0"/>
              </a:spcBef>
              <a:buFont typeface="Wingdings" panose="05000000000000000000" pitchFamily="2" charset="2"/>
              <a:buChar char="Ø"/>
            </a:pPr>
            <a:r>
              <a:rPr lang="en-US" sz="3600" dirty="0" smtClean="0"/>
              <a:t>Breadboard </a:t>
            </a:r>
            <a:r>
              <a:rPr lang="en-US" sz="3600" dirty="0"/>
              <a:t>and jumper wire</a:t>
            </a:r>
          </a:p>
          <a:p>
            <a:pPr marL="914400" lvl="1" indent="-406400">
              <a:lnSpc>
                <a:spcPct val="100000"/>
              </a:lnSpc>
              <a:spcBef>
                <a:spcPts val="0"/>
              </a:spcBef>
              <a:buFont typeface="Wingdings" panose="05000000000000000000" pitchFamily="2" charset="2"/>
              <a:buChar char="Ø"/>
            </a:pPr>
            <a:r>
              <a:rPr lang="en-US" sz="3600" dirty="0" smtClean="0"/>
              <a:t>Resistors</a:t>
            </a:r>
            <a:endParaRPr lang="en-US" sz="3600" dirty="0"/>
          </a:p>
          <a:p>
            <a:pPr marL="914400" lvl="1" indent="-406400">
              <a:lnSpc>
                <a:spcPct val="100000"/>
              </a:lnSpc>
              <a:spcBef>
                <a:spcPts val="0"/>
              </a:spcBef>
              <a:buFont typeface="Wingdings" panose="05000000000000000000" pitchFamily="2" charset="2"/>
              <a:buChar char="Ø"/>
            </a:pPr>
            <a:r>
              <a:rPr lang="en-US" sz="3600" dirty="0" smtClean="0"/>
              <a:t>LED</a:t>
            </a:r>
            <a:endParaRPr lang="en-US" sz="3600" dirty="0"/>
          </a:p>
          <a:p>
            <a:pPr marL="914400" lvl="1" indent="-406400">
              <a:lnSpc>
                <a:spcPct val="100000"/>
              </a:lnSpc>
              <a:spcBef>
                <a:spcPts val="0"/>
              </a:spcBef>
              <a:buFont typeface="Wingdings" panose="05000000000000000000" pitchFamily="2" charset="2"/>
              <a:buChar char="Ø"/>
            </a:pPr>
            <a:r>
              <a:rPr lang="en-US" sz="3600" dirty="0" smtClean="0"/>
              <a:t>Pushbutton</a:t>
            </a:r>
            <a:endParaRPr lang="en-US" sz="3600" dirty="0"/>
          </a:p>
          <a:p>
            <a:pPr marL="914400" lvl="1" indent="-406400">
              <a:lnSpc>
                <a:spcPct val="100000"/>
              </a:lnSpc>
              <a:spcBef>
                <a:spcPts val="0"/>
              </a:spcBef>
              <a:buFont typeface="Wingdings" panose="05000000000000000000" pitchFamily="2" charset="2"/>
              <a:buChar char="Ø"/>
            </a:pPr>
            <a:r>
              <a:rPr lang="en-US" sz="3600" dirty="0" smtClean="0"/>
              <a:t>TMP36</a:t>
            </a:r>
            <a:endParaRPr lang="en-US" sz="3600" dirty="0"/>
          </a:p>
          <a:p>
            <a:pPr marL="914400" lvl="1" indent="-406400">
              <a:lnSpc>
                <a:spcPct val="100000"/>
              </a:lnSpc>
              <a:spcBef>
                <a:spcPts val="0"/>
              </a:spcBef>
              <a:buFont typeface="Wingdings" panose="05000000000000000000" pitchFamily="2" charset="2"/>
              <a:buChar char="Ø"/>
            </a:pPr>
            <a:endParaRPr sz="3600" dirty="0"/>
          </a:p>
          <a:p>
            <a:pPr marL="914400" lvl="1" indent="-406400">
              <a:lnSpc>
                <a:spcPct val="100000"/>
              </a:lnSpc>
              <a:spcBef>
                <a:spcPts val="0"/>
              </a:spcBef>
              <a:buFont typeface="Wingdings" panose="05000000000000000000" pitchFamily="2" charset="2"/>
              <a:buChar char="Ø"/>
            </a:pPr>
            <a:endParaRPr sz="3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Objective</a:t>
            </a:r>
            <a:endParaRPr lang="en-US" dirty="0"/>
          </a:p>
        </p:txBody>
      </p:sp>
      <p:sp>
        <p:nvSpPr>
          <p:cNvPr id="3" name="Text Placeholder 2"/>
          <p:cNvSpPr>
            <a:spLocks noGrp="1"/>
          </p:cNvSpPr>
          <p:nvPr>
            <p:ph type="body" idx="2"/>
          </p:nvPr>
        </p:nvSpPr>
        <p:spPr/>
        <p:txBody>
          <a:bodyPr/>
          <a:lstStyle/>
          <a:p>
            <a:pPr algn="ctr">
              <a:buNone/>
            </a:pPr>
            <a:endParaRPr lang="en-US" dirty="0" smtClean="0"/>
          </a:p>
          <a:p>
            <a:pPr algn="ctr">
              <a:buNone/>
            </a:pPr>
            <a:endParaRPr lang="en-US" dirty="0"/>
          </a:p>
          <a:p>
            <a:pPr marL="0" algn="ctr">
              <a:buNone/>
            </a:pPr>
            <a:r>
              <a:rPr lang="en-US" dirty="0" smtClean="0"/>
              <a:t>Demonstrate </a:t>
            </a:r>
            <a:r>
              <a:rPr lang="en-US" dirty="0"/>
              <a:t>basic </a:t>
            </a:r>
            <a:r>
              <a:rPr lang="en-US" dirty="0" smtClean="0"/>
              <a:t>principles of electricity, </a:t>
            </a:r>
            <a:endParaRPr lang="en-US" dirty="0" smtClean="0"/>
          </a:p>
          <a:p>
            <a:pPr marL="0" algn="ctr">
              <a:buNone/>
            </a:pPr>
            <a:r>
              <a:rPr lang="en-US" dirty="0" err="1" smtClean="0"/>
              <a:t>breadboarding</a:t>
            </a:r>
            <a:r>
              <a:rPr lang="en-US" dirty="0" smtClean="0"/>
              <a:t>, </a:t>
            </a:r>
            <a:r>
              <a:rPr lang="en-US" dirty="0" smtClean="0"/>
              <a:t>and Arduino programming</a:t>
            </a:r>
          </a:p>
          <a:p>
            <a:endParaRPr lang="en-US" dirty="0"/>
          </a:p>
        </p:txBody>
      </p:sp>
    </p:spTree>
    <p:extLst>
      <p:ext uri="{BB962C8B-B14F-4D97-AF65-F5344CB8AC3E}">
        <p14:creationId xmlns:p14="http://schemas.microsoft.com/office/powerpoint/2010/main" val="1254116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0" y="0"/>
            <a:ext cx="12192000" cy="731400"/>
          </a:xfrm>
          <a:prstGeom prst="rect">
            <a:avLst/>
          </a:prstGeom>
        </p:spPr>
        <p:txBody>
          <a:bodyPr lIns="91425" tIns="91425" rIns="91425" bIns="91425" anchor="ctr" anchorCtr="0">
            <a:noAutofit/>
          </a:bodyPr>
          <a:lstStyle/>
          <a:p>
            <a:pPr lvl="0">
              <a:spcBef>
                <a:spcPts val="0"/>
              </a:spcBef>
              <a:buNone/>
            </a:pPr>
            <a:r>
              <a:rPr lang="en-US"/>
              <a:t>Activity 1</a:t>
            </a:r>
          </a:p>
        </p:txBody>
      </p:sp>
      <p:sp>
        <p:nvSpPr>
          <p:cNvPr id="305" name="Shape 305"/>
          <p:cNvSpPr txBox="1">
            <a:spLocks noGrp="1"/>
          </p:cNvSpPr>
          <p:nvPr>
            <p:ph type="body" idx="2"/>
          </p:nvPr>
        </p:nvSpPr>
        <p:spPr>
          <a:xfrm>
            <a:off x="0" y="914399"/>
            <a:ext cx="12192000" cy="5339700"/>
          </a:xfrm>
          <a:prstGeom prst="rect">
            <a:avLst/>
          </a:prstGeom>
        </p:spPr>
        <p:txBody>
          <a:bodyPr lIns="91425" tIns="91425" rIns="91425" bIns="91425" anchor="t" anchorCtr="0">
            <a:noAutofit/>
          </a:bodyPr>
          <a:lstStyle/>
          <a:p>
            <a:pPr marL="0" lvl="0" algn="ctr">
              <a:spcBef>
                <a:spcPts val="0"/>
              </a:spcBef>
              <a:buNone/>
            </a:pPr>
            <a:r>
              <a:rPr lang="en-US" dirty="0" smtClean="0"/>
              <a:t>We will </a:t>
            </a:r>
            <a:r>
              <a:rPr lang="en-US" dirty="0"/>
              <a:t>be making a simple LED blinking circuit. </a:t>
            </a:r>
            <a:endParaRPr lang="en-US" dirty="0" smtClean="0"/>
          </a:p>
          <a:p>
            <a:pPr marL="0" lvl="0" algn="ctr">
              <a:spcBef>
                <a:spcPts val="0"/>
              </a:spcBef>
              <a:buNone/>
            </a:pPr>
            <a:endParaRPr lang="en-US" dirty="0" smtClean="0"/>
          </a:p>
          <a:p>
            <a:pPr marL="914400" indent="-452438">
              <a:lnSpc>
                <a:spcPct val="100000"/>
              </a:lnSpc>
              <a:spcBef>
                <a:spcPts val="0"/>
              </a:spcBef>
              <a:buFont typeface="+mj-lt"/>
              <a:buAutoNum type="arabicPeriod"/>
            </a:pPr>
            <a:r>
              <a:rPr lang="en-US" sz="2400" dirty="0"/>
              <a:t>The first activity will be making a simple LED blinking circuit. </a:t>
            </a:r>
            <a:r>
              <a:rPr lang="en-US" sz="2400" dirty="0"/>
              <a:t>The programming flowchart and circuit diagram are in </a:t>
            </a:r>
            <a:r>
              <a:rPr lang="en-US" sz="2400" dirty="0" smtClean="0"/>
              <a:t>the figure.</a:t>
            </a:r>
            <a:endParaRPr lang="en-US" sz="2400" dirty="0"/>
          </a:p>
          <a:p>
            <a:pPr marL="0" lvl="0" algn="ctr">
              <a:spcBef>
                <a:spcPts val="0"/>
              </a:spcBef>
              <a:buNone/>
            </a:pPr>
            <a:endParaRPr lang="en-US" dirty="0"/>
          </a:p>
        </p:txBody>
      </p:sp>
      <p:pic>
        <p:nvPicPr>
          <p:cNvPr id="307" name="Shape 307"/>
          <p:cNvPicPr preferRelativeResize="0"/>
          <p:nvPr/>
        </p:nvPicPr>
        <p:blipFill>
          <a:blip r:embed="rId3">
            <a:alphaModFix/>
          </a:blip>
          <a:stretch>
            <a:fillRect/>
          </a:stretch>
        </p:blipFill>
        <p:spPr>
          <a:xfrm>
            <a:off x="2241511" y="3197750"/>
            <a:ext cx="7294199" cy="2512200"/>
          </a:xfrm>
          <a:prstGeom prst="rect">
            <a:avLst/>
          </a:prstGeom>
          <a:noFill/>
          <a:ln w="9525" cap="flat" cmpd="sng">
            <a:solidFill>
              <a:srgbClr val="000000"/>
            </a:solidFill>
            <a:prstDash val="solid"/>
            <a:round/>
            <a:headEnd type="none" w="med" len="med"/>
            <a:tailEnd type="none" w="med" len="me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0" y="0"/>
            <a:ext cx="12192000" cy="731400"/>
          </a:xfrm>
          <a:prstGeom prst="rect">
            <a:avLst/>
          </a:prstGeom>
        </p:spPr>
        <p:txBody>
          <a:bodyPr lIns="91425" tIns="91425" rIns="91425" bIns="91425" anchor="ctr" anchorCtr="0">
            <a:noAutofit/>
          </a:bodyPr>
          <a:lstStyle/>
          <a:p>
            <a:pPr lvl="0">
              <a:spcBef>
                <a:spcPts val="0"/>
              </a:spcBef>
              <a:buNone/>
            </a:pPr>
            <a:r>
              <a:rPr lang="en-US"/>
              <a:t>Activity 1</a:t>
            </a:r>
          </a:p>
        </p:txBody>
      </p:sp>
      <p:sp>
        <p:nvSpPr>
          <p:cNvPr id="313" name="Shape 313"/>
          <p:cNvSpPr txBox="1">
            <a:spLocks noGrp="1"/>
          </p:cNvSpPr>
          <p:nvPr>
            <p:ph type="body" idx="2"/>
          </p:nvPr>
        </p:nvSpPr>
        <p:spPr>
          <a:xfrm>
            <a:off x="0" y="914399"/>
            <a:ext cx="12192000" cy="5339700"/>
          </a:xfrm>
          <a:prstGeom prst="rect">
            <a:avLst/>
          </a:prstGeom>
        </p:spPr>
        <p:txBody>
          <a:bodyPr lIns="91425" tIns="91425" rIns="91425" bIns="91425" anchor="t" anchorCtr="0">
            <a:noAutofit/>
          </a:bodyPr>
          <a:lstStyle/>
          <a:p>
            <a:pPr marL="1143000" indent="-457200">
              <a:spcBef>
                <a:spcPts val="0"/>
              </a:spcBef>
              <a:buFont typeface="+mj-lt"/>
              <a:buAutoNum type="arabicPeriod" startAt="2"/>
            </a:pPr>
            <a:r>
              <a:rPr lang="en-US" sz="2400" dirty="0" smtClean="0"/>
              <a:t>First, wire the LED to the breadboard like in the figure. Remember, since LEDs are polarized, their orientation matters. The shorter leg of the LED should be connected to the same row as GND. The resistor is NECESSARY, otherwise too much current would flow and the LED will burn out!</a:t>
            </a:r>
            <a:endParaRPr lang="en-US" sz="2400" dirty="0"/>
          </a:p>
          <a:p>
            <a:pPr lvl="0">
              <a:spcBef>
                <a:spcPts val="0"/>
              </a:spcBef>
              <a:buNone/>
            </a:pPr>
            <a:endParaRPr lang="en-US" dirty="0" smtClean="0"/>
          </a:p>
          <a:p>
            <a:pPr lvl="0">
              <a:spcBef>
                <a:spcPts val="0"/>
              </a:spcBef>
              <a:buNone/>
            </a:pPr>
            <a:endParaRPr lang="en-US" dirty="0"/>
          </a:p>
          <a:p>
            <a:pPr lvl="0">
              <a:spcBef>
                <a:spcPts val="0"/>
              </a:spcBef>
              <a:buNone/>
            </a:pPr>
            <a:endParaRPr lang="en-US" dirty="0" smtClean="0"/>
          </a:p>
          <a:p>
            <a:pPr lvl="0">
              <a:spcBef>
                <a:spcPts val="0"/>
              </a:spcBef>
              <a:buNone/>
            </a:pPr>
            <a:endParaRPr lang="en-US" dirty="0"/>
          </a:p>
          <a:p>
            <a:pPr lvl="0">
              <a:spcBef>
                <a:spcPts val="0"/>
              </a:spcBef>
              <a:buNone/>
            </a:pPr>
            <a:endParaRPr lang="en-US" dirty="0" smtClean="0"/>
          </a:p>
          <a:p>
            <a:pPr lvl="0">
              <a:spcBef>
                <a:spcPts val="0"/>
              </a:spcBef>
              <a:buNone/>
            </a:pPr>
            <a:endParaRPr lang="en-US" dirty="0"/>
          </a:p>
          <a:p>
            <a:pPr lvl="0" algn="ctr">
              <a:spcBef>
                <a:spcPts val="0"/>
              </a:spcBef>
              <a:buNone/>
            </a:pPr>
            <a:endParaRPr lang="en-US" dirty="0" smtClean="0"/>
          </a:p>
          <a:p>
            <a:pPr lvl="0" algn="ctr">
              <a:spcBef>
                <a:spcPts val="0"/>
              </a:spcBef>
              <a:buNone/>
            </a:pPr>
            <a:r>
              <a:rPr lang="en-US" dirty="0" smtClean="0"/>
              <a:t>REMEMBER: The orientation of the LED matters!</a:t>
            </a:r>
            <a:endParaRPr dirty="0"/>
          </a:p>
        </p:txBody>
      </p:sp>
      <p:pic>
        <p:nvPicPr>
          <p:cNvPr id="314" name="Shape 314" descr="C:\Users\Pavel\AppData\Local\Microsoft\Windows\INetCache\Content.Word\Activity1 Breadboard.png"/>
          <p:cNvPicPr preferRelativeResize="0"/>
          <p:nvPr/>
        </p:nvPicPr>
        <p:blipFill>
          <a:blip r:embed="rId3">
            <a:alphaModFix/>
          </a:blip>
          <a:stretch>
            <a:fillRect/>
          </a:stretch>
        </p:blipFill>
        <p:spPr>
          <a:xfrm>
            <a:off x="4595148" y="2413263"/>
            <a:ext cx="3001704" cy="3289120"/>
          </a:xfrm>
          <a:prstGeom prst="rect">
            <a:avLst/>
          </a:prstGeom>
          <a:noFill/>
          <a:ln w="9525" cap="flat" cmpd="sng">
            <a:solidFill>
              <a:srgbClr val="000000"/>
            </a:solidFill>
            <a:prstDash val="solid"/>
            <a:round/>
            <a:headEnd type="none" w="med" len="med"/>
            <a:tailEnd type="none" w="med" len="me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Flowcharts</a:t>
            </a:r>
            <a:endParaRPr lang="en-US" dirty="0"/>
          </a:p>
        </p:txBody>
      </p:sp>
      <p:pic>
        <p:nvPicPr>
          <p:cNvPr id="6" name="Picture 5"/>
          <p:cNvPicPr>
            <a:picLocks noChangeAspect="1"/>
          </p:cNvPicPr>
          <p:nvPr/>
        </p:nvPicPr>
        <p:blipFill>
          <a:blip r:embed="rId2"/>
          <a:stretch>
            <a:fillRect/>
          </a:stretch>
        </p:blipFill>
        <p:spPr>
          <a:xfrm>
            <a:off x="379965" y="907769"/>
            <a:ext cx="3066667" cy="5257143"/>
          </a:xfrm>
          <a:prstGeom prst="rect">
            <a:avLst/>
          </a:prstGeom>
        </p:spPr>
      </p:pic>
      <p:pic>
        <p:nvPicPr>
          <p:cNvPr id="7" name="Picture 6"/>
          <p:cNvPicPr>
            <a:picLocks noChangeAspect="1"/>
          </p:cNvPicPr>
          <p:nvPr/>
        </p:nvPicPr>
        <p:blipFill>
          <a:blip r:embed="rId3"/>
          <a:stretch>
            <a:fillRect/>
          </a:stretch>
        </p:blipFill>
        <p:spPr>
          <a:xfrm>
            <a:off x="3698393" y="2323032"/>
            <a:ext cx="4795213" cy="2207142"/>
          </a:xfrm>
          <a:prstGeom prst="rect">
            <a:avLst/>
          </a:prstGeom>
        </p:spPr>
      </p:pic>
      <p:pic>
        <p:nvPicPr>
          <p:cNvPr id="8" name="Picture 7"/>
          <p:cNvPicPr>
            <a:picLocks noChangeAspect="1"/>
          </p:cNvPicPr>
          <p:nvPr/>
        </p:nvPicPr>
        <p:blipFill>
          <a:blip r:embed="rId4"/>
          <a:stretch>
            <a:fillRect/>
          </a:stretch>
        </p:blipFill>
        <p:spPr>
          <a:xfrm>
            <a:off x="9242428" y="907769"/>
            <a:ext cx="1819048" cy="5409524"/>
          </a:xfrm>
          <a:prstGeom prst="rect">
            <a:avLst/>
          </a:prstGeom>
        </p:spPr>
      </p:pic>
      <p:cxnSp>
        <p:nvCxnSpPr>
          <p:cNvPr id="21" name="Straight Connector 20"/>
          <p:cNvCxnSpPr/>
          <p:nvPr/>
        </p:nvCxnSpPr>
        <p:spPr>
          <a:xfrm flipH="1">
            <a:off x="487680" y="5721531"/>
            <a:ext cx="33092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V="1">
            <a:off x="487680" y="3426603"/>
            <a:ext cx="0" cy="2294928"/>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487680" y="3426603"/>
            <a:ext cx="33092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H="1">
            <a:off x="9160601" y="6061166"/>
            <a:ext cx="609600" cy="0"/>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H="1" flipV="1">
            <a:off x="9138830" y="3612531"/>
            <a:ext cx="21771" cy="2448635"/>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a:off x="9138830" y="3612531"/>
            <a:ext cx="33092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04085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0" y="0"/>
            <a:ext cx="12192000" cy="731400"/>
          </a:xfrm>
          <a:prstGeom prst="rect">
            <a:avLst/>
          </a:prstGeom>
        </p:spPr>
        <p:txBody>
          <a:bodyPr lIns="91425" tIns="91425" rIns="91425" bIns="91425" anchor="ctr" anchorCtr="0">
            <a:noAutofit/>
          </a:bodyPr>
          <a:lstStyle/>
          <a:p>
            <a:pPr lvl="0">
              <a:spcBef>
                <a:spcPts val="0"/>
              </a:spcBef>
              <a:buNone/>
            </a:pPr>
            <a:r>
              <a:rPr lang="en-US" dirty="0"/>
              <a:t>Activity </a:t>
            </a:r>
            <a:r>
              <a:rPr lang="en-US" dirty="0"/>
              <a:t>1</a:t>
            </a:r>
            <a:endParaRPr lang="en-US" dirty="0"/>
          </a:p>
        </p:txBody>
      </p:sp>
      <p:sp>
        <p:nvSpPr>
          <p:cNvPr id="333" name="Shape 333"/>
          <p:cNvSpPr txBox="1">
            <a:spLocks noGrp="1"/>
          </p:cNvSpPr>
          <p:nvPr>
            <p:ph type="body" idx="2"/>
          </p:nvPr>
        </p:nvSpPr>
        <p:spPr>
          <a:xfrm>
            <a:off x="0" y="914399"/>
            <a:ext cx="12192000" cy="5339700"/>
          </a:xfrm>
          <a:prstGeom prst="rect">
            <a:avLst/>
          </a:prstGeom>
        </p:spPr>
        <p:txBody>
          <a:bodyPr lIns="91425" tIns="91425" rIns="91425" bIns="91425" anchor="t" anchorCtr="0">
            <a:noAutofit/>
          </a:bodyPr>
          <a:lstStyle/>
          <a:p>
            <a:pPr marL="919162" lvl="0" indent="-457200">
              <a:lnSpc>
                <a:spcPct val="100000"/>
              </a:lnSpc>
              <a:spcBef>
                <a:spcPts val="0"/>
              </a:spcBef>
              <a:buFont typeface="+mj-lt"/>
              <a:buAutoNum type="arabicPeriod" startAt="3"/>
            </a:pPr>
            <a:r>
              <a:rPr lang="en-US" sz="2400" dirty="0" smtClean="0"/>
              <a:t>Now </a:t>
            </a:r>
            <a:r>
              <a:rPr lang="en-US" sz="2400" dirty="0"/>
              <a:t>type the following code into a new sketch</a:t>
            </a:r>
            <a:r>
              <a:rPr lang="en-US" sz="2400" dirty="0" smtClean="0"/>
              <a:t>.</a:t>
            </a:r>
          </a:p>
          <a:p>
            <a:pPr marL="919162" lvl="0" indent="-457200">
              <a:lnSpc>
                <a:spcPct val="100000"/>
              </a:lnSpc>
              <a:spcBef>
                <a:spcPts val="0"/>
              </a:spcBef>
              <a:buFont typeface="+mj-lt"/>
              <a:buAutoNum type="arabicPeriod" startAt="3"/>
            </a:pPr>
            <a:endParaRPr lang="en-US" sz="2400" dirty="0"/>
          </a:p>
          <a:p>
            <a:pPr marL="919162" lvl="0" indent="-457200">
              <a:lnSpc>
                <a:spcPct val="100000"/>
              </a:lnSpc>
              <a:spcBef>
                <a:spcPts val="0"/>
              </a:spcBef>
              <a:buFont typeface="+mj-lt"/>
              <a:buAutoNum type="arabicPeriod" startAt="3"/>
            </a:pPr>
            <a:endParaRPr lang="en-US" sz="2400" dirty="0" smtClean="0"/>
          </a:p>
          <a:p>
            <a:pPr marL="919162" lvl="0" indent="-457200">
              <a:lnSpc>
                <a:spcPct val="100000"/>
              </a:lnSpc>
              <a:spcBef>
                <a:spcPts val="0"/>
              </a:spcBef>
              <a:buFont typeface="+mj-lt"/>
              <a:buAutoNum type="arabicPeriod" startAt="3"/>
            </a:pPr>
            <a:endParaRPr lang="en-US" sz="2400" dirty="0"/>
          </a:p>
          <a:p>
            <a:pPr marL="919162" lvl="0" indent="-457200">
              <a:lnSpc>
                <a:spcPct val="100000"/>
              </a:lnSpc>
              <a:spcBef>
                <a:spcPts val="0"/>
              </a:spcBef>
              <a:buFont typeface="+mj-lt"/>
              <a:buAutoNum type="arabicPeriod" startAt="3"/>
            </a:pPr>
            <a:endParaRPr lang="en-US" sz="2400" dirty="0" smtClean="0"/>
          </a:p>
          <a:p>
            <a:pPr marL="919162" lvl="0" indent="-457200">
              <a:lnSpc>
                <a:spcPct val="100000"/>
              </a:lnSpc>
              <a:spcBef>
                <a:spcPts val="0"/>
              </a:spcBef>
              <a:buFont typeface="+mj-lt"/>
              <a:buAutoNum type="arabicPeriod" startAt="3"/>
            </a:pPr>
            <a:endParaRPr lang="en-US" sz="2400" dirty="0"/>
          </a:p>
          <a:p>
            <a:pPr marL="461962" lvl="0">
              <a:lnSpc>
                <a:spcPct val="100000"/>
              </a:lnSpc>
              <a:spcBef>
                <a:spcPts val="0"/>
              </a:spcBef>
              <a:buNone/>
            </a:pPr>
            <a:endParaRPr lang="en-US" sz="2400" dirty="0" smtClean="0"/>
          </a:p>
          <a:p>
            <a:pPr marL="919162" lvl="0" indent="-457200">
              <a:lnSpc>
                <a:spcPct val="100000"/>
              </a:lnSpc>
              <a:spcBef>
                <a:spcPts val="0"/>
              </a:spcBef>
              <a:buFont typeface="+mj-lt"/>
              <a:buAutoNum type="arabicPeriod" startAt="4"/>
            </a:pPr>
            <a:r>
              <a:rPr lang="en-US" sz="2400" dirty="0"/>
              <a:t>The flowchart uses Digital Pin 7 on the Arduino as an output. Therefore, create a constant that holds the number 7 and in the setup area set Pin 7 as an output using </a:t>
            </a:r>
            <a:r>
              <a:rPr lang="en-US" sz="2400" dirty="0" err="1"/>
              <a:t>pinMode</a:t>
            </a:r>
            <a:r>
              <a:rPr lang="en-US" sz="2400" dirty="0"/>
              <a:t>. Then, turn the LED on by using </a:t>
            </a:r>
            <a:r>
              <a:rPr lang="en-US" sz="2400" dirty="0" err="1"/>
              <a:t>digitalWrite</a:t>
            </a:r>
            <a:r>
              <a:rPr lang="en-US" sz="2400" dirty="0"/>
              <a:t>, have a delay of one second, turn the LED off by using </a:t>
            </a:r>
            <a:r>
              <a:rPr lang="en-US" sz="2400" dirty="0" err="1"/>
              <a:t>digitalWrite</a:t>
            </a:r>
            <a:r>
              <a:rPr lang="en-US" sz="2400" dirty="0"/>
              <a:t> and then set another delay of one second.</a:t>
            </a:r>
          </a:p>
          <a:p>
            <a:pPr marL="914400" lvl="0" indent="-452438">
              <a:lnSpc>
                <a:spcPct val="100000"/>
              </a:lnSpc>
              <a:spcBef>
                <a:spcPts val="0"/>
              </a:spcBef>
              <a:buFont typeface="+mj-lt"/>
              <a:buAutoNum type="arabicPeriod" startAt="4"/>
            </a:pPr>
            <a:r>
              <a:rPr lang="en-US" sz="2400" dirty="0"/>
              <a:t>The LED circuit will be used in the next two activities. Do not deconstruct it.</a:t>
            </a:r>
          </a:p>
          <a:p>
            <a:pPr marL="919162" lvl="0" indent="-457200">
              <a:lnSpc>
                <a:spcPct val="100000"/>
              </a:lnSpc>
              <a:spcBef>
                <a:spcPts val="0"/>
              </a:spcBef>
              <a:buFont typeface="+mj-lt"/>
              <a:buAutoNum type="arabicPeriod" startAt="3"/>
            </a:pPr>
            <a:endParaRPr lang="en-US" sz="2400" dirty="0" smtClean="0"/>
          </a:p>
          <a:p>
            <a:pPr marL="914400" lvl="0" indent="-452438">
              <a:lnSpc>
                <a:spcPct val="100000"/>
              </a:lnSpc>
              <a:spcBef>
                <a:spcPts val="0"/>
              </a:spcBef>
              <a:buFont typeface="+mj-lt"/>
              <a:buAutoNum type="arabicPeriod" startAt="3"/>
            </a:pPr>
            <a:endParaRPr lang="en-US" sz="2400" dirty="0"/>
          </a:p>
          <a:p>
            <a:pPr marL="461962" lvl="0">
              <a:lnSpc>
                <a:spcPct val="100000"/>
              </a:lnSpc>
              <a:spcBef>
                <a:spcPts val="0"/>
              </a:spcBef>
              <a:buNone/>
            </a:pPr>
            <a:endParaRPr lang="en-US" sz="2400" dirty="0"/>
          </a:p>
          <a:p>
            <a:pPr marL="914400" lvl="0" indent="-452438">
              <a:lnSpc>
                <a:spcPct val="100000"/>
              </a:lnSpc>
              <a:spcBef>
                <a:spcPts val="0"/>
              </a:spcBef>
              <a:buFont typeface="+mj-lt"/>
              <a:buAutoNum type="arabicPeriod"/>
            </a:pPr>
            <a:endParaRPr sz="2400" dirty="0"/>
          </a:p>
        </p:txBody>
      </p:sp>
      <p:pic>
        <p:nvPicPr>
          <p:cNvPr id="3084" name="Picture 12" descr="Activity1 C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3597" y="1069991"/>
            <a:ext cx="2267096" cy="223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0" y="0"/>
            <a:ext cx="12192000" cy="731400"/>
          </a:xfrm>
          <a:prstGeom prst="rect">
            <a:avLst/>
          </a:prstGeom>
        </p:spPr>
        <p:txBody>
          <a:bodyPr lIns="91425" tIns="91425" rIns="91425" bIns="91425" anchor="ctr" anchorCtr="0">
            <a:noAutofit/>
          </a:bodyPr>
          <a:lstStyle/>
          <a:p>
            <a:pPr lvl="0">
              <a:spcBef>
                <a:spcPts val="0"/>
              </a:spcBef>
              <a:buNone/>
            </a:pPr>
            <a:r>
              <a:rPr lang="en-US"/>
              <a:t>Activity 2</a:t>
            </a:r>
          </a:p>
        </p:txBody>
      </p:sp>
      <p:sp>
        <p:nvSpPr>
          <p:cNvPr id="333" name="Shape 333"/>
          <p:cNvSpPr txBox="1">
            <a:spLocks noGrp="1"/>
          </p:cNvSpPr>
          <p:nvPr>
            <p:ph type="body" idx="2"/>
          </p:nvPr>
        </p:nvSpPr>
        <p:spPr>
          <a:xfrm>
            <a:off x="0" y="914399"/>
            <a:ext cx="12192000" cy="5339700"/>
          </a:xfrm>
          <a:prstGeom prst="rect">
            <a:avLst/>
          </a:prstGeom>
        </p:spPr>
        <p:txBody>
          <a:bodyPr lIns="91425" tIns="91425" rIns="91425" bIns="91425" anchor="t" anchorCtr="0">
            <a:noAutofit/>
          </a:bodyPr>
          <a:lstStyle/>
          <a:p>
            <a:pPr marL="914400" indent="-452438">
              <a:buFont typeface="+mj-lt"/>
              <a:buAutoNum type="arabicPeriod"/>
            </a:pPr>
            <a:r>
              <a:rPr lang="en-US" sz="2400" dirty="0"/>
              <a:t>Activity 2 adds a button to the circuit from activity 1 and requires conditionals (think if-statement). The LED should be on when the button is pressed and off when the button isn’t pressed.</a:t>
            </a:r>
          </a:p>
          <a:p>
            <a:pPr marL="914400" indent="-452438">
              <a:buFont typeface="+mj-lt"/>
              <a:buAutoNum type="arabicPeriod"/>
            </a:pPr>
            <a:r>
              <a:rPr lang="en-US" sz="2400" dirty="0"/>
              <a:t>Before you breadboard the circuit look at the bottom side (pin side) of the button to examine which pins are connected. There is a line connecting the pins that are wired together internally on each side. See the schematic below, pins 1 and 2 are connected, and pins 3 and 4 are connected.</a:t>
            </a:r>
          </a:p>
          <a:p>
            <a:pPr marL="914400" indent="-452438">
              <a:buFont typeface="+mj-lt"/>
              <a:buAutoNum type="arabicPeriod"/>
            </a:pPr>
            <a:r>
              <a:rPr lang="en-US" sz="2400" dirty="0"/>
              <a:t>First, breadboard the circuit diagram in </a:t>
            </a:r>
            <a:r>
              <a:rPr lang="en-US" sz="2400" dirty="0" smtClean="0"/>
              <a:t>the figure and </a:t>
            </a:r>
            <a:r>
              <a:rPr lang="en-US" sz="2400" dirty="0"/>
              <a:t>sketch a flowchart of the program needed. Have a TA verify the flowchart</a:t>
            </a:r>
            <a:r>
              <a:rPr lang="en-US" sz="2400" dirty="0" smtClean="0"/>
              <a:t>.</a:t>
            </a:r>
          </a:p>
          <a:p>
            <a:pPr marL="914400" indent="-452438">
              <a:buFont typeface="+mj-lt"/>
              <a:buAutoNum type="arabicPeriod"/>
            </a:pPr>
            <a:endParaRPr lang="en-US" sz="2400" dirty="0"/>
          </a:p>
          <a:p>
            <a:pPr marL="914400" lvl="0" indent="-452438">
              <a:spcBef>
                <a:spcPts val="0"/>
              </a:spcBef>
              <a:buFont typeface="+mj-lt"/>
              <a:buAutoNum type="arabicPeriod"/>
            </a:pPr>
            <a:endParaRPr sz="2400" dirty="0"/>
          </a:p>
        </p:txBody>
      </p:sp>
      <p:pic>
        <p:nvPicPr>
          <p:cNvPr id="4" name="Shape 334"/>
          <p:cNvPicPr preferRelativeResize="0"/>
          <p:nvPr/>
        </p:nvPicPr>
        <p:blipFill>
          <a:blip r:embed="rId3">
            <a:alphaModFix/>
          </a:blip>
          <a:stretch>
            <a:fillRect/>
          </a:stretch>
        </p:blipFill>
        <p:spPr>
          <a:xfrm>
            <a:off x="5920033" y="4253186"/>
            <a:ext cx="3824788" cy="2000913"/>
          </a:xfrm>
          <a:prstGeom prst="rect">
            <a:avLst/>
          </a:prstGeom>
          <a:noFill/>
          <a:ln w="9525" cap="flat" cmpd="sng">
            <a:solidFill>
              <a:srgbClr val="000000"/>
            </a:solidFill>
            <a:prstDash val="solid"/>
            <a:round/>
            <a:headEnd type="none" w="med" len="med"/>
            <a:tailEnd type="none" w="med" len="med"/>
          </a:ln>
        </p:spPr>
      </p:pic>
      <p:pic>
        <p:nvPicPr>
          <p:cNvPr id="5" name="Picture 4"/>
          <p:cNvPicPr>
            <a:picLocks noChangeAspect="1"/>
          </p:cNvPicPr>
          <p:nvPr/>
        </p:nvPicPr>
        <p:blipFill>
          <a:blip r:embed="rId4"/>
          <a:stretch>
            <a:fillRect/>
          </a:stretch>
        </p:blipFill>
        <p:spPr>
          <a:xfrm>
            <a:off x="2349807" y="4407848"/>
            <a:ext cx="3158146" cy="1691587"/>
          </a:xfrm>
          <a:prstGeom prst="rect">
            <a:avLst/>
          </a:prstGeom>
        </p:spPr>
      </p:pic>
    </p:spTree>
    <p:extLst>
      <p:ext uri="{BB962C8B-B14F-4D97-AF65-F5344CB8AC3E}">
        <p14:creationId xmlns:p14="http://schemas.microsoft.com/office/powerpoint/2010/main" val="1088323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0" y="0"/>
            <a:ext cx="12192000" cy="731400"/>
          </a:xfrm>
          <a:prstGeom prst="rect">
            <a:avLst/>
          </a:prstGeom>
        </p:spPr>
        <p:txBody>
          <a:bodyPr lIns="91425" tIns="91425" rIns="91425" bIns="91425" anchor="ctr" anchorCtr="0">
            <a:noAutofit/>
          </a:bodyPr>
          <a:lstStyle/>
          <a:p>
            <a:pPr lvl="0">
              <a:spcBef>
                <a:spcPts val="0"/>
              </a:spcBef>
              <a:buNone/>
            </a:pPr>
            <a:r>
              <a:rPr lang="en-US"/>
              <a:t>Activity 2</a:t>
            </a:r>
          </a:p>
        </p:txBody>
      </p:sp>
      <p:sp>
        <p:nvSpPr>
          <p:cNvPr id="333" name="Shape 333"/>
          <p:cNvSpPr txBox="1">
            <a:spLocks noGrp="1"/>
          </p:cNvSpPr>
          <p:nvPr>
            <p:ph type="body" idx="2"/>
          </p:nvPr>
        </p:nvSpPr>
        <p:spPr>
          <a:xfrm>
            <a:off x="0" y="914399"/>
            <a:ext cx="12192000" cy="5339700"/>
          </a:xfrm>
          <a:prstGeom prst="rect">
            <a:avLst/>
          </a:prstGeom>
        </p:spPr>
        <p:txBody>
          <a:bodyPr lIns="91425" tIns="91425" rIns="91425" bIns="91425" anchor="t" anchorCtr="0">
            <a:noAutofit/>
          </a:bodyPr>
          <a:lstStyle/>
          <a:p>
            <a:pPr marL="1143000" indent="-457200">
              <a:buFont typeface="+mj-lt"/>
              <a:buAutoNum type="arabicPeriod" startAt="4"/>
            </a:pPr>
            <a:r>
              <a:rPr lang="en-US" sz="2400" dirty="0" smtClean="0"/>
              <a:t>Write </a:t>
            </a:r>
            <a:r>
              <a:rPr lang="en-US" sz="2400" dirty="0"/>
              <a:t>the Arduino program to implement the flowchart</a:t>
            </a:r>
            <a:r>
              <a:rPr lang="en-US" sz="2400" dirty="0" smtClean="0"/>
              <a:t>.</a:t>
            </a:r>
            <a:endParaRPr lang="en-US" sz="2400" dirty="0"/>
          </a:p>
          <a:p>
            <a:pPr marL="1143000" indent="-457200">
              <a:buFont typeface="+mj-lt"/>
              <a:buAutoNum type="arabicPeriod" startAt="4"/>
            </a:pPr>
            <a:r>
              <a:rPr lang="en-US" sz="2400" dirty="0"/>
              <a:t>Remember to create a constant that holds the pin number to which the button is connected and that the button will be a digital input. After the button constant, create an integer that will hold the button state</a:t>
            </a:r>
            <a:r>
              <a:rPr lang="en-US" sz="2400" dirty="0" smtClean="0"/>
              <a:t>:</a:t>
            </a:r>
          </a:p>
          <a:p>
            <a:pPr marL="1143000" indent="-457200">
              <a:buFont typeface="+mj-lt"/>
              <a:buAutoNum type="arabicPeriod" startAt="4"/>
            </a:pPr>
            <a:endParaRPr lang="en-US" sz="2400" dirty="0"/>
          </a:p>
          <a:p>
            <a:pPr marL="919162" indent="-457200">
              <a:buFont typeface="+mj-lt"/>
              <a:buAutoNum type="arabicPeriod" startAt="4"/>
            </a:pPr>
            <a:endParaRPr lang="en-US" sz="2400" dirty="0"/>
          </a:p>
          <a:p>
            <a:pPr marL="919162" lvl="0" indent="-457200">
              <a:spcBef>
                <a:spcPts val="0"/>
              </a:spcBef>
              <a:buFont typeface="+mj-lt"/>
              <a:buAutoNum type="arabicPeriod" startAt="4"/>
            </a:pPr>
            <a:endParaRPr lang="en-US" sz="2400" dirty="0" smtClean="0"/>
          </a:p>
          <a:p>
            <a:pPr marL="919162" lvl="0" indent="-457200">
              <a:spcBef>
                <a:spcPts val="0"/>
              </a:spcBef>
              <a:buFont typeface="+mj-lt"/>
              <a:buAutoNum type="arabicPeriod" startAt="4"/>
            </a:pPr>
            <a:r>
              <a:rPr lang="en-US" sz="2400" dirty="0"/>
              <a:t>Within the loop function, you must check the state of the button (whether it is pressed or not pressed), using the following code:</a:t>
            </a:r>
            <a:endParaRPr lang="en-US" sz="2400" dirty="0"/>
          </a:p>
        </p:txBody>
      </p:sp>
      <p:pic>
        <p:nvPicPr>
          <p:cNvPr id="6" name="Picture 5"/>
          <p:cNvPicPr/>
          <p:nvPr/>
        </p:nvPicPr>
        <p:blipFill rotWithShape="1">
          <a:blip r:embed="rId3"/>
          <a:srcRect l="1629" t="43420" r="27650" b="50699"/>
          <a:stretch/>
        </p:blipFill>
        <p:spPr bwMode="auto">
          <a:xfrm>
            <a:off x="1478345" y="2400852"/>
            <a:ext cx="9489212" cy="1049358"/>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3"/>
          <a:srcRect l="1410" t="61311" r="55769" b="32808"/>
          <a:stretch/>
        </p:blipFill>
        <p:spPr bwMode="auto">
          <a:xfrm>
            <a:off x="2982242" y="4629682"/>
            <a:ext cx="5794112" cy="10583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8801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body" idx="1"/>
          </p:nvPr>
        </p:nvSpPr>
        <p:spPr>
          <a:xfrm>
            <a:off x="0" y="0"/>
            <a:ext cx="12192000" cy="731400"/>
          </a:xfrm>
          <a:prstGeom prst="rect">
            <a:avLst/>
          </a:prstGeom>
        </p:spPr>
        <p:txBody>
          <a:bodyPr lIns="91425" tIns="91425" rIns="91425" bIns="91425" anchor="ctr" anchorCtr="0">
            <a:noAutofit/>
          </a:bodyPr>
          <a:lstStyle/>
          <a:p>
            <a:pPr lvl="0">
              <a:spcBef>
                <a:spcPts val="0"/>
              </a:spcBef>
              <a:buNone/>
            </a:pPr>
            <a:r>
              <a:rPr lang="en-US" dirty="0"/>
              <a:t>Activity 3 </a:t>
            </a:r>
          </a:p>
        </p:txBody>
      </p:sp>
      <p:sp>
        <p:nvSpPr>
          <p:cNvPr id="340" name="Shape 340"/>
          <p:cNvSpPr txBox="1">
            <a:spLocks noGrp="1"/>
          </p:cNvSpPr>
          <p:nvPr>
            <p:ph type="body" idx="2"/>
          </p:nvPr>
        </p:nvSpPr>
        <p:spPr>
          <a:xfrm>
            <a:off x="0" y="914399"/>
            <a:ext cx="12192000" cy="5339700"/>
          </a:xfrm>
          <a:prstGeom prst="rect">
            <a:avLst/>
          </a:prstGeom>
        </p:spPr>
        <p:txBody>
          <a:bodyPr lIns="91425" tIns="91425" rIns="91425" bIns="91425" anchor="t" anchorCtr="0">
            <a:noAutofit/>
          </a:bodyPr>
          <a:lstStyle/>
          <a:p>
            <a:pPr marL="1428750" indent="-742950">
              <a:buFont typeface="+mj-lt"/>
              <a:buAutoNum type="arabicPeriod"/>
            </a:pPr>
            <a:endParaRPr lang="en-US" dirty="0" smtClean="0"/>
          </a:p>
          <a:p>
            <a:pPr marL="1428750" indent="-742950">
              <a:buFont typeface="+mj-lt"/>
              <a:buAutoNum type="arabicPeriod"/>
            </a:pPr>
            <a:r>
              <a:rPr lang="en-US" dirty="0" smtClean="0"/>
              <a:t>Activity </a:t>
            </a:r>
            <a:r>
              <a:rPr lang="en-US" dirty="0"/>
              <a:t>3 introduces a loop into the program so the LED flashes three times. Make sure to sketch a flowchart and have a TA verify it.</a:t>
            </a:r>
          </a:p>
          <a:p>
            <a:pPr marL="1428750" indent="-742950">
              <a:buFont typeface="+mj-lt"/>
              <a:buAutoNum type="arabicPeriod"/>
            </a:pPr>
            <a:r>
              <a:rPr lang="en-US" dirty="0"/>
              <a:t>Hint: Use a For-loop! The circuit does not need any modifications.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Product Evaluation</a:t>
            </a:r>
            <a:endParaRPr lang="en-US" dirty="0"/>
          </a:p>
        </p:txBody>
      </p:sp>
      <p:pic>
        <p:nvPicPr>
          <p:cNvPr id="1026" name="Picture 2" descr="https://manual.eg.poly.edu/images/e/e2/Lab_hardsyn_1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0274" y="3318585"/>
            <a:ext cx="4886325" cy="2390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verage\left(A_p\right) = \frac{P_1+P_2+P_3+...+P_n}{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949" y="1199704"/>
            <a:ext cx="5920895" cy="7444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cc = \left|P_s - A_p\r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5570" y="1393496"/>
            <a:ext cx="2830402" cy="4948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ec = \left|P_{high} - P_{low}\righ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2168" y="2249591"/>
            <a:ext cx="4236212" cy="56332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cc = \left ( 1 - \frac{ \left | P_s - A_p \right | }{P_s} \right ) \times 1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3642" y="2239047"/>
            <a:ext cx="3514257" cy="642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5262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body" idx="1"/>
          </p:nvPr>
        </p:nvSpPr>
        <p:spPr>
          <a:xfrm>
            <a:off x="0" y="0"/>
            <a:ext cx="12192000" cy="731400"/>
          </a:xfrm>
          <a:prstGeom prst="rect">
            <a:avLst/>
          </a:prstGeom>
        </p:spPr>
        <p:txBody>
          <a:bodyPr lIns="91425" tIns="91425" rIns="91425" bIns="91425" anchor="ctr" anchorCtr="0">
            <a:noAutofit/>
          </a:bodyPr>
          <a:lstStyle/>
          <a:p>
            <a:pPr lvl="0">
              <a:spcBef>
                <a:spcPts val="0"/>
              </a:spcBef>
              <a:buNone/>
            </a:pPr>
            <a:r>
              <a:rPr lang="en-US" dirty="0"/>
              <a:t>Activity 4</a:t>
            </a:r>
          </a:p>
        </p:txBody>
      </p:sp>
      <p:sp>
        <p:nvSpPr>
          <p:cNvPr id="346" name="Shape 346"/>
          <p:cNvSpPr txBox="1">
            <a:spLocks noGrp="1"/>
          </p:cNvSpPr>
          <p:nvPr>
            <p:ph type="body" idx="2"/>
          </p:nvPr>
        </p:nvSpPr>
        <p:spPr>
          <a:xfrm>
            <a:off x="0" y="914399"/>
            <a:ext cx="12192000" cy="5339700"/>
          </a:xfrm>
          <a:prstGeom prst="rect">
            <a:avLst/>
          </a:prstGeom>
        </p:spPr>
        <p:txBody>
          <a:bodyPr lIns="91425" tIns="91425" rIns="91425" bIns="91425" anchor="t" anchorCtr="0">
            <a:noAutofit/>
          </a:bodyPr>
          <a:lstStyle/>
          <a:p>
            <a:pPr marL="914400" lvl="0" indent="-452438">
              <a:spcBef>
                <a:spcPts val="0"/>
              </a:spcBef>
              <a:buFont typeface="+mj-lt"/>
              <a:buAutoNum type="arabicPeriod"/>
            </a:pPr>
            <a:r>
              <a:rPr lang="en-US" sz="2800" dirty="0"/>
              <a:t>For Activity 4 the Arduino will read analog values from a temperature sensor and print out the temperature to the Serial Monitor. Carefully disconnect everything plugged into the breadboard and Arduino. Then, breadboard the circuit in Figure 6.</a:t>
            </a:r>
            <a:endParaRPr sz="2500" dirty="0"/>
          </a:p>
        </p:txBody>
      </p:sp>
      <p:pic>
        <p:nvPicPr>
          <p:cNvPr id="347" name="Shape 347"/>
          <p:cNvPicPr preferRelativeResize="0"/>
          <p:nvPr/>
        </p:nvPicPr>
        <p:blipFill>
          <a:blip r:embed="rId3">
            <a:alphaModFix/>
          </a:blip>
          <a:stretch>
            <a:fillRect/>
          </a:stretch>
        </p:blipFill>
        <p:spPr>
          <a:xfrm>
            <a:off x="5131972" y="2736248"/>
            <a:ext cx="4868175" cy="3216475"/>
          </a:xfrm>
          <a:prstGeom prst="rect">
            <a:avLst/>
          </a:prstGeom>
          <a:noFill/>
          <a:ln>
            <a:noFill/>
          </a:ln>
        </p:spPr>
      </p:pic>
      <p:pic>
        <p:nvPicPr>
          <p:cNvPr id="3" name="Picture 2"/>
          <p:cNvPicPr>
            <a:picLocks noChangeAspect="1"/>
          </p:cNvPicPr>
          <p:nvPr/>
        </p:nvPicPr>
        <p:blipFill>
          <a:blip r:embed="rId4"/>
          <a:stretch>
            <a:fillRect/>
          </a:stretch>
        </p:blipFill>
        <p:spPr>
          <a:xfrm>
            <a:off x="3109961" y="3448681"/>
            <a:ext cx="1752600" cy="19431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body" idx="1"/>
          </p:nvPr>
        </p:nvSpPr>
        <p:spPr>
          <a:xfrm>
            <a:off x="0" y="0"/>
            <a:ext cx="12192000" cy="731400"/>
          </a:xfrm>
          <a:prstGeom prst="rect">
            <a:avLst/>
          </a:prstGeom>
        </p:spPr>
        <p:txBody>
          <a:bodyPr lIns="91425" tIns="91425" rIns="91425" bIns="91425" anchor="ctr" anchorCtr="0">
            <a:noAutofit/>
          </a:bodyPr>
          <a:lstStyle/>
          <a:p>
            <a:pPr lvl="0">
              <a:spcBef>
                <a:spcPts val="0"/>
              </a:spcBef>
              <a:buNone/>
            </a:pPr>
            <a:r>
              <a:rPr lang="en-US" dirty="0"/>
              <a:t>Activity 4</a:t>
            </a:r>
          </a:p>
        </p:txBody>
      </p:sp>
      <p:sp>
        <p:nvSpPr>
          <p:cNvPr id="346" name="Shape 346"/>
          <p:cNvSpPr txBox="1">
            <a:spLocks noGrp="1"/>
          </p:cNvSpPr>
          <p:nvPr>
            <p:ph type="body" idx="2"/>
          </p:nvPr>
        </p:nvSpPr>
        <p:spPr>
          <a:xfrm>
            <a:off x="0" y="914399"/>
            <a:ext cx="12192000" cy="5339700"/>
          </a:xfrm>
          <a:prstGeom prst="rect">
            <a:avLst/>
          </a:prstGeom>
        </p:spPr>
        <p:txBody>
          <a:bodyPr lIns="91425" tIns="91425" rIns="91425" bIns="91425" anchor="t" anchorCtr="0">
            <a:noAutofit/>
          </a:bodyPr>
          <a:lstStyle/>
          <a:p>
            <a:pPr marL="976312" indent="-514350">
              <a:buFont typeface="+mj-lt"/>
              <a:buAutoNum type="arabicPeriod" startAt="2"/>
            </a:pPr>
            <a:r>
              <a:rPr lang="en-US" sz="2800" dirty="0"/>
              <a:t>The TMP36 is an IC temperature sensor. The specifications of most IC chips can be found online. Below is a picture of the pinout and the specifications of the TMP36. The sensor requires a positive voltage (Vs), a ground connection (GND), and an analog input connection (</a:t>
            </a:r>
            <a:r>
              <a:rPr lang="en-US" sz="2800" dirty="0" err="1"/>
              <a:t>Vout</a:t>
            </a:r>
            <a:r>
              <a:rPr lang="en-US" sz="2800" dirty="0"/>
              <a:t>) to read the temperature data. Use the +5 V pin from the Arduino board as your positive voltage connection.</a:t>
            </a:r>
          </a:p>
          <a:p>
            <a:pPr marL="914400" indent="-452438">
              <a:buFont typeface="+mj-lt"/>
              <a:buAutoNum type="arabicPeriod" startAt="2"/>
            </a:pPr>
            <a:r>
              <a:rPr lang="en-US" sz="2800" dirty="0"/>
              <a:t>The output voltage can easily be converted to a temperature reading (in Celsius) by using a scale factor of 10 mV/°C. The Arduino should read the sensor every five seconds. Sketch a flowchart and have it verified by a TA before writing the program. Don’t forget to use an analog pin (Pin A0), convert the voltage reading and then print it out</a:t>
            </a:r>
            <a:r>
              <a:rPr lang="en-US" sz="2800" dirty="0" smtClean="0"/>
              <a:t>!</a:t>
            </a:r>
            <a:endParaRPr lang="en-US" sz="2800" dirty="0"/>
          </a:p>
        </p:txBody>
      </p:sp>
    </p:spTree>
    <p:extLst>
      <p:ext uri="{BB962C8B-B14F-4D97-AF65-F5344CB8AC3E}">
        <p14:creationId xmlns:p14="http://schemas.microsoft.com/office/powerpoint/2010/main" val="1098254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0" y="0"/>
            <a:ext cx="12192000" cy="73151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4400" b="1" i="0" u="none" strike="noStrike" cap="none" dirty="0" smtClean="0">
                <a:solidFill>
                  <a:schemeClr val="lt1"/>
                </a:solidFill>
                <a:latin typeface="Arial"/>
                <a:ea typeface="Arial"/>
                <a:cs typeface="Arial"/>
                <a:sym typeface="Arial"/>
              </a:rPr>
              <a:t>Background Information</a:t>
            </a:r>
            <a:endParaRPr lang="en-US" sz="4400" b="1" i="0" u="none" strike="noStrike" cap="none" dirty="0">
              <a:solidFill>
                <a:schemeClr val="lt1"/>
              </a:solidFill>
              <a:latin typeface="Arial"/>
              <a:ea typeface="Arial"/>
              <a:cs typeface="Arial"/>
              <a:sym typeface="Arial"/>
            </a:endParaRPr>
          </a:p>
        </p:txBody>
      </p:sp>
      <p:sp>
        <p:nvSpPr>
          <p:cNvPr id="39" name="Shape 39"/>
          <p:cNvSpPr txBox="1">
            <a:spLocks noGrp="1"/>
          </p:cNvSpPr>
          <p:nvPr>
            <p:ph type="body" idx="2"/>
          </p:nvPr>
        </p:nvSpPr>
        <p:spPr>
          <a:xfrm>
            <a:off x="0" y="914399"/>
            <a:ext cx="12192000" cy="5339751"/>
          </a:xfrm>
          <a:prstGeom prst="rect">
            <a:avLst/>
          </a:prstGeom>
          <a:noFill/>
          <a:ln>
            <a:noFill/>
          </a:ln>
        </p:spPr>
        <p:txBody>
          <a:bodyPr lIns="91425" tIns="45700" rIns="91425" bIns="45700" anchor="t" anchorCtr="0">
            <a:noAutofit/>
          </a:bodyPr>
          <a:lstStyle/>
          <a:p>
            <a:pPr marL="914400" marR="0" lvl="0" indent="-452438" algn="l" rtl="0">
              <a:lnSpc>
                <a:spcPct val="150000"/>
              </a:lnSpc>
              <a:spcBef>
                <a:spcPts val="0"/>
              </a:spcBef>
              <a:buClr>
                <a:schemeClr val="dk1"/>
              </a:buClr>
              <a:buSzPct val="25000"/>
              <a:buFont typeface="Arial"/>
              <a:buNone/>
            </a:pPr>
            <a:r>
              <a:rPr lang="en-US" sz="2200" b="1" dirty="0"/>
              <a:t>Electricity</a:t>
            </a:r>
          </a:p>
          <a:p>
            <a:pPr marL="914400" marR="0" lvl="0" indent="-452438" algn="l" rtl="0">
              <a:lnSpc>
                <a:spcPct val="150000"/>
              </a:lnSpc>
              <a:spcBef>
                <a:spcPts val="0"/>
              </a:spcBef>
              <a:buSzPct val="100000"/>
              <a:buFont typeface="Wingdings" panose="05000000000000000000" pitchFamily="2" charset="2"/>
              <a:buChar char="Ø"/>
            </a:pPr>
            <a:r>
              <a:rPr lang="en-US" sz="2200" dirty="0" smtClean="0"/>
              <a:t>Movement </a:t>
            </a:r>
            <a:r>
              <a:rPr lang="en-US" sz="2200" dirty="0"/>
              <a:t>of electrons</a:t>
            </a:r>
          </a:p>
          <a:p>
            <a:pPr marL="914400" lvl="0" indent="-452438" rtl="0">
              <a:lnSpc>
                <a:spcPct val="150000"/>
              </a:lnSpc>
              <a:spcBef>
                <a:spcPts val="0"/>
              </a:spcBef>
              <a:buNone/>
            </a:pPr>
            <a:r>
              <a:rPr lang="en-US" sz="2200" b="1" dirty="0"/>
              <a:t>Electrical voltage:</a:t>
            </a:r>
            <a:r>
              <a:rPr lang="en-US" sz="2200" b="1" i="1" dirty="0"/>
              <a:t> </a:t>
            </a:r>
            <a:r>
              <a:rPr lang="en-US" sz="2200" dirty="0"/>
              <a:t>difference in charge</a:t>
            </a:r>
          </a:p>
          <a:p>
            <a:pPr marL="914400" lvl="0" indent="-452438" rtl="0">
              <a:lnSpc>
                <a:spcPct val="150000"/>
              </a:lnSpc>
              <a:spcBef>
                <a:spcPts val="0"/>
              </a:spcBef>
              <a:buSzPct val="100000"/>
              <a:buFont typeface="Wingdings" panose="05000000000000000000" pitchFamily="2" charset="2"/>
              <a:buChar char="Ø"/>
            </a:pPr>
            <a:r>
              <a:rPr lang="en-US" sz="2200" dirty="0" smtClean="0"/>
              <a:t>Measured </a:t>
            </a:r>
            <a:r>
              <a:rPr lang="en-US" sz="2200" dirty="0"/>
              <a:t>in </a:t>
            </a:r>
            <a:r>
              <a:rPr lang="en-US" sz="2200" b="1" i="1" dirty="0"/>
              <a:t>Volts (V)</a:t>
            </a:r>
          </a:p>
          <a:p>
            <a:pPr marL="914400" marR="0" lvl="0" indent="-452438" algn="l" rtl="0">
              <a:lnSpc>
                <a:spcPct val="150000"/>
              </a:lnSpc>
              <a:spcBef>
                <a:spcPts val="0"/>
              </a:spcBef>
              <a:buNone/>
            </a:pPr>
            <a:r>
              <a:rPr lang="en-US" sz="2200" b="1" dirty="0"/>
              <a:t>Electrical current</a:t>
            </a:r>
            <a:r>
              <a:rPr lang="en-US" sz="2200" dirty="0"/>
              <a:t>: movement of electrons in a conductive wire when there is a </a:t>
            </a:r>
            <a:r>
              <a:rPr lang="en-US" sz="2200" dirty="0" smtClean="0"/>
              <a:t/>
            </a:r>
            <a:br>
              <a:rPr lang="en-US" sz="2200" dirty="0" smtClean="0"/>
            </a:br>
            <a:r>
              <a:rPr lang="en-US" sz="2200" dirty="0" smtClean="0"/>
              <a:t>difference </a:t>
            </a:r>
            <a:r>
              <a:rPr lang="en-US" sz="2200" dirty="0"/>
              <a:t>in charge between two points in the wire.</a:t>
            </a:r>
          </a:p>
          <a:p>
            <a:pPr marL="914400" marR="0" lvl="0" indent="-452438" algn="l" rtl="0">
              <a:lnSpc>
                <a:spcPct val="150000"/>
              </a:lnSpc>
              <a:spcBef>
                <a:spcPts val="0"/>
              </a:spcBef>
              <a:buSzPct val="100000"/>
              <a:buFont typeface="Wingdings" panose="05000000000000000000" pitchFamily="2" charset="2"/>
              <a:buChar char="Ø"/>
            </a:pPr>
            <a:r>
              <a:rPr lang="en-US" sz="2200" dirty="0" smtClean="0"/>
              <a:t>Measured </a:t>
            </a:r>
            <a:r>
              <a:rPr lang="en-US" sz="2200" dirty="0"/>
              <a:t>in </a:t>
            </a:r>
            <a:r>
              <a:rPr lang="en-US" sz="2200" b="1" i="1" dirty="0"/>
              <a:t>Amperes (A)</a:t>
            </a:r>
          </a:p>
          <a:p>
            <a:pPr marL="914400" marR="0" lvl="0" indent="-452438" algn="l" rtl="0">
              <a:lnSpc>
                <a:spcPct val="150000"/>
              </a:lnSpc>
              <a:spcBef>
                <a:spcPts val="0"/>
              </a:spcBef>
              <a:buSzPct val="100000"/>
              <a:buFont typeface="Wingdings" panose="05000000000000000000" pitchFamily="2" charset="2"/>
              <a:buChar char="Ø"/>
            </a:pPr>
            <a:r>
              <a:rPr lang="en-US" sz="2200" dirty="0" smtClean="0"/>
              <a:t>Flows </a:t>
            </a:r>
            <a:r>
              <a:rPr lang="en-US" sz="2200" dirty="0"/>
              <a:t>opposite of the electrons</a:t>
            </a:r>
          </a:p>
          <a:p>
            <a:pPr marL="914400" lvl="0" indent="-452438">
              <a:lnSpc>
                <a:spcPct val="150000"/>
              </a:lnSpc>
              <a:spcBef>
                <a:spcPts val="0"/>
              </a:spcBef>
              <a:buNone/>
            </a:pPr>
            <a:r>
              <a:rPr lang="en-US" sz="2200" b="1" dirty="0"/>
              <a:t>Electrical resistance: </a:t>
            </a:r>
            <a:r>
              <a:rPr lang="en-US" sz="2200" dirty="0" smtClean="0"/>
              <a:t>certain materials resist a flow of electrons</a:t>
            </a:r>
          </a:p>
          <a:p>
            <a:pPr marL="914400" indent="-452438">
              <a:lnSpc>
                <a:spcPct val="150000"/>
              </a:lnSpc>
              <a:spcBef>
                <a:spcPts val="0"/>
              </a:spcBef>
              <a:buFont typeface="Wingdings" panose="05000000000000000000" pitchFamily="2" charset="2"/>
              <a:buChar char="Ø"/>
            </a:pPr>
            <a:r>
              <a:rPr lang="en-US" sz="2200" dirty="0" smtClean="0"/>
              <a:t>  Measured </a:t>
            </a:r>
            <a:r>
              <a:rPr lang="en-US" sz="2200" dirty="0"/>
              <a:t>in </a:t>
            </a:r>
            <a:r>
              <a:rPr lang="en-US" sz="2200" b="1" i="1" dirty="0"/>
              <a:t>Ohms (Ω)</a:t>
            </a:r>
          </a:p>
          <a:p>
            <a:pPr marL="914400" marR="0" lvl="0" indent="-452438" algn="l" rtl="0">
              <a:lnSpc>
                <a:spcPct val="150000"/>
              </a:lnSpc>
              <a:spcBef>
                <a:spcPts val="0"/>
              </a:spcBef>
              <a:buClr>
                <a:schemeClr val="dk1"/>
              </a:buClr>
              <a:buSzPct val="25000"/>
              <a:buFont typeface="Arial"/>
              <a:buNone/>
            </a:pP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body" idx="1"/>
          </p:nvPr>
        </p:nvSpPr>
        <p:spPr>
          <a:xfrm>
            <a:off x="0" y="0"/>
            <a:ext cx="12192000" cy="731400"/>
          </a:xfrm>
          <a:prstGeom prst="rect">
            <a:avLst/>
          </a:prstGeom>
        </p:spPr>
        <p:txBody>
          <a:bodyPr lIns="91425" tIns="91425" rIns="91425" bIns="91425" anchor="ctr" anchorCtr="0">
            <a:noAutofit/>
          </a:bodyPr>
          <a:lstStyle/>
          <a:p>
            <a:pPr lvl="0">
              <a:spcBef>
                <a:spcPts val="0"/>
              </a:spcBef>
              <a:buNone/>
            </a:pPr>
            <a:r>
              <a:rPr lang="en-US" dirty="0"/>
              <a:t>Activity 4</a:t>
            </a:r>
          </a:p>
        </p:txBody>
      </p:sp>
      <p:sp>
        <p:nvSpPr>
          <p:cNvPr id="346" name="Shape 346"/>
          <p:cNvSpPr txBox="1">
            <a:spLocks noGrp="1"/>
          </p:cNvSpPr>
          <p:nvPr>
            <p:ph type="body" idx="2"/>
          </p:nvPr>
        </p:nvSpPr>
        <p:spPr>
          <a:xfrm>
            <a:off x="0" y="914399"/>
            <a:ext cx="12192000" cy="5339700"/>
          </a:xfrm>
          <a:prstGeom prst="rect">
            <a:avLst/>
          </a:prstGeom>
        </p:spPr>
        <p:txBody>
          <a:bodyPr lIns="91425" tIns="91425" rIns="91425" bIns="91425" anchor="t" anchorCtr="0">
            <a:noAutofit/>
          </a:bodyPr>
          <a:lstStyle/>
          <a:p>
            <a:pPr marL="976312" indent="-514350">
              <a:buFont typeface="+mj-lt"/>
              <a:buAutoNum type="arabicPeriod" startAt="4"/>
            </a:pPr>
            <a:r>
              <a:rPr lang="en-US" sz="2800" dirty="0" smtClean="0"/>
              <a:t>Take </a:t>
            </a:r>
            <a:r>
              <a:rPr lang="en-US" sz="2800" dirty="0"/>
              <a:t>5 measurements of the room using the temperature sensor with one minute intervals. Use this data for the accuracy and precision measurements of your temperature sensor. TAs will provide the actual room temperature. Use the following temperature sensor specifications.</a:t>
            </a:r>
          </a:p>
        </p:txBody>
      </p:sp>
      <p:pic>
        <p:nvPicPr>
          <p:cNvPr id="4098" name="Picture 2" descr="https://manual.eg.poly.edu/images/thumb/2/2e/Temp_Sensor.png/500px-Temp_Sens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4569" y="3239138"/>
            <a:ext cx="6935560" cy="2482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779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Activity 4</a:t>
            </a:r>
            <a:endParaRPr lang="en-US" dirty="0"/>
          </a:p>
        </p:txBody>
      </p:sp>
      <p:sp>
        <p:nvSpPr>
          <p:cNvPr id="3" name="Text Placeholder 2"/>
          <p:cNvSpPr>
            <a:spLocks noGrp="1"/>
          </p:cNvSpPr>
          <p:nvPr>
            <p:ph type="body" idx="2"/>
          </p:nvPr>
        </p:nvSpPr>
        <p:spPr/>
        <p:txBody>
          <a:bodyPr/>
          <a:lstStyle/>
          <a:p>
            <a:pPr>
              <a:buNone/>
            </a:pPr>
            <a:r>
              <a:rPr lang="en-US" dirty="0" smtClean="0"/>
              <a:t>Converting the temperature from “Arduino Units” to Celsius:</a:t>
            </a:r>
          </a:p>
          <a:p>
            <a:pPr>
              <a:buNone/>
            </a:pPr>
            <a:endParaRPr lang="en-US" dirty="0"/>
          </a:p>
          <a:p>
            <a:pPr marL="1428750" indent="-742950">
              <a:buFont typeface="+mj-lt"/>
              <a:buAutoNum type="arabicPeriod"/>
            </a:pPr>
            <a:r>
              <a:rPr lang="en-US" dirty="0" smtClean="0"/>
              <a:t>Convert “Arduino Units” to a voltage value</a:t>
            </a:r>
          </a:p>
          <a:p>
            <a:pPr marL="1885950" lvl="1" indent="-742950">
              <a:buFont typeface="+mj-lt"/>
              <a:buAutoNum type="arabicPeriod"/>
            </a:pPr>
            <a:r>
              <a:rPr lang="en-US" dirty="0" smtClean="0"/>
              <a:t>0-1023 is mapped from 0V to 5V</a:t>
            </a:r>
          </a:p>
          <a:p>
            <a:pPr marL="1885950" lvl="1" indent="-742950">
              <a:buFont typeface="+mj-lt"/>
              <a:buAutoNum type="arabicPeriod"/>
            </a:pPr>
            <a:r>
              <a:rPr lang="en-US" dirty="0" smtClean="0"/>
              <a:t>How much voltage is each “Arduino Unit”</a:t>
            </a:r>
          </a:p>
          <a:p>
            <a:pPr marL="1428750" indent="-742950">
              <a:buFont typeface="+mj-lt"/>
              <a:buAutoNum type="arabicPeriod"/>
            </a:pPr>
            <a:r>
              <a:rPr lang="en-US" dirty="0" smtClean="0"/>
              <a:t>Offset the voltage value by 500mV</a:t>
            </a:r>
          </a:p>
          <a:p>
            <a:pPr marL="1428750" indent="-742950">
              <a:buFont typeface="+mj-lt"/>
              <a:buAutoNum type="arabicPeriod"/>
            </a:pPr>
            <a:r>
              <a:rPr lang="en-US" dirty="0" smtClean="0"/>
              <a:t>Convert offset voltage to Celsius (10mV/1°C)</a:t>
            </a:r>
          </a:p>
        </p:txBody>
      </p:sp>
    </p:spTree>
    <p:extLst>
      <p:ext uri="{BB962C8B-B14F-4D97-AF65-F5344CB8AC3E}">
        <p14:creationId xmlns:p14="http://schemas.microsoft.com/office/powerpoint/2010/main" val="96361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Activity 5</a:t>
            </a:r>
            <a:endParaRPr lang="en-US" dirty="0"/>
          </a:p>
        </p:txBody>
      </p:sp>
      <p:sp>
        <p:nvSpPr>
          <p:cNvPr id="3" name="Text Placeholder 2"/>
          <p:cNvSpPr>
            <a:spLocks noGrp="1"/>
          </p:cNvSpPr>
          <p:nvPr>
            <p:ph type="body" idx="2"/>
          </p:nvPr>
        </p:nvSpPr>
        <p:spPr>
          <a:xfrm>
            <a:off x="0" y="878185"/>
            <a:ext cx="12192000" cy="5339751"/>
          </a:xfrm>
        </p:spPr>
        <p:txBody>
          <a:bodyPr/>
          <a:lstStyle/>
          <a:p>
            <a:pPr algn="ctr">
              <a:buNone/>
            </a:pPr>
            <a:endParaRPr lang="en-US" sz="2000" dirty="0" smtClean="0"/>
          </a:p>
          <a:p>
            <a:pPr algn="ctr">
              <a:buNone/>
            </a:pPr>
            <a:r>
              <a:rPr lang="en-US" sz="5400" dirty="0" smtClean="0"/>
              <a:t>Brainstorming! (</a:t>
            </a:r>
            <a:r>
              <a:rPr lang="en-US" sz="5400" dirty="0" smtClean="0"/>
              <a:t>Your SLDP)</a:t>
            </a:r>
            <a:endParaRPr lang="en-US" sz="5400" dirty="0"/>
          </a:p>
        </p:txBody>
      </p:sp>
      <p:pic>
        <p:nvPicPr>
          <p:cNvPr id="2054" name="Picture 6" descr="File:Senso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348" y="2487926"/>
            <a:ext cx="7620000" cy="3876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1096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Assignment</a:t>
            </a:r>
            <a:endParaRPr lang="en-US" dirty="0"/>
          </a:p>
        </p:txBody>
      </p:sp>
      <p:sp>
        <p:nvSpPr>
          <p:cNvPr id="3" name="Text Placeholder 2"/>
          <p:cNvSpPr>
            <a:spLocks noGrp="1"/>
          </p:cNvSpPr>
          <p:nvPr>
            <p:ph type="body" idx="2"/>
          </p:nvPr>
        </p:nvSpPr>
        <p:spPr/>
        <p:txBody>
          <a:bodyPr/>
          <a:lstStyle/>
          <a:p>
            <a:pPr marL="1257300" indent="-571500" algn="just"/>
            <a:endParaRPr lang="en-US" dirty="0" smtClean="0"/>
          </a:p>
          <a:p>
            <a:pPr marL="1257300" indent="-571500" algn="just"/>
            <a:endParaRPr lang="en-US" dirty="0"/>
          </a:p>
          <a:p>
            <a:pPr marL="1257300" indent="-571500" algn="just"/>
            <a:r>
              <a:rPr lang="en-US" dirty="0" smtClean="0"/>
              <a:t>Lab Report</a:t>
            </a:r>
          </a:p>
          <a:p>
            <a:pPr marL="1257300" indent="-571500" algn="just"/>
            <a:r>
              <a:rPr lang="en-US" dirty="0" smtClean="0"/>
              <a:t>Team Presentation</a:t>
            </a:r>
          </a:p>
          <a:p>
            <a:pPr marL="1257300" indent="-571500" algn="just"/>
            <a:r>
              <a:rPr lang="en-US" dirty="0" smtClean="0"/>
              <a:t>Discuss ALL topics in this presentation and manual</a:t>
            </a:r>
          </a:p>
          <a:p>
            <a:pPr marL="1257300" indent="-571500" algn="just"/>
            <a:r>
              <a:rPr lang="en-US" dirty="0" smtClean="0"/>
              <a:t>Include Pictures!</a:t>
            </a:r>
            <a:endParaRPr lang="en-US" dirty="0"/>
          </a:p>
        </p:txBody>
      </p:sp>
    </p:spTree>
    <p:extLst>
      <p:ext uri="{BB962C8B-B14F-4D97-AF65-F5344CB8AC3E}">
        <p14:creationId xmlns:p14="http://schemas.microsoft.com/office/powerpoint/2010/main" val="4211256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0" y="0"/>
            <a:ext cx="12192000" cy="731400"/>
          </a:xfrm>
          <a:prstGeom prst="rect">
            <a:avLst/>
          </a:prstGeom>
        </p:spPr>
        <p:txBody>
          <a:bodyPr lIns="91425" tIns="91425" rIns="91425" bIns="91425" anchor="ctr" anchorCtr="0">
            <a:noAutofit/>
          </a:bodyPr>
          <a:lstStyle/>
          <a:p>
            <a:pPr lvl="0">
              <a:spcBef>
                <a:spcPts val="0"/>
              </a:spcBef>
              <a:buNone/>
            </a:pPr>
            <a:r>
              <a:rPr lang="en-US"/>
              <a:t>Ohm’s Law</a:t>
            </a:r>
          </a:p>
        </p:txBody>
      </p:sp>
      <p:sp>
        <p:nvSpPr>
          <p:cNvPr id="51" name="Shape 51"/>
          <p:cNvSpPr txBox="1">
            <a:spLocks noGrp="1"/>
          </p:cNvSpPr>
          <p:nvPr>
            <p:ph type="body" idx="2"/>
          </p:nvPr>
        </p:nvSpPr>
        <p:spPr>
          <a:xfrm>
            <a:off x="0" y="914399"/>
            <a:ext cx="12192000" cy="5339700"/>
          </a:xfrm>
          <a:prstGeom prst="rect">
            <a:avLst/>
          </a:prstGeom>
        </p:spPr>
        <p:txBody>
          <a:bodyPr lIns="91425" tIns="91425" rIns="91425" bIns="91425" anchor="t" anchorCtr="0">
            <a:noAutofit/>
          </a:bodyPr>
          <a:lstStyle/>
          <a:p>
            <a:pPr marL="0" lvl="0" algn="ctr">
              <a:spcBef>
                <a:spcPts val="0"/>
              </a:spcBef>
              <a:buNone/>
            </a:pPr>
            <a:endParaRPr lang="en-US" sz="3200" i="1" dirty="0" smtClean="0"/>
          </a:p>
          <a:p>
            <a:pPr marL="0" lvl="0" algn="ctr">
              <a:spcBef>
                <a:spcPts val="0"/>
              </a:spcBef>
              <a:buNone/>
            </a:pPr>
            <a:r>
              <a:rPr lang="en-US" sz="9600" i="1" dirty="0" smtClean="0"/>
              <a:t>V</a:t>
            </a:r>
            <a:r>
              <a:rPr lang="en-US" sz="9600" dirty="0"/>
              <a:t> = </a:t>
            </a:r>
            <a:r>
              <a:rPr lang="en-US" sz="9600" i="1" dirty="0"/>
              <a:t>I</a:t>
            </a:r>
            <a:r>
              <a:rPr lang="en-US" sz="9600" dirty="0"/>
              <a:t> * </a:t>
            </a:r>
            <a:r>
              <a:rPr lang="en-US" sz="9600" i="1" dirty="0" smtClean="0"/>
              <a:t>R</a:t>
            </a:r>
          </a:p>
          <a:p>
            <a:pPr marL="0">
              <a:spcBef>
                <a:spcPts val="0"/>
              </a:spcBef>
              <a:buNone/>
            </a:pPr>
            <a:endParaRPr lang="en-US" sz="2400" dirty="0"/>
          </a:p>
          <a:p>
            <a:pPr marL="914400" indent="-447675">
              <a:lnSpc>
                <a:spcPct val="150000"/>
              </a:lnSpc>
              <a:spcBef>
                <a:spcPts val="0"/>
              </a:spcBef>
              <a:buFont typeface="Wingdings" panose="05000000000000000000" pitchFamily="2" charset="2"/>
              <a:buChar char="Ø"/>
            </a:pPr>
            <a:r>
              <a:rPr lang="en-US" sz="3200" dirty="0"/>
              <a:t>M</a:t>
            </a:r>
            <a:r>
              <a:rPr lang="en-US" sz="3200" dirty="0" smtClean="0"/>
              <a:t>athematical </a:t>
            </a:r>
            <a:r>
              <a:rPr lang="en-US" sz="3200" dirty="0"/>
              <a:t>relationship between current, voltage and </a:t>
            </a:r>
            <a:r>
              <a:rPr lang="en-US" sz="3200" dirty="0" smtClean="0"/>
              <a:t>resistance</a:t>
            </a:r>
          </a:p>
          <a:p>
            <a:pPr marL="914400" indent="-447675">
              <a:lnSpc>
                <a:spcPct val="150000"/>
              </a:lnSpc>
              <a:spcBef>
                <a:spcPts val="0"/>
              </a:spcBef>
              <a:buFont typeface="Wingdings" panose="05000000000000000000" pitchFamily="2" charset="2"/>
              <a:buChar char="Ø"/>
            </a:pPr>
            <a:r>
              <a:rPr lang="en-US" sz="3200" dirty="0" smtClean="0"/>
              <a:t>Only when you have a resistor!</a:t>
            </a:r>
          </a:p>
          <a:p>
            <a:pPr marL="0">
              <a:spcBef>
                <a:spcPts val="0"/>
              </a:spcBef>
              <a:buNone/>
            </a:pPr>
            <a:endParaRPr lang="en-US" sz="2400" i="1" dirty="0" smtClean="0"/>
          </a:p>
          <a:p>
            <a:pPr marL="0" lvl="0" algn="ctr">
              <a:spcBef>
                <a:spcPts val="0"/>
              </a:spcBef>
              <a:buNone/>
            </a:pPr>
            <a:endParaRPr lang="en-US" sz="9600" i="1" dirty="0"/>
          </a:p>
          <a:p>
            <a:pPr marL="0" lvl="0" algn="ctr">
              <a:spcBef>
                <a:spcPts val="0"/>
              </a:spcBef>
              <a:buNone/>
            </a:pPr>
            <a:endParaRPr sz="9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0" y="0"/>
            <a:ext cx="12192000" cy="731400"/>
          </a:xfrm>
          <a:prstGeom prst="rect">
            <a:avLst/>
          </a:prstGeom>
        </p:spPr>
        <p:txBody>
          <a:bodyPr lIns="91425" tIns="91425" rIns="91425" bIns="91425" anchor="ctr" anchorCtr="0">
            <a:noAutofit/>
          </a:bodyPr>
          <a:lstStyle/>
          <a:p>
            <a:pPr lvl="0">
              <a:spcBef>
                <a:spcPts val="0"/>
              </a:spcBef>
              <a:buNone/>
            </a:pPr>
            <a:r>
              <a:rPr lang="en-US"/>
              <a:t>Electronic Components</a:t>
            </a:r>
          </a:p>
        </p:txBody>
      </p:sp>
      <p:sp>
        <p:nvSpPr>
          <p:cNvPr id="57" name="Shape 57"/>
          <p:cNvSpPr txBox="1">
            <a:spLocks noGrp="1"/>
          </p:cNvSpPr>
          <p:nvPr>
            <p:ph type="body" idx="2"/>
          </p:nvPr>
        </p:nvSpPr>
        <p:spPr>
          <a:xfrm>
            <a:off x="0" y="914399"/>
            <a:ext cx="12192000" cy="5339700"/>
          </a:xfrm>
          <a:prstGeom prst="rect">
            <a:avLst/>
          </a:prstGeom>
        </p:spPr>
        <p:txBody>
          <a:bodyPr lIns="91425" tIns="91425" rIns="91425" bIns="91425" anchor="t" anchorCtr="0">
            <a:noAutofit/>
          </a:bodyPr>
          <a:lstStyle/>
          <a:p>
            <a:pPr marL="914400" lvl="0" indent="-452438" rtl="0">
              <a:lnSpc>
                <a:spcPct val="150000"/>
              </a:lnSpc>
              <a:spcBef>
                <a:spcPts val="0"/>
              </a:spcBef>
              <a:buSzPct val="87500"/>
              <a:buNone/>
            </a:pPr>
            <a:r>
              <a:rPr lang="en-US" sz="3200" b="1" i="1" dirty="0"/>
              <a:t>DC (Direct Current) Voltage </a:t>
            </a:r>
            <a:r>
              <a:rPr lang="en-US" sz="3200" b="1" i="1" dirty="0" smtClean="0"/>
              <a:t>Sources </a:t>
            </a:r>
          </a:p>
          <a:p>
            <a:pPr marL="914400" lvl="0" indent="-452438" rtl="0">
              <a:lnSpc>
                <a:spcPct val="150000"/>
              </a:lnSpc>
              <a:spcBef>
                <a:spcPts val="0"/>
              </a:spcBef>
              <a:buSzPct val="87500"/>
              <a:buFont typeface="Wingdings" panose="05000000000000000000" pitchFamily="2" charset="2"/>
              <a:buChar char="Ø"/>
            </a:pPr>
            <a:r>
              <a:rPr lang="en-US" sz="2800" dirty="0" smtClean="0"/>
              <a:t>Power </a:t>
            </a:r>
            <a:r>
              <a:rPr lang="en-US" sz="2800" dirty="0"/>
              <a:t>circuits because they have a voltage difference across their </a:t>
            </a:r>
            <a:r>
              <a:rPr lang="en-US" sz="2800" dirty="0" smtClean="0"/>
              <a:t>terminals</a:t>
            </a:r>
            <a:endParaRPr lang="en-US" sz="2800" dirty="0" smtClean="0"/>
          </a:p>
          <a:p>
            <a:pPr marL="914400" lvl="0" indent="-452438" rtl="0">
              <a:lnSpc>
                <a:spcPct val="150000"/>
              </a:lnSpc>
              <a:spcBef>
                <a:spcPts val="0"/>
              </a:spcBef>
              <a:buSzPct val="87500"/>
              <a:buFont typeface="Wingdings" panose="05000000000000000000" pitchFamily="2" charset="2"/>
              <a:buChar char="Ø"/>
            </a:pPr>
            <a:r>
              <a:rPr lang="en-US" sz="2800" dirty="0" smtClean="0"/>
              <a:t>Usually </a:t>
            </a:r>
            <a:r>
              <a:rPr lang="en-US" sz="2800" dirty="0"/>
              <a:t>batteries (AA, AAA, etc</a:t>
            </a:r>
            <a:r>
              <a:rPr lang="en-US" sz="2800" dirty="0" smtClean="0"/>
              <a:t>.)</a:t>
            </a:r>
          </a:p>
          <a:p>
            <a:pPr marL="914400" lvl="0" indent="-452438" rtl="0">
              <a:lnSpc>
                <a:spcPct val="150000"/>
              </a:lnSpc>
              <a:spcBef>
                <a:spcPts val="0"/>
              </a:spcBef>
              <a:buSzPct val="87500"/>
              <a:buFont typeface="Wingdings" panose="05000000000000000000" pitchFamily="2" charset="2"/>
              <a:buChar char="Ø"/>
            </a:pPr>
            <a:r>
              <a:rPr lang="en-US" sz="2800" dirty="0" smtClean="0"/>
              <a:t>Polarized</a:t>
            </a:r>
          </a:p>
          <a:p>
            <a:pPr marL="914400" lvl="0" indent="-452438" rtl="0">
              <a:spcBef>
                <a:spcPts val="0"/>
              </a:spcBef>
              <a:buSzPct val="87500"/>
              <a:buFont typeface="Wingdings" panose="05000000000000000000" pitchFamily="2" charset="2"/>
              <a:buChar char="Ø"/>
            </a:pPr>
            <a:endParaRPr lang="en-US" sz="3000" dirty="0"/>
          </a:p>
          <a:p>
            <a:pPr marL="914400" lvl="1" indent="-452438" rtl="0">
              <a:spcBef>
                <a:spcPts val="0"/>
              </a:spcBef>
              <a:buSzPct val="100000"/>
              <a:buNone/>
            </a:pPr>
            <a:endParaRPr lang="en-US" sz="3000" dirty="0"/>
          </a:p>
        </p:txBody>
      </p:sp>
      <p:pic>
        <p:nvPicPr>
          <p:cNvPr id="1026" name="Picture 2" descr="http://www.tbatires.com/Content/Images/uploaded/batteries/duracell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5288" y="3975657"/>
            <a:ext cx="2881423" cy="20746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8789365" y="3382118"/>
            <a:ext cx="2171700" cy="23050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Electronic Components</a:t>
            </a:r>
            <a:endParaRPr lang="en-US" dirty="0"/>
          </a:p>
        </p:txBody>
      </p:sp>
      <p:sp>
        <p:nvSpPr>
          <p:cNvPr id="3" name="Text Placeholder 2"/>
          <p:cNvSpPr>
            <a:spLocks noGrp="1"/>
          </p:cNvSpPr>
          <p:nvPr>
            <p:ph type="body" idx="2"/>
          </p:nvPr>
        </p:nvSpPr>
        <p:spPr/>
        <p:txBody>
          <a:bodyPr/>
          <a:lstStyle/>
          <a:p>
            <a:pPr marL="508000" lvl="1" indent="0">
              <a:lnSpc>
                <a:spcPct val="100000"/>
              </a:lnSpc>
              <a:spcBef>
                <a:spcPts val="0"/>
              </a:spcBef>
              <a:buSzPct val="87500"/>
              <a:buNone/>
            </a:pPr>
            <a:r>
              <a:rPr lang="en-US" sz="3600" b="1" dirty="0"/>
              <a:t>Resistors</a:t>
            </a:r>
            <a:r>
              <a:rPr lang="en-US" sz="3600" dirty="0"/>
              <a:t>: components that reduce the amount of current flowing through a circuit</a:t>
            </a:r>
          </a:p>
          <a:p>
            <a:pPr marL="914400" lvl="1" indent="-406400">
              <a:lnSpc>
                <a:spcPct val="150000"/>
              </a:lnSpc>
              <a:spcBef>
                <a:spcPts val="0"/>
              </a:spcBef>
              <a:buFont typeface="Wingdings" panose="05000000000000000000" pitchFamily="2" charset="2"/>
              <a:buChar char="Ø"/>
            </a:pPr>
            <a:r>
              <a:rPr lang="en-US" sz="2800" dirty="0"/>
              <a:t>Convert the excess current to thermal energy </a:t>
            </a:r>
          </a:p>
          <a:p>
            <a:pPr marL="914400" lvl="1" indent="-406400">
              <a:lnSpc>
                <a:spcPct val="150000"/>
              </a:lnSpc>
              <a:spcBef>
                <a:spcPts val="0"/>
              </a:spcBef>
              <a:buFont typeface="Wingdings" panose="05000000000000000000" pitchFamily="2" charset="2"/>
              <a:buChar char="Ø"/>
            </a:pPr>
            <a:r>
              <a:rPr lang="en-US" sz="2800" dirty="0"/>
              <a:t>Can be used to control voltages and </a:t>
            </a:r>
            <a:r>
              <a:rPr lang="en-US" sz="2800" dirty="0" smtClean="0"/>
              <a:t>currents</a:t>
            </a:r>
          </a:p>
          <a:p>
            <a:pPr marL="914400" lvl="1" indent="-406400">
              <a:lnSpc>
                <a:spcPct val="150000"/>
              </a:lnSpc>
              <a:spcBef>
                <a:spcPts val="0"/>
              </a:spcBef>
              <a:buFont typeface="Wingdings" panose="05000000000000000000" pitchFamily="2" charset="2"/>
              <a:buChar char="Ø"/>
            </a:pPr>
            <a:r>
              <a:rPr lang="en-US" sz="2800" dirty="0" smtClean="0"/>
              <a:t>Color-coded with </a:t>
            </a:r>
            <a:r>
              <a:rPr lang="en-US" sz="2800" dirty="0"/>
              <a:t>their resistance</a:t>
            </a:r>
          </a:p>
          <a:p>
            <a:pPr marL="914400" lvl="1" indent="-406400">
              <a:lnSpc>
                <a:spcPct val="150000"/>
              </a:lnSpc>
              <a:spcBef>
                <a:spcPts val="0"/>
              </a:spcBef>
              <a:buFont typeface="Wingdings" panose="05000000000000000000" pitchFamily="2" charset="2"/>
              <a:buChar char="Ø"/>
            </a:pPr>
            <a:r>
              <a:rPr lang="en-US" sz="2800" dirty="0"/>
              <a:t>Not </a:t>
            </a:r>
            <a:r>
              <a:rPr lang="en-US" sz="2800" dirty="0" smtClean="0"/>
              <a:t>polarized</a:t>
            </a:r>
            <a:endParaRPr lang="en-US" sz="2800" dirty="0"/>
          </a:p>
        </p:txBody>
      </p:sp>
      <p:pic>
        <p:nvPicPr>
          <p:cNvPr id="4" name="Shape 65"/>
          <p:cNvPicPr preferRelativeResize="0"/>
          <p:nvPr/>
        </p:nvPicPr>
        <p:blipFill>
          <a:blip r:embed="rId2">
            <a:alphaModFix/>
          </a:blip>
          <a:stretch>
            <a:fillRect/>
          </a:stretch>
        </p:blipFill>
        <p:spPr>
          <a:xfrm>
            <a:off x="9173776" y="2011010"/>
            <a:ext cx="2200394" cy="1473848"/>
          </a:xfrm>
          <a:prstGeom prst="rect">
            <a:avLst/>
          </a:prstGeom>
          <a:noFill/>
          <a:ln>
            <a:noFill/>
          </a:ln>
        </p:spPr>
      </p:pic>
      <p:pic>
        <p:nvPicPr>
          <p:cNvPr id="2050" name="Picture 2" descr="http://www.tesla-institute.com/images/art_001/resistors_01_electronic-components_TESLA_Institu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7141" y="4013385"/>
            <a:ext cx="2282984" cy="171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452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0" y="0"/>
            <a:ext cx="12192000" cy="731400"/>
          </a:xfrm>
          <a:prstGeom prst="rect">
            <a:avLst/>
          </a:prstGeom>
        </p:spPr>
        <p:txBody>
          <a:bodyPr lIns="91425" tIns="91425" rIns="91425" bIns="91425" anchor="ctr" anchorCtr="0">
            <a:noAutofit/>
          </a:bodyPr>
          <a:lstStyle/>
          <a:p>
            <a:pPr lvl="0">
              <a:spcBef>
                <a:spcPts val="0"/>
              </a:spcBef>
              <a:buNone/>
            </a:pPr>
            <a:r>
              <a:rPr lang="en-US"/>
              <a:t>Electronic Components</a:t>
            </a:r>
          </a:p>
        </p:txBody>
      </p:sp>
      <p:sp>
        <p:nvSpPr>
          <p:cNvPr id="71" name="Shape 71"/>
          <p:cNvSpPr txBox="1">
            <a:spLocks noGrp="1"/>
          </p:cNvSpPr>
          <p:nvPr>
            <p:ph type="body" idx="2"/>
          </p:nvPr>
        </p:nvSpPr>
        <p:spPr>
          <a:xfrm>
            <a:off x="0" y="914399"/>
            <a:ext cx="12192000" cy="5339700"/>
          </a:xfrm>
          <a:prstGeom prst="rect">
            <a:avLst/>
          </a:prstGeom>
        </p:spPr>
        <p:txBody>
          <a:bodyPr lIns="91425" tIns="91425" rIns="91425" bIns="91425" anchor="t" anchorCtr="0">
            <a:noAutofit/>
          </a:bodyPr>
          <a:lstStyle/>
          <a:p>
            <a:pPr marL="914400" lvl="0" indent="-452438" rtl="0">
              <a:spcBef>
                <a:spcPts val="0"/>
              </a:spcBef>
              <a:buNone/>
            </a:pPr>
            <a:r>
              <a:rPr lang="en-US" b="1" dirty="0"/>
              <a:t>Capacitors: </a:t>
            </a:r>
            <a:r>
              <a:rPr lang="en-US" dirty="0"/>
              <a:t>store energy in an electrical field and </a:t>
            </a:r>
            <a:r>
              <a:rPr lang="en-US" dirty="0" smtClean="0"/>
              <a:t>then</a:t>
            </a:r>
          </a:p>
          <a:p>
            <a:pPr marL="914400" lvl="0" indent="-452438" rtl="0">
              <a:spcBef>
                <a:spcPts val="0"/>
              </a:spcBef>
              <a:buNone/>
            </a:pPr>
            <a:r>
              <a:rPr lang="en-US" dirty="0" smtClean="0"/>
              <a:t>dissipate </a:t>
            </a:r>
            <a:r>
              <a:rPr lang="en-US" dirty="0"/>
              <a:t>it at a later </a:t>
            </a:r>
            <a:r>
              <a:rPr lang="en-US" dirty="0" smtClean="0"/>
              <a:t>time</a:t>
            </a:r>
          </a:p>
          <a:p>
            <a:pPr marL="914400" lvl="1" indent="-406400">
              <a:lnSpc>
                <a:spcPct val="150000"/>
              </a:lnSpc>
              <a:spcBef>
                <a:spcPts val="0"/>
              </a:spcBef>
              <a:buFont typeface="Wingdings" panose="05000000000000000000" pitchFamily="2" charset="2"/>
              <a:buChar char="Ø"/>
            </a:pPr>
            <a:r>
              <a:rPr lang="en-US" sz="2800" dirty="0"/>
              <a:t>Capacitance</a:t>
            </a:r>
            <a:r>
              <a:rPr lang="en-US" sz="2800" dirty="0"/>
              <a:t>: measure of how much charge a capacitor can </a:t>
            </a:r>
            <a:r>
              <a:rPr lang="en-US" sz="2800" dirty="0"/>
              <a:t>store</a:t>
            </a:r>
          </a:p>
          <a:p>
            <a:pPr marL="914400" lvl="1" indent="-406400">
              <a:lnSpc>
                <a:spcPct val="150000"/>
              </a:lnSpc>
              <a:spcBef>
                <a:spcPts val="0"/>
              </a:spcBef>
              <a:buFont typeface="Wingdings" panose="05000000000000000000" pitchFamily="2" charset="2"/>
              <a:buChar char="Ø"/>
            </a:pPr>
            <a:r>
              <a:rPr lang="en-US" sz="2800" dirty="0"/>
              <a:t>Measured </a:t>
            </a:r>
            <a:r>
              <a:rPr lang="en-US" sz="2800" dirty="0"/>
              <a:t>in Farads (</a:t>
            </a:r>
            <a:r>
              <a:rPr lang="en-US" sz="2800" dirty="0"/>
              <a:t>F)</a:t>
            </a:r>
          </a:p>
          <a:p>
            <a:pPr marL="914400" lvl="1" indent="-406400">
              <a:lnSpc>
                <a:spcPct val="150000"/>
              </a:lnSpc>
              <a:spcBef>
                <a:spcPts val="0"/>
              </a:spcBef>
              <a:buFont typeface="Wingdings" panose="05000000000000000000" pitchFamily="2" charset="2"/>
              <a:buChar char="Ø"/>
            </a:pPr>
            <a:r>
              <a:rPr lang="en-US" sz="2800" dirty="0"/>
              <a:t>Resist </a:t>
            </a:r>
            <a:r>
              <a:rPr lang="en-US" sz="2800" dirty="0"/>
              <a:t>voltage changes by supplying or drawing </a:t>
            </a:r>
            <a:r>
              <a:rPr lang="en-US" sz="2800" dirty="0"/>
              <a:t>current</a:t>
            </a:r>
          </a:p>
          <a:p>
            <a:pPr marL="914400" lvl="1" indent="-406400">
              <a:lnSpc>
                <a:spcPct val="150000"/>
              </a:lnSpc>
              <a:spcBef>
                <a:spcPts val="0"/>
              </a:spcBef>
              <a:buFont typeface="Wingdings" panose="05000000000000000000" pitchFamily="2" charset="2"/>
              <a:buChar char="Ø"/>
            </a:pPr>
            <a:r>
              <a:rPr lang="en-US" sz="2800" dirty="0"/>
              <a:t>Sometimes polarized!</a:t>
            </a:r>
            <a:endParaRPr lang="en-US" sz="2800" dirty="0"/>
          </a:p>
          <a:p>
            <a:pPr marL="914400" lvl="0" indent="-452438" rtl="0">
              <a:spcBef>
                <a:spcPts val="0"/>
              </a:spcBef>
              <a:buNone/>
            </a:pPr>
            <a:endParaRPr sz="2800" dirty="0"/>
          </a:p>
          <a:p>
            <a:pPr marL="914400" lvl="0" indent="-452438">
              <a:spcBef>
                <a:spcPts val="0"/>
              </a:spcBef>
              <a:buNone/>
            </a:pPr>
            <a:endParaRPr i="1" dirty="0"/>
          </a:p>
        </p:txBody>
      </p:sp>
      <p:pic>
        <p:nvPicPr>
          <p:cNvPr id="72" name="Shape 72"/>
          <p:cNvPicPr preferRelativeResize="0"/>
          <p:nvPr/>
        </p:nvPicPr>
        <p:blipFill>
          <a:blip r:embed="rId3">
            <a:alphaModFix/>
          </a:blip>
          <a:stretch>
            <a:fillRect/>
          </a:stretch>
        </p:blipFill>
        <p:spPr>
          <a:xfrm>
            <a:off x="1226594" y="4486922"/>
            <a:ext cx="2343122" cy="1362836"/>
          </a:xfrm>
          <a:prstGeom prst="rect">
            <a:avLst/>
          </a:prstGeom>
          <a:noFill/>
          <a:ln>
            <a:noFill/>
          </a:ln>
        </p:spPr>
      </p:pic>
      <p:pic>
        <p:nvPicPr>
          <p:cNvPr id="1026" name="Picture 2" descr="Image:capacito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2486" y="3976786"/>
            <a:ext cx="2052119" cy="23831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apacitorguide.com/wp-content/uploads/ceramic-capacitor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7001" y="4211963"/>
            <a:ext cx="2311243" cy="19127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0" y="0"/>
            <a:ext cx="12192000" cy="731400"/>
          </a:xfrm>
          <a:prstGeom prst="rect">
            <a:avLst/>
          </a:prstGeom>
        </p:spPr>
        <p:txBody>
          <a:bodyPr lIns="91425" tIns="91425" rIns="91425" bIns="91425" anchor="ctr" anchorCtr="0">
            <a:noAutofit/>
          </a:bodyPr>
          <a:lstStyle/>
          <a:p>
            <a:pPr lvl="0">
              <a:spcBef>
                <a:spcPts val="0"/>
              </a:spcBef>
              <a:buNone/>
            </a:pPr>
            <a:r>
              <a:rPr lang="en-US"/>
              <a:t>Electronic Components</a:t>
            </a:r>
          </a:p>
        </p:txBody>
      </p:sp>
      <p:sp>
        <p:nvSpPr>
          <p:cNvPr id="79" name="Shape 79"/>
          <p:cNvSpPr txBox="1">
            <a:spLocks noGrp="1"/>
          </p:cNvSpPr>
          <p:nvPr>
            <p:ph type="body" idx="2"/>
          </p:nvPr>
        </p:nvSpPr>
        <p:spPr>
          <a:xfrm>
            <a:off x="0" y="914399"/>
            <a:ext cx="12192000" cy="5339700"/>
          </a:xfrm>
          <a:prstGeom prst="rect">
            <a:avLst/>
          </a:prstGeom>
        </p:spPr>
        <p:txBody>
          <a:bodyPr lIns="91425" tIns="91425" rIns="91425" bIns="91425" anchor="t" anchorCtr="0">
            <a:noAutofit/>
          </a:bodyPr>
          <a:lstStyle/>
          <a:p>
            <a:pPr marL="914400" lvl="0" indent="-452438" rtl="0">
              <a:lnSpc>
                <a:spcPct val="100000"/>
              </a:lnSpc>
              <a:spcBef>
                <a:spcPts val="0"/>
              </a:spcBef>
              <a:buNone/>
            </a:pPr>
            <a:r>
              <a:rPr lang="en-US" b="1" dirty="0"/>
              <a:t>Inductors:</a:t>
            </a:r>
            <a:r>
              <a:rPr lang="en-US" b="1" i="1" dirty="0"/>
              <a:t> </a:t>
            </a:r>
            <a:r>
              <a:rPr lang="en-US" dirty="0"/>
              <a:t>store energy in a magnetic field and </a:t>
            </a:r>
            <a:r>
              <a:rPr lang="en-US" dirty="0" smtClean="0"/>
              <a:t>then</a:t>
            </a:r>
          </a:p>
          <a:p>
            <a:pPr marL="914400" lvl="0" indent="-452438" rtl="0">
              <a:lnSpc>
                <a:spcPct val="100000"/>
              </a:lnSpc>
              <a:spcBef>
                <a:spcPts val="0"/>
              </a:spcBef>
              <a:buNone/>
            </a:pPr>
            <a:r>
              <a:rPr lang="en-US" dirty="0" smtClean="0"/>
              <a:t>dissipate </a:t>
            </a:r>
            <a:r>
              <a:rPr lang="en-US" dirty="0"/>
              <a:t>it at a later </a:t>
            </a:r>
            <a:r>
              <a:rPr lang="en-US" dirty="0" smtClean="0"/>
              <a:t>time</a:t>
            </a:r>
          </a:p>
          <a:p>
            <a:pPr marL="914400" lvl="1" indent="-406400">
              <a:lnSpc>
                <a:spcPct val="150000"/>
              </a:lnSpc>
              <a:spcBef>
                <a:spcPts val="0"/>
              </a:spcBef>
              <a:buFont typeface="Wingdings" panose="05000000000000000000" pitchFamily="2" charset="2"/>
              <a:buChar char="Ø"/>
            </a:pPr>
            <a:r>
              <a:rPr lang="en-US" sz="2800" dirty="0"/>
              <a:t>Inductance</a:t>
            </a:r>
            <a:r>
              <a:rPr lang="en-US" sz="2800" dirty="0"/>
              <a:t>: measure of how much energy an inductor can </a:t>
            </a:r>
            <a:r>
              <a:rPr lang="en-US" sz="2800" dirty="0" smtClean="0"/>
              <a:t>store</a:t>
            </a:r>
            <a:endParaRPr lang="en-US" sz="2800" dirty="0"/>
          </a:p>
          <a:p>
            <a:pPr marL="914400" lvl="1" indent="-406400">
              <a:lnSpc>
                <a:spcPct val="150000"/>
              </a:lnSpc>
              <a:spcBef>
                <a:spcPts val="0"/>
              </a:spcBef>
              <a:buFont typeface="Wingdings" panose="05000000000000000000" pitchFamily="2" charset="2"/>
              <a:buChar char="Ø"/>
            </a:pPr>
            <a:r>
              <a:rPr lang="en-US" sz="2800" dirty="0"/>
              <a:t>Measured </a:t>
            </a:r>
            <a:r>
              <a:rPr lang="en-US" sz="2800" dirty="0"/>
              <a:t>in </a:t>
            </a:r>
            <a:r>
              <a:rPr lang="en-US" sz="2800" dirty="0" err="1"/>
              <a:t>Henries</a:t>
            </a:r>
            <a:r>
              <a:rPr lang="en-US" sz="2800" dirty="0"/>
              <a:t> </a:t>
            </a:r>
            <a:r>
              <a:rPr lang="en-US" sz="2800" dirty="0"/>
              <a:t>(</a:t>
            </a:r>
            <a:r>
              <a:rPr lang="en-US" sz="2800" dirty="0"/>
              <a:t>H)</a:t>
            </a:r>
          </a:p>
          <a:p>
            <a:pPr marL="914400" lvl="1" indent="-406400">
              <a:lnSpc>
                <a:spcPct val="150000"/>
              </a:lnSpc>
              <a:spcBef>
                <a:spcPts val="0"/>
              </a:spcBef>
              <a:buFont typeface="Wingdings" panose="05000000000000000000" pitchFamily="2" charset="2"/>
              <a:buChar char="Ø"/>
            </a:pPr>
            <a:r>
              <a:rPr lang="en-US" sz="2800" dirty="0"/>
              <a:t>Resist </a:t>
            </a:r>
            <a:r>
              <a:rPr lang="en-US" sz="2800" dirty="0"/>
              <a:t>current changes by dropping or increasing the voltage across </a:t>
            </a:r>
            <a:r>
              <a:rPr lang="en-US" sz="2800" dirty="0"/>
              <a:t>itself</a:t>
            </a:r>
          </a:p>
          <a:p>
            <a:pPr marL="914400" lvl="1" indent="-406400">
              <a:lnSpc>
                <a:spcPct val="150000"/>
              </a:lnSpc>
              <a:spcBef>
                <a:spcPts val="0"/>
              </a:spcBef>
              <a:buFont typeface="Wingdings" panose="05000000000000000000" pitchFamily="2" charset="2"/>
              <a:buChar char="Ø"/>
            </a:pPr>
            <a:r>
              <a:rPr lang="en-US" sz="2800" dirty="0"/>
              <a:t>Not </a:t>
            </a:r>
            <a:r>
              <a:rPr lang="en-US" sz="2800" dirty="0"/>
              <a:t>polarized </a:t>
            </a:r>
            <a:endParaRPr lang="en-US" sz="2800" dirty="0"/>
          </a:p>
          <a:p>
            <a:pPr marL="914400" lvl="0" indent="-452438" rtl="0">
              <a:lnSpc>
                <a:spcPct val="100000"/>
              </a:lnSpc>
              <a:spcBef>
                <a:spcPts val="0"/>
              </a:spcBef>
              <a:buFont typeface="Wingdings" panose="05000000000000000000" pitchFamily="2" charset="2"/>
              <a:buChar char="Ø"/>
            </a:pPr>
            <a:endParaRPr lang="en-US" sz="3200" dirty="0"/>
          </a:p>
        </p:txBody>
      </p:sp>
      <p:pic>
        <p:nvPicPr>
          <p:cNvPr id="2050" name="Picture 2" descr="Image:induc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6577" y="4766422"/>
            <a:ext cx="2747281" cy="13736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EG templat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TotalTime>
  <Words>1760</Words>
  <Application>Microsoft Office PowerPoint</Application>
  <PresentationFormat>Widescreen</PresentationFormat>
  <Paragraphs>244</Paragraphs>
  <Slides>43</Slides>
  <Notes>32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Wingdings</vt:lpstr>
      <vt:lpstr>EG template</vt:lpstr>
      <vt:lpstr>Prototyping with Microcontrollers  and Sensors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Lab 3 Prototyping with Microcontrollers  and Sensors  </dc:title>
  <cp:lastModifiedBy>User</cp:lastModifiedBy>
  <cp:revision>34</cp:revision>
  <dcterms:modified xsi:type="dcterms:W3CDTF">2016-09-22T22:12:04Z</dcterms:modified>
</cp:coreProperties>
</file>