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31"/>
  </p:notesMasterIdLst>
  <p:sldIdLst>
    <p:sldId id="298" r:id="rId3"/>
    <p:sldId id="258" r:id="rId4"/>
    <p:sldId id="299" r:id="rId5"/>
    <p:sldId id="321" r:id="rId6"/>
    <p:sldId id="322" r:id="rId7"/>
    <p:sldId id="302" r:id="rId8"/>
    <p:sldId id="303" r:id="rId9"/>
    <p:sldId id="323" r:id="rId10"/>
    <p:sldId id="324" r:id="rId11"/>
    <p:sldId id="325" r:id="rId12"/>
    <p:sldId id="326" r:id="rId13"/>
    <p:sldId id="317" r:id="rId14"/>
    <p:sldId id="256" r:id="rId15"/>
    <p:sldId id="295" r:id="rId16"/>
    <p:sldId id="286" r:id="rId17"/>
    <p:sldId id="287" r:id="rId18"/>
    <p:sldId id="288" r:id="rId19"/>
    <p:sldId id="289" r:id="rId20"/>
    <p:sldId id="290" r:id="rId21"/>
    <p:sldId id="291" r:id="rId22"/>
    <p:sldId id="292" r:id="rId23"/>
    <p:sldId id="272" r:id="rId24"/>
    <p:sldId id="273" r:id="rId25"/>
    <p:sldId id="274" r:id="rId26"/>
    <p:sldId id="275" r:id="rId27"/>
    <p:sldId id="276" r:id="rId28"/>
    <p:sldId id="277" r:id="rId29"/>
    <p:sldId id="293"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Gotham Medium" pitchFamily="2" charset="0"/>
      <p:regular r:id="rId38"/>
      <p:italic r:id="rId39"/>
    </p:embeddedFont>
    <p:embeddedFont>
      <p:font typeface="Proxima Nova Lt" panose="02000506030000020004" pitchFamily="2" charset="77"/>
      <p:regular r:id="rId40"/>
      <p:bold r:id="rId41"/>
    </p:embeddedFont>
    <p:embeddedFont>
      <p:font typeface="Proxima Nova Rg" panose="02000506030000020004" pitchFamily="2" charset="77"/>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70" autoAdjust="0"/>
    <p:restoredTop sz="94665"/>
  </p:normalViewPr>
  <p:slideViewPr>
    <p:cSldViewPr snapToGrid="0">
      <p:cViewPr varScale="1">
        <p:scale>
          <a:sx n="107" d="100"/>
          <a:sy n="107" d="100"/>
        </p:scale>
        <p:origin x="61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2/22/22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are familiar with the scientific method from high school or middle school. **Ask the class to name the parts of the scientific method**</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322069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describe the scientific method** Perhaps the most important part of the scientific method is that it is cyclical and that often we follow this process intuitively as scientistic and engineers. The cycle can be broken up into two main parts: research questions and research methods. </a:t>
            </a:r>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a:p>
        </p:txBody>
      </p:sp>
    </p:spTree>
    <p:extLst>
      <p:ext uri="{BB962C8B-B14F-4D97-AF65-F5344CB8AC3E}">
        <p14:creationId xmlns:p14="http://schemas.microsoft.com/office/powerpoint/2010/main" val="87383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are familiar with the scientific method from high school or middle school. **Ask the class to name the parts of the scientific method**</a:t>
            </a:r>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275781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scientific method, the engineering design process is also cyclical and follows the same general structure as the scientific method: proposing a question or a challenge and then testing with a certain methodology. **</a:t>
            </a:r>
            <a:r>
              <a:rPr lang="en-US" dirty="0" err="1"/>
              <a:t>Breifly</a:t>
            </a:r>
            <a:r>
              <a:rPr lang="en-US" dirty="0"/>
              <a:t> go over the engineering design process**. The prototyping  steps are iterative and may require many different approaches in order to help address the need. It is important to note that no prototype is perfect and can always be further iterated to better solve the original problem using a set of standards to determine its effectiveness. </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1349684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considerations when reviewing the success of a prototype is the prototype’s accuracy and precision. If the determination of success is landing the darts in the red circle, high precision represents the repeatability of results and the accuracy represents the prototype’s ability to complete the goal.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3844349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Variability helps to describe the spread of the overall data compared to a reference value, The blue line in figure 6 above represents the reference value and the variance of the data is shown by the red spikes.</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378819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trying to complete a statistical analysis and draw conclusions for a given problem that involves a large population of many individuals, it is virtually impossible to record data from every single individual in a population. Simple random sampling, as show in Figure 7, shows a population of 12 people. Simple random sampling selects 4 people from this sample completely at random and records the data from these individuals. How do we know that the results we obtained represent the population instead of just the four people sampled? The equation on the right allows calculation of a minimum sample number considering various statistical factor values that help define the desired variance of the data. </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1611215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make scientific progress, we build off the work of those in the past – luckily, we can use math and the results of those who came before us to create mathematical models that help describe and predict the behavior of what is being studied. For example, we know the relationship between a mass sitting on a slope experiencing the force of gravity, this mathematical equation which you will learn in physics is a result of combining a lot of observations and measurements into a model. As you go along in your academic career, you will find these models will become more complex and will help you solve less intuitive problems. </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1931786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 relationships discovered overtime enable engineers to optimally design with a high level of precision and accuracy. With optimal designs, engineers can create technology that is useful and safe. These mathematical models are incorporated into CAD software to allow computerized prototyping. </a:t>
            </a:r>
          </a:p>
        </p:txBody>
      </p:sp>
      <p:sp>
        <p:nvSpPr>
          <p:cNvPr id="4" name="Slide Number Placeholder 3"/>
          <p:cNvSpPr>
            <a:spLocks noGrp="1"/>
          </p:cNvSpPr>
          <p:nvPr>
            <p:ph type="sldNum" sz="quarter" idx="5"/>
          </p:nvPr>
        </p:nvSpPr>
        <p:spPr/>
        <p:txBody>
          <a:bodyPr/>
          <a:lstStyle/>
          <a:p>
            <a:fld id="{9F0E5E07-5C7E-3546-9E90-84F08637D3E3}" type="slidenum">
              <a:rPr lang="en-US" smtClean="0"/>
              <a:t>11</a:t>
            </a:fld>
            <a:endParaRPr lang="en-US"/>
          </a:p>
        </p:txBody>
      </p:sp>
    </p:spTree>
    <p:extLst>
      <p:ext uri="{BB962C8B-B14F-4D97-AF65-F5344CB8AC3E}">
        <p14:creationId xmlns:p14="http://schemas.microsoft.com/office/powerpoint/2010/main" val="284426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2/22/22</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2/22/22</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2/22/22</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2/22/22</a:t>
            </a:fld>
            <a:endParaRPr lang="en-US"/>
          </a:p>
        </p:txBody>
      </p:sp>
      <p:sp>
        <p:nvSpPr>
          <p:cNvPr id="5" name="Footer Placeholder 4">
            <a:extLst>
              <a:ext uri="{FF2B5EF4-FFF2-40B4-BE49-F238E27FC236}">
                <a16:creationId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2/22/22</a:t>
            </a:fld>
            <a:endParaRPr lang="en-US"/>
          </a:p>
        </p:txBody>
      </p:sp>
      <p:sp>
        <p:nvSpPr>
          <p:cNvPr id="5" name="Footer Placeholder 4">
            <a:extLst>
              <a:ext uri="{FF2B5EF4-FFF2-40B4-BE49-F238E27FC236}">
                <a16:creationId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2/22/22</a:t>
            </a:fld>
            <a:endParaRPr lang="en-US"/>
          </a:p>
        </p:txBody>
      </p:sp>
      <p:sp>
        <p:nvSpPr>
          <p:cNvPr id="5" name="Footer Placeholder 4">
            <a:extLst>
              <a:ext uri="{FF2B5EF4-FFF2-40B4-BE49-F238E27FC236}">
                <a16:creationId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2/22/22</a:t>
            </a:fld>
            <a:endParaRPr lang="en-US"/>
          </a:p>
        </p:txBody>
      </p:sp>
      <p:sp>
        <p:nvSpPr>
          <p:cNvPr id="6" name="Footer Placeholder 5">
            <a:extLst>
              <a:ext uri="{FF2B5EF4-FFF2-40B4-BE49-F238E27FC236}">
                <a16:creationId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2/22/22</a:t>
            </a:fld>
            <a:endParaRPr lang="en-US"/>
          </a:p>
        </p:txBody>
      </p:sp>
      <p:sp>
        <p:nvSpPr>
          <p:cNvPr id="8" name="Footer Placeholder 7">
            <a:extLst>
              <a:ext uri="{FF2B5EF4-FFF2-40B4-BE49-F238E27FC236}">
                <a16:creationId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2/22/22</a:t>
            </a:fld>
            <a:endParaRPr lang="en-US"/>
          </a:p>
        </p:txBody>
      </p:sp>
      <p:sp>
        <p:nvSpPr>
          <p:cNvPr id="4" name="Footer Placeholder 3">
            <a:extLst>
              <a:ext uri="{FF2B5EF4-FFF2-40B4-BE49-F238E27FC236}">
                <a16:creationId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2/22/22</a:t>
            </a:fld>
            <a:endParaRPr lang="en-US"/>
          </a:p>
        </p:txBody>
      </p:sp>
      <p:sp>
        <p:nvSpPr>
          <p:cNvPr id="3" name="Footer Placeholder 2">
            <a:extLst>
              <a:ext uri="{FF2B5EF4-FFF2-40B4-BE49-F238E27FC236}">
                <a16:creationId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2/22/22</a:t>
            </a:fld>
            <a:endParaRPr lang="en-US"/>
          </a:p>
        </p:txBody>
      </p:sp>
      <p:sp>
        <p:nvSpPr>
          <p:cNvPr id="6" name="Footer Placeholder 5">
            <a:extLst>
              <a:ext uri="{FF2B5EF4-FFF2-40B4-BE49-F238E27FC236}">
                <a16:creationId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2/22/22</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2/22/22</a:t>
            </a:fld>
            <a:endParaRPr lang="en-US"/>
          </a:p>
        </p:txBody>
      </p:sp>
      <p:sp>
        <p:nvSpPr>
          <p:cNvPr id="6" name="Footer Placeholder 5">
            <a:extLst>
              <a:ext uri="{FF2B5EF4-FFF2-40B4-BE49-F238E27FC236}">
                <a16:creationId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2/22/22</a:t>
            </a:fld>
            <a:endParaRPr lang="en-US"/>
          </a:p>
        </p:txBody>
      </p:sp>
      <p:sp>
        <p:nvSpPr>
          <p:cNvPr id="5" name="Footer Placeholder 4">
            <a:extLst>
              <a:ext uri="{FF2B5EF4-FFF2-40B4-BE49-F238E27FC236}">
                <a16:creationId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2/22/22</a:t>
            </a:fld>
            <a:endParaRPr lang="en-US"/>
          </a:p>
        </p:txBody>
      </p:sp>
      <p:sp>
        <p:nvSpPr>
          <p:cNvPr id="5" name="Footer Placeholder 4">
            <a:extLst>
              <a:ext uri="{FF2B5EF4-FFF2-40B4-BE49-F238E27FC236}">
                <a16:creationId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2/22/22</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2/22/22</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2/22/22</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2/22/22</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2/22/22</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2/22/22</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2/22/22</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2/22/22</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2/22/22</a:t>
            </a:fld>
            <a:endParaRPr lang="en-US"/>
          </a:p>
        </p:txBody>
      </p:sp>
      <p:sp>
        <p:nvSpPr>
          <p:cNvPr id="5" name="Footer Placeholder 4">
            <a:extLst>
              <a:ext uri="{FF2B5EF4-FFF2-40B4-BE49-F238E27FC236}">
                <a16:creationId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Teamwork_Agreement%20(1).docx"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013439" y="1390456"/>
            <a:ext cx="8121580" cy="2387600"/>
          </a:xfrm>
        </p:spPr>
        <p:txBody>
          <a:bodyPr>
            <a:normAutofit/>
          </a:bodyPr>
          <a:lstStyle/>
          <a:p>
            <a:r>
              <a:rPr lang="en-US" sz="5400" dirty="0">
                <a:latin typeface="Gotham Medium" panose="02000604030000020004" pitchFamily="50" charset="0"/>
              </a:rPr>
              <a:t>RECITATION 4 </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6070" y="628658"/>
            <a:ext cx="1219807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RELATIONSHIPS &amp; ASSUMPTIONS</a:t>
            </a:r>
          </a:p>
        </p:txBody>
      </p:sp>
      <p:pic>
        <p:nvPicPr>
          <p:cNvPr id="17" name="Picture 2" descr="http://www.dallassd.com/our%20schools/high%20School/Chemsite/p2/format/freebody.gif">
            <a:extLst>
              <a:ext uri="{FF2B5EF4-FFF2-40B4-BE49-F238E27FC236}">
                <a16:creationId xmlns:a16="http://schemas.microsoft.com/office/drawing/2014/main" id="{27BA4CD5-6647-FC47-8A78-8E2098231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40" y="2456873"/>
            <a:ext cx="4121967" cy="26777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mathematical models">
            <a:extLst>
              <a:ext uri="{FF2B5EF4-FFF2-40B4-BE49-F238E27FC236}">
                <a16:creationId xmlns:a16="http://schemas.microsoft.com/office/drawing/2014/main" id="{2C88A740-8669-E14C-9011-C6F52B777C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413" t="34541" r="20159" b="14524"/>
          <a:stretch/>
        </p:blipFill>
        <p:spPr bwMode="auto">
          <a:xfrm>
            <a:off x="4332971" y="3050528"/>
            <a:ext cx="3997035" cy="16741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lated image">
            <a:extLst>
              <a:ext uri="{FF2B5EF4-FFF2-40B4-BE49-F238E27FC236}">
                <a16:creationId xmlns:a16="http://schemas.microsoft.com/office/drawing/2014/main" id="{0B000DE5-9C24-3941-B35B-FC04C5B23DA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8334" y="2287360"/>
            <a:ext cx="3861994" cy="28964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0BD2229-496D-EF46-8846-E85F99F51B10}"/>
              </a:ext>
            </a:extLst>
          </p:cNvPr>
          <p:cNvSpPr/>
          <p:nvPr/>
        </p:nvSpPr>
        <p:spPr>
          <a:xfrm>
            <a:off x="3703367" y="5481171"/>
            <a:ext cx="4785284" cy="369332"/>
          </a:xfrm>
          <a:prstGeom prst="rect">
            <a:avLst/>
          </a:prstGeom>
        </p:spPr>
        <p:txBody>
          <a:bodyPr wrap="none">
            <a:spAutoFit/>
          </a:bodyPr>
          <a:lstStyle/>
          <a:p>
            <a:pPr algn="ctr"/>
            <a:r>
              <a:rPr lang="en-US" dirty="0">
                <a:latin typeface="Proxima Nova Rg" panose="02000506030000020004" pitchFamily="2" charset="77"/>
              </a:rPr>
              <a:t>Figure 8, 9 &amp;10: Mathematical relationships  </a:t>
            </a:r>
          </a:p>
        </p:txBody>
      </p:sp>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12</a:t>
            </a:r>
          </a:p>
        </p:txBody>
      </p:sp>
      <p:pic>
        <p:nvPicPr>
          <p:cNvPr id="18" name="Picture 17"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92033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ttp://eolos.umn.edu/sites/windpower.umn.edu/files/FINAL%20blade%20web.jpg?1343317177">
            <a:extLst>
              <a:ext uri="{FF2B5EF4-FFF2-40B4-BE49-F238E27FC236}">
                <a16:creationId xmlns:a16="http://schemas.microsoft.com/office/drawing/2014/main" id="{A6CDF7BA-DF4D-F84D-BD4A-536D858493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601" b="13333"/>
          <a:stretch/>
        </p:blipFill>
        <p:spPr bwMode="auto">
          <a:xfrm>
            <a:off x="1778724" y="2153823"/>
            <a:ext cx="8634552" cy="36607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4"/>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OPTIMAL DESIGN</a:t>
            </a:r>
          </a:p>
        </p:txBody>
      </p:sp>
      <p:pic>
        <p:nvPicPr>
          <p:cNvPr id="14" name="Picture 2" descr="\text{Factor of Safety}=\frac{\text{Material Strength}}{\text{Design Load}}">
            <a:extLst>
              <a:ext uri="{FF2B5EF4-FFF2-40B4-BE49-F238E27FC236}">
                <a16:creationId xmlns:a16="http://schemas.microsoft.com/office/drawing/2014/main" id="{32F747DD-8842-AF48-A6EC-A9D97103EA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670" y="2153823"/>
            <a:ext cx="4075570" cy="57673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C941C340-27E5-A14D-8932-5646A32499C6}"/>
              </a:ext>
            </a:extLst>
          </p:cNvPr>
          <p:cNvSpPr/>
          <p:nvPr/>
        </p:nvSpPr>
        <p:spPr>
          <a:xfrm>
            <a:off x="2696672" y="5801283"/>
            <a:ext cx="6798656" cy="369332"/>
          </a:xfrm>
          <a:prstGeom prst="rect">
            <a:avLst/>
          </a:prstGeom>
        </p:spPr>
        <p:txBody>
          <a:bodyPr wrap="none">
            <a:spAutoFit/>
          </a:bodyPr>
          <a:lstStyle/>
          <a:p>
            <a:pPr algn="ctr"/>
            <a:r>
              <a:rPr lang="en-US" dirty="0">
                <a:latin typeface="Proxima Nova Rg" panose="02000506030000020004" pitchFamily="2" charset="77"/>
              </a:rPr>
              <a:t>Figure 11: Wind turbine model courtesy of University of Minnesota </a:t>
            </a:r>
          </a:p>
        </p:txBody>
      </p:sp>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13</a:t>
            </a:r>
          </a:p>
        </p:txBody>
      </p:sp>
      <p:pic>
        <p:nvPicPr>
          <p:cNvPr id="16" name="Picture 15"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789088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43684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sp>
        <p:nvSpPr>
          <p:cNvPr id="9" name="Title 1">
            <a:extLst>
              <a:ext uri="{FF2B5EF4-FFF2-40B4-BE49-F238E27FC236}">
                <a16:creationId xmlns:a16="http://schemas.microsoft.com/office/drawing/2014/main" id="{6B665FA6-D8CE-423E-9CAE-79C162754E8B}"/>
              </a:ext>
            </a:extLst>
          </p:cNvPr>
          <p:cNvSpPr txBox="1">
            <a:spLocks/>
          </p:cNvSpPr>
          <p:nvPr/>
        </p:nvSpPr>
        <p:spPr>
          <a:xfrm>
            <a:off x="892629" y="1357497"/>
            <a:ext cx="10406742"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HOW TO GIVE A MILESTONE PRESENTATION</a:t>
            </a:r>
          </a:p>
        </p:txBody>
      </p:sp>
      <p:pic>
        <p:nvPicPr>
          <p:cNvPr id="12" name="Picture 11"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347059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4" name="Title 1">
            <a:extLst>
              <a:ext uri="{FF2B5EF4-FFF2-40B4-BE49-F238E27FC236}">
                <a16:creationId xmlns:a16="http://schemas.microsoft.com/office/drawing/2014/main" id="{79331EC5-D956-4741-BA02-1161F3EEFB86}"/>
              </a:ext>
            </a:extLst>
          </p:cNvPr>
          <p:cNvSpPr txBox="1">
            <a:spLocks/>
          </p:cNvSpPr>
          <p:nvPr/>
        </p:nvSpPr>
        <p:spPr>
          <a:xfrm>
            <a:off x="9474" y="631669"/>
            <a:ext cx="1219199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MILESTONES &amp; BENCHMARKS</a:t>
            </a:r>
          </a:p>
        </p:txBody>
      </p:sp>
      <p:sp>
        <p:nvSpPr>
          <p:cNvPr id="13" name="Text Placeholder 2">
            <a:extLst>
              <a:ext uri="{FF2B5EF4-FFF2-40B4-BE49-F238E27FC236}">
                <a16:creationId xmlns:a16="http://schemas.microsoft.com/office/drawing/2014/main" id="{3F3A0921-05AA-F74A-B2EB-4A0CD3DFBCE2}"/>
              </a:ext>
            </a:extLst>
          </p:cNvPr>
          <p:cNvSpPr txBox="1">
            <a:spLocks/>
          </p:cNvSpPr>
          <p:nvPr/>
        </p:nvSpPr>
        <p:spPr>
          <a:xfrm>
            <a:off x="703081" y="2460305"/>
            <a:ext cx="5392919" cy="34267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rgbClr val="57068C"/>
                </a:solidFill>
                <a:latin typeface="Proxima Nova Lt" panose="02000506030000020004" pitchFamily="50" charset="0"/>
              </a:rPr>
              <a:t>Milestones</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Three Milestones through semester (1, 2 &amp; 3)</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Each Milestone has a presentation</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Update progress on semester-long design project (SLDP)</a:t>
            </a:r>
          </a:p>
        </p:txBody>
      </p:sp>
      <p:sp>
        <p:nvSpPr>
          <p:cNvPr id="20" name="Text Placeholder 2">
            <a:extLst>
              <a:ext uri="{FF2B5EF4-FFF2-40B4-BE49-F238E27FC236}">
                <a16:creationId xmlns:a16="http://schemas.microsoft.com/office/drawing/2014/main" id="{F4210772-B937-48FD-9EAE-41986CCBC363}"/>
              </a:ext>
            </a:extLst>
          </p:cNvPr>
          <p:cNvSpPr txBox="1">
            <a:spLocks/>
          </p:cNvSpPr>
          <p:nvPr/>
        </p:nvSpPr>
        <p:spPr>
          <a:xfrm>
            <a:off x="6096000" y="2460305"/>
            <a:ext cx="5561093" cy="34267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rgbClr val="57068C"/>
                </a:solidFill>
                <a:latin typeface="Proxima Nova Lt" panose="02000506030000020004" pitchFamily="50" charset="0"/>
              </a:rPr>
              <a:t>Benchmarks</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Two Benchmarks during semester</a:t>
            </a:r>
            <a:br>
              <a:rPr lang="en-US" dirty="0">
                <a:solidFill>
                  <a:prstClr val="black"/>
                </a:solidFill>
                <a:latin typeface="Proxima Nova Rg" panose="02000506030000020004" pitchFamily="2" charset="0"/>
              </a:rPr>
            </a:br>
            <a:r>
              <a:rPr lang="en-US" dirty="0">
                <a:solidFill>
                  <a:prstClr val="black"/>
                </a:solidFill>
                <a:latin typeface="Proxima Nova Rg" panose="02000506030000020004" pitchFamily="2" charset="0"/>
              </a:rPr>
              <a:t>(A and B)</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List of tasks to complete for each Benchmark</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Tasks are semester-long design project (SLDP) dependent</a:t>
            </a:r>
          </a:p>
        </p:txBody>
      </p:sp>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5" name="TextBox 14">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16</a:t>
            </a:r>
          </a:p>
        </p:txBody>
      </p:sp>
    </p:spTree>
    <p:extLst>
      <p:ext uri="{BB962C8B-B14F-4D97-AF65-F5344CB8AC3E}">
        <p14:creationId xmlns:p14="http://schemas.microsoft.com/office/powerpoint/2010/main" val="2267251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564107" y="2010170"/>
            <a:ext cx="11063785" cy="3917892"/>
          </a:xfrm>
        </p:spPr>
        <p:txBody>
          <a:bodyPr anchor="ctr">
            <a:norm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Three Milestone presentations through the semester</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Timed five-minute presentation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Update on progress of SLDP</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Professional sales pitch presentation</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Explosion 1 9">
            <a:extLst>
              <a:ext uri="{FF2B5EF4-FFF2-40B4-BE49-F238E27FC236}">
                <a16:creationId xmlns:a16="http://schemas.microsoft.com/office/drawing/2014/main" id="{A8F57130-23B1-B04B-AE74-96C1AA01BA5F}"/>
              </a:ext>
            </a:extLst>
          </p:cNvPr>
          <p:cNvSpPr/>
          <p:nvPr/>
        </p:nvSpPr>
        <p:spPr>
          <a:xfrm rot="20911413">
            <a:off x="7464525" y="3266383"/>
            <a:ext cx="4191639" cy="2794113"/>
          </a:xfrm>
          <a:prstGeom prst="irregularSeal1">
            <a:avLst/>
          </a:prstGeom>
          <a:solidFill>
            <a:schemeClr val="accent2">
              <a:lumMod val="60000"/>
              <a:lumOff val="40000"/>
            </a:schemeClr>
          </a:solidFill>
          <a:ln>
            <a:solidFill>
              <a:srgbClr val="570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57068C"/>
                </a:solidFill>
                <a:latin typeface="Proxima Nova Lt" panose="02000506030000020004" pitchFamily="50" charset="0"/>
              </a:rPr>
              <a:t>Be a bit more creative with these presentations! </a:t>
            </a:r>
          </a:p>
        </p:txBody>
      </p:sp>
      <p:sp>
        <p:nvSpPr>
          <p:cNvPr id="13" name="Title 1">
            <a:extLst>
              <a:ext uri="{FF2B5EF4-FFF2-40B4-BE49-F238E27FC236}">
                <a16:creationId xmlns:a16="http://schemas.microsoft.com/office/drawing/2014/main" id="{6632F5F9-D124-4B11-BA8B-B6323A9B1D4F}"/>
              </a:ext>
            </a:extLst>
          </p:cNvPr>
          <p:cNvSpPr>
            <a:spLocks noGrp="1"/>
          </p:cNvSpPr>
          <p:nvPr>
            <p:ph type="ctrTitle"/>
          </p:nvPr>
        </p:nvSpPr>
        <p:spPr>
          <a:xfrm>
            <a:off x="564107" y="787364"/>
            <a:ext cx="11063786" cy="1385453"/>
          </a:xfrm>
        </p:spPr>
        <p:txBody>
          <a:bodyPr anchor="t">
            <a:noAutofit/>
          </a:bodyPr>
          <a:lstStyle/>
          <a:p>
            <a:pPr>
              <a:lnSpc>
                <a:spcPct val="80000"/>
              </a:lnSpc>
            </a:pPr>
            <a:r>
              <a:rPr lang="en-US" sz="5400" dirty="0">
                <a:latin typeface="Gotham Medium" panose="02000604030000020004" pitchFamily="50" charset="0"/>
              </a:rPr>
              <a:t>MILESTONE PRESENTATION</a:t>
            </a:r>
            <a:br>
              <a:rPr lang="en-US" sz="5400" dirty="0">
                <a:latin typeface="Gotham Medium" panose="02000604030000020004" pitchFamily="50" charset="0"/>
              </a:rPr>
            </a:br>
            <a:r>
              <a:rPr lang="en-US" sz="5400" dirty="0">
                <a:latin typeface="Gotham Medium" panose="02000604030000020004" pitchFamily="50" charset="0"/>
              </a:rPr>
              <a:t>OVERVIEW</a:t>
            </a:r>
          </a:p>
        </p:txBody>
      </p:sp>
      <p:pic>
        <p:nvPicPr>
          <p:cNvPr id="14" name="Picture 13"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5" name="TextBox 14">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17</a:t>
            </a:r>
          </a:p>
        </p:txBody>
      </p:sp>
    </p:spTree>
    <p:extLst>
      <p:ext uri="{BB962C8B-B14F-4D97-AF65-F5344CB8AC3E}">
        <p14:creationId xmlns:p14="http://schemas.microsoft.com/office/powerpoint/2010/main" val="14675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564107" y="1827542"/>
            <a:ext cx="5689419" cy="3917892"/>
          </a:xfrm>
        </p:spPr>
        <p:txBody>
          <a:bodyPr anchor="ctr">
            <a:normAutofit/>
          </a:bodyPr>
          <a:lstStyle/>
          <a:p>
            <a:pPr algn="l">
              <a:lnSpc>
                <a:spcPct val="100000"/>
              </a:lnSpc>
            </a:pPr>
            <a:r>
              <a:rPr lang="en-US" sz="2800" b="1" dirty="0">
                <a:solidFill>
                  <a:srgbClr val="57068C"/>
                </a:solidFill>
                <a:latin typeface="Proxima Nova Lt" panose="02000506030000020004" pitchFamily="50" charset="0"/>
              </a:rPr>
              <a:t>Submission: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EG1003 Website at 11:59 PM night before recitation</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Rectangle 9">
            <a:extLst>
              <a:ext uri="{FF2B5EF4-FFF2-40B4-BE49-F238E27FC236}">
                <a16:creationId xmlns:a16="http://schemas.microsoft.com/office/drawing/2014/main" id="{54F7782C-CD11-6F42-BADE-0A10D2BA45C5}"/>
              </a:ext>
            </a:extLst>
          </p:cNvPr>
          <p:cNvSpPr/>
          <p:nvPr/>
        </p:nvSpPr>
        <p:spPr>
          <a:xfrm>
            <a:off x="6276273" y="5745434"/>
            <a:ext cx="5531894" cy="369332"/>
          </a:xfrm>
          <a:prstGeom prst="rect">
            <a:avLst/>
          </a:prstGeom>
        </p:spPr>
        <p:txBody>
          <a:bodyPr wrap="square">
            <a:spAutoFit/>
          </a:bodyPr>
          <a:lstStyle/>
          <a:p>
            <a:pPr algn="ctr"/>
            <a:r>
              <a:rPr lang="en-US" dirty="0">
                <a:latin typeface="Proxima Nova Rg" panose="02000506030000020004" pitchFamily="2" charset="0"/>
              </a:rPr>
              <a:t>Figure 7: Multiple slide view  </a:t>
            </a:r>
          </a:p>
        </p:txBody>
      </p:sp>
      <p:pic>
        <p:nvPicPr>
          <p:cNvPr id="5" name="Picture 4" descr="A screenshot of a cell phone&#10;&#10;Description automatically generated">
            <a:extLst>
              <a:ext uri="{FF2B5EF4-FFF2-40B4-BE49-F238E27FC236}">
                <a16:creationId xmlns:a16="http://schemas.microsoft.com/office/drawing/2014/main" id="{BE9C5F71-802C-C941-B16B-551FEE5209FE}"/>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6299020" y="2416070"/>
            <a:ext cx="5486400" cy="3259448"/>
          </a:xfrm>
          <a:prstGeom prst="rect">
            <a:avLst/>
          </a:prstGeom>
          <a:ln w="12700">
            <a:solidFill>
              <a:schemeClr val="tx1"/>
            </a:solidFill>
          </a:ln>
          <a:effectLst>
            <a:outerShdw blurRad="292100" dist="139700" dir="2700000" algn="tl" rotWithShape="0">
              <a:srgbClr val="333333">
                <a:alpha val="65000"/>
              </a:srgbClr>
            </a:outerShdw>
          </a:effectLst>
        </p:spPr>
      </p:pic>
      <p:sp>
        <p:nvSpPr>
          <p:cNvPr id="14" name="Title 1">
            <a:extLst>
              <a:ext uri="{FF2B5EF4-FFF2-40B4-BE49-F238E27FC236}">
                <a16:creationId xmlns:a16="http://schemas.microsoft.com/office/drawing/2014/main" id="{D35798B0-9004-4201-9CDA-6AE55A790495}"/>
              </a:ext>
            </a:extLst>
          </p:cNvPr>
          <p:cNvSpPr txBox="1">
            <a:spLocks/>
          </p:cNvSpPr>
          <p:nvPr/>
        </p:nvSpPr>
        <p:spPr>
          <a:xfrm>
            <a:off x="564107" y="789468"/>
            <a:ext cx="11063786" cy="13854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400" dirty="0">
                <a:latin typeface="Gotham Medium" panose="02000604030000020004" pitchFamily="50" charset="0"/>
              </a:rPr>
              <a:t>MILESTONE PRESENTATION</a:t>
            </a:r>
            <a:br>
              <a:rPr lang="en-US" sz="5400" dirty="0">
                <a:latin typeface="Gotham Medium" panose="02000604030000020004" pitchFamily="50" charset="0"/>
              </a:rPr>
            </a:br>
            <a:r>
              <a:rPr lang="en-US" sz="5400" dirty="0">
                <a:latin typeface="Gotham Medium" panose="02000604030000020004" pitchFamily="50" charset="0"/>
              </a:rPr>
              <a:t>OVERVIEW</a:t>
            </a:r>
          </a:p>
        </p:txBody>
      </p:sp>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5" name="TextBox 14">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18</a:t>
            </a:r>
          </a:p>
        </p:txBody>
      </p:sp>
    </p:spTree>
    <p:extLst>
      <p:ext uri="{BB962C8B-B14F-4D97-AF65-F5344CB8AC3E}">
        <p14:creationId xmlns:p14="http://schemas.microsoft.com/office/powerpoint/2010/main" val="2606919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41532" y="3045309"/>
            <a:ext cx="9108923" cy="2481932"/>
          </a:xfrm>
        </p:spPr>
        <p:txBody>
          <a:bodyPr numCol="2"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Title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Agenda</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Project Objective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Background Information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Technical Design Description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Cost Estimate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Project Schedule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Teamwork Agreement </a:t>
            </a:r>
            <a:br>
              <a:rPr lang="en-US" dirty="0">
                <a:latin typeface="Proxima Nova Rg" panose="02000506030000020004" pitchFamily="2" charset="0"/>
              </a:rPr>
            </a:br>
            <a:r>
              <a:rPr lang="en-US" dirty="0">
                <a:solidFill>
                  <a:srgbClr val="57068C"/>
                </a:solidFill>
                <a:latin typeface="Proxima Nova Rg" panose="02000506030000020004" pitchFamily="2" charset="0"/>
              </a:rPr>
              <a:t>(MS 1 Only)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Summary</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Title</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Rectangle 9">
            <a:extLst>
              <a:ext uri="{FF2B5EF4-FFF2-40B4-BE49-F238E27FC236}">
                <a16:creationId xmlns:a16="http://schemas.microsoft.com/office/drawing/2014/main" id="{55F522D9-7A12-BA4A-9849-B4C75C6431E4}"/>
              </a:ext>
            </a:extLst>
          </p:cNvPr>
          <p:cNvSpPr/>
          <p:nvPr/>
        </p:nvSpPr>
        <p:spPr>
          <a:xfrm>
            <a:off x="1353350" y="2185624"/>
            <a:ext cx="9485289" cy="523220"/>
          </a:xfrm>
          <a:prstGeom prst="rect">
            <a:avLst/>
          </a:prstGeom>
        </p:spPr>
        <p:txBody>
          <a:bodyPr wrap="none">
            <a:spAutoFit/>
          </a:bodyPr>
          <a:lstStyle/>
          <a:p>
            <a:r>
              <a:rPr lang="en-US" sz="2800" dirty="0">
                <a:latin typeface="Proxima Nova Rg" panose="02000506030000020004" pitchFamily="2" charset="0"/>
              </a:rPr>
              <a:t>Consistent format and order for all Milestone presentations</a:t>
            </a:r>
            <a:r>
              <a:rPr lang="en-US" sz="2400" dirty="0">
                <a:latin typeface="Proxima Nova Rg" panose="02000506030000020004" pitchFamily="2" charset="0"/>
              </a:rPr>
              <a:t>:</a:t>
            </a:r>
          </a:p>
        </p:txBody>
      </p:sp>
      <p:sp>
        <p:nvSpPr>
          <p:cNvPr id="11" name="Explosion 1 10">
            <a:extLst>
              <a:ext uri="{FF2B5EF4-FFF2-40B4-BE49-F238E27FC236}">
                <a16:creationId xmlns:a16="http://schemas.microsoft.com/office/drawing/2014/main" id="{35EB8184-2856-9745-AFE0-A311F7B035CD}"/>
              </a:ext>
            </a:extLst>
          </p:cNvPr>
          <p:cNvSpPr/>
          <p:nvPr/>
        </p:nvSpPr>
        <p:spPr>
          <a:xfrm rot="20911413">
            <a:off x="8049660" y="3770202"/>
            <a:ext cx="3839770" cy="2456203"/>
          </a:xfrm>
          <a:prstGeom prst="irregularSeal1">
            <a:avLst/>
          </a:prstGeom>
          <a:solidFill>
            <a:schemeClr val="accent2">
              <a:lumMod val="60000"/>
              <a:lumOff val="40000"/>
            </a:schemeClr>
          </a:solidFill>
          <a:ln>
            <a:solidFill>
              <a:srgbClr val="570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7068C"/>
                </a:solidFill>
                <a:latin typeface="Proxima Nova Lt" panose="02000506030000020004" pitchFamily="50" charset="0"/>
              </a:rPr>
              <a:t>Different format than lab presentations!</a:t>
            </a:r>
          </a:p>
        </p:txBody>
      </p:sp>
      <p:sp>
        <p:nvSpPr>
          <p:cNvPr id="15" name="Title 1">
            <a:extLst>
              <a:ext uri="{FF2B5EF4-FFF2-40B4-BE49-F238E27FC236}">
                <a16:creationId xmlns:a16="http://schemas.microsoft.com/office/drawing/2014/main" id="{9EA0DCE9-3494-43BF-9FCF-AEEBC36CB427}"/>
              </a:ext>
            </a:extLst>
          </p:cNvPr>
          <p:cNvSpPr txBox="1">
            <a:spLocks/>
          </p:cNvSpPr>
          <p:nvPr/>
        </p:nvSpPr>
        <p:spPr>
          <a:xfrm>
            <a:off x="564103" y="800171"/>
            <a:ext cx="11063786" cy="13854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400" dirty="0">
                <a:latin typeface="Gotham Medium" panose="02000604030000020004" pitchFamily="50" charset="0"/>
              </a:rPr>
              <a:t>MILESTONE PRESENTATION</a:t>
            </a:r>
            <a:br>
              <a:rPr lang="en-US" sz="5400" dirty="0">
                <a:latin typeface="Gotham Medium" panose="02000604030000020004" pitchFamily="50" charset="0"/>
              </a:rPr>
            </a:br>
            <a:r>
              <a:rPr lang="en-US" sz="5400" dirty="0">
                <a:latin typeface="Gotham Medium" panose="02000604030000020004" pitchFamily="50" charset="0"/>
              </a:rPr>
              <a:t>FORMAT</a:t>
            </a:r>
          </a:p>
        </p:txBody>
      </p:sp>
      <p:pic>
        <p:nvPicPr>
          <p:cNvPr id="14" name="Picture 13"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19</a:t>
            </a:r>
          </a:p>
        </p:txBody>
      </p:sp>
    </p:spTree>
    <p:extLst>
      <p:ext uri="{BB962C8B-B14F-4D97-AF65-F5344CB8AC3E}">
        <p14:creationId xmlns:p14="http://schemas.microsoft.com/office/powerpoint/2010/main" val="2789087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605583"/>
            <a:ext cx="11063786" cy="965147"/>
          </a:xfrm>
        </p:spPr>
        <p:txBody>
          <a:bodyPr>
            <a:normAutofit/>
          </a:bodyPr>
          <a:lstStyle/>
          <a:p>
            <a:r>
              <a:rPr lang="en-US" sz="5400" dirty="0">
                <a:latin typeface="Gotham Medium" panose="02000604030000020004" pitchFamily="50" charset="0"/>
              </a:rPr>
              <a:t>TITLE SLIDE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28841" y="3204875"/>
            <a:ext cx="5486400" cy="1791615"/>
          </a:xfrm>
        </p:spPr>
        <p:txBody>
          <a:bodyPr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Product name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Company name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Group members with company titles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EG1003 section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Date</a:t>
            </a: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a:p>
            <a:pPr algn="l">
              <a:lnSpc>
                <a:spcPct val="100000"/>
              </a:lnSpc>
            </a:pPr>
            <a:endParaRPr lang="en-US" dirty="0">
              <a:latin typeface="Proxima Nova Rg" panose="02000506030000020004" pitchFamily="2" charset="0"/>
            </a:endParaRP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41147"/>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24" name="Rectangle 23">
            <a:extLst>
              <a:ext uri="{FF2B5EF4-FFF2-40B4-BE49-F238E27FC236}">
                <a16:creationId xmlns:a16="http://schemas.microsoft.com/office/drawing/2014/main" id="{F69C2634-17EE-A14A-A2D6-95395A393010}"/>
              </a:ext>
            </a:extLst>
          </p:cNvPr>
          <p:cNvSpPr/>
          <p:nvPr/>
        </p:nvSpPr>
        <p:spPr>
          <a:xfrm>
            <a:off x="7707377" y="5574803"/>
            <a:ext cx="2884123" cy="369332"/>
          </a:xfrm>
          <a:prstGeom prst="rect">
            <a:avLst/>
          </a:prstGeom>
        </p:spPr>
        <p:txBody>
          <a:bodyPr wrap="none">
            <a:spAutoFit/>
          </a:bodyPr>
          <a:lstStyle/>
          <a:p>
            <a:r>
              <a:rPr lang="en-US" dirty="0">
                <a:latin typeface="Proxima Nova Rg" panose="02000506030000020004" pitchFamily="2" charset="0"/>
              </a:rPr>
              <a:t>Figure 8: Title sample slide</a:t>
            </a:r>
          </a:p>
        </p:txBody>
      </p:sp>
      <p:sp>
        <p:nvSpPr>
          <p:cNvPr id="18" name="Explosion 1 17">
            <a:extLst>
              <a:ext uri="{FF2B5EF4-FFF2-40B4-BE49-F238E27FC236}">
                <a16:creationId xmlns:a16="http://schemas.microsoft.com/office/drawing/2014/main" id="{59687302-316C-764C-8BFF-55708730F73F}"/>
              </a:ext>
            </a:extLst>
          </p:cNvPr>
          <p:cNvSpPr/>
          <p:nvPr/>
        </p:nvSpPr>
        <p:spPr>
          <a:xfrm rot="21077727">
            <a:off x="2985069" y="3935837"/>
            <a:ext cx="3439441" cy="2242349"/>
          </a:xfrm>
          <a:prstGeom prst="irregularSeal1">
            <a:avLst/>
          </a:prstGeom>
          <a:solidFill>
            <a:schemeClr val="accent2">
              <a:lumMod val="60000"/>
              <a:lumOff val="40000"/>
            </a:schemeClr>
          </a:solidFill>
          <a:ln>
            <a:solidFill>
              <a:srgbClr val="570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57068C"/>
                </a:solidFill>
                <a:latin typeface="Proxima Nova Lt" panose="02000506030000020004" pitchFamily="50" charset="0"/>
              </a:rPr>
              <a:t>You create! Remember to be professional!</a:t>
            </a:r>
          </a:p>
        </p:txBody>
      </p:sp>
      <p:pic>
        <p:nvPicPr>
          <p:cNvPr id="6" name="Picture 5" descr="A screenshot of a cell phone&#10;&#10;Description automatically generated">
            <a:extLst>
              <a:ext uri="{FF2B5EF4-FFF2-40B4-BE49-F238E27FC236}">
                <a16:creationId xmlns:a16="http://schemas.microsoft.com/office/drawing/2014/main" id="{A2C3F5F3-4AC5-A043-AC49-A3B8CB6D1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0985" y="2390947"/>
            <a:ext cx="4956908" cy="3098068"/>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20</a:t>
            </a:r>
          </a:p>
        </p:txBody>
      </p:sp>
    </p:spTree>
    <p:extLst>
      <p:ext uri="{BB962C8B-B14F-4D97-AF65-F5344CB8AC3E}">
        <p14:creationId xmlns:p14="http://schemas.microsoft.com/office/powerpoint/2010/main" val="1845960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653356"/>
            <a:ext cx="11063786" cy="965147"/>
          </a:xfrm>
        </p:spPr>
        <p:txBody>
          <a:bodyPr>
            <a:normAutofit/>
          </a:bodyPr>
          <a:lstStyle/>
          <a:p>
            <a:r>
              <a:rPr lang="en-US" sz="5400" dirty="0">
                <a:latin typeface="Gotham Medium" panose="02000604030000020004" pitchFamily="50" charset="0"/>
              </a:rPr>
              <a:t>AGENDA SLIDE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291944" y="1943372"/>
            <a:ext cx="5744886" cy="3917892"/>
          </a:xfrm>
        </p:spPr>
        <p:txBody>
          <a:bodyPr anchor="ctr">
            <a:norm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Slide title “Agenda”</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No need to read slide aloud during presentation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Same agenda slide/order for all Milestone presentations!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0" name="Rectangle 9">
            <a:extLst>
              <a:ext uri="{FF2B5EF4-FFF2-40B4-BE49-F238E27FC236}">
                <a16:creationId xmlns:a16="http://schemas.microsoft.com/office/drawing/2014/main" id="{7FBFA0B2-6F89-354D-BC42-BAD4604F35D5}"/>
              </a:ext>
            </a:extLst>
          </p:cNvPr>
          <p:cNvSpPr/>
          <p:nvPr/>
        </p:nvSpPr>
        <p:spPr>
          <a:xfrm>
            <a:off x="1626115" y="5532848"/>
            <a:ext cx="3251211" cy="369332"/>
          </a:xfrm>
          <a:prstGeom prst="rect">
            <a:avLst/>
          </a:prstGeom>
        </p:spPr>
        <p:txBody>
          <a:bodyPr wrap="none">
            <a:spAutoFit/>
          </a:bodyPr>
          <a:lstStyle/>
          <a:p>
            <a:r>
              <a:rPr lang="en-US" dirty="0">
                <a:latin typeface="Proxima Nova Rg" panose="02000506030000020004" pitchFamily="2" charset="0"/>
              </a:rPr>
              <a:t>Figure 9: Agenda slide sample</a:t>
            </a:r>
          </a:p>
        </p:txBody>
      </p:sp>
      <p:pic>
        <p:nvPicPr>
          <p:cNvPr id="11" name="Picture 10" descr="A screenshot of a cell phone&#10;&#10;Description automatically generated">
            <a:extLst>
              <a:ext uri="{FF2B5EF4-FFF2-40B4-BE49-F238E27FC236}">
                <a16:creationId xmlns:a16="http://schemas.microsoft.com/office/drawing/2014/main" id="{1B959DF9-F731-4347-8024-18D41E5464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07" y="2066920"/>
            <a:ext cx="5375229" cy="335951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5" name="TextBox 14">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21</a:t>
            </a:r>
          </a:p>
        </p:txBody>
      </p:sp>
    </p:spTree>
    <p:extLst>
      <p:ext uri="{BB962C8B-B14F-4D97-AF65-F5344CB8AC3E}">
        <p14:creationId xmlns:p14="http://schemas.microsoft.com/office/powerpoint/2010/main" val="3633303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37729" y="721822"/>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The Scientific Method</a:t>
            </a:r>
          </a:p>
          <a:p>
            <a:pPr marL="342900" indent="-342900" algn="l">
              <a:buFont typeface="Arial" panose="020B0604020202020204" pitchFamily="34" charset="0"/>
              <a:buChar char="•"/>
            </a:pPr>
            <a:r>
              <a:rPr lang="en-US" sz="2800" dirty="0">
                <a:latin typeface="Proxima Nova Rg" panose="02000506030000020004" pitchFamily="2" charset="0"/>
              </a:rPr>
              <a:t>The Engineering Design Process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flipH="1">
            <a:off x="946860" y="3236086"/>
            <a:ext cx="4485" cy="12787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3" name="Picture 12"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034745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631669"/>
            <a:ext cx="11063786" cy="965147"/>
          </a:xfrm>
        </p:spPr>
        <p:txBody>
          <a:bodyPr>
            <a:normAutofit/>
          </a:bodyPr>
          <a:lstStyle/>
          <a:p>
            <a:r>
              <a:rPr lang="en-US" sz="5400" dirty="0">
                <a:latin typeface="Gotham Medium" panose="02000604030000020004" pitchFamily="50" charset="0"/>
              </a:rPr>
              <a:t>PROJECT OBJECTIVE SLIDE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564107" y="1884388"/>
            <a:ext cx="5347992" cy="3917892"/>
          </a:xfrm>
        </p:spPr>
        <p:txBody>
          <a:bodyPr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Slide title “Project Objective”</a:t>
            </a:r>
          </a:p>
          <a:p>
            <a:pPr marL="342900" indent="-342900" algn="l">
              <a:lnSpc>
                <a:spcPct val="100000"/>
              </a:lnSpc>
              <a:buFont typeface="Arial" panose="020B0604020202020204" pitchFamily="34" charset="0"/>
              <a:buChar char="•"/>
            </a:pPr>
            <a:r>
              <a:rPr lang="en-US" dirty="0">
                <a:latin typeface="Proxima Nova Lt" panose="02000506030000020004" pitchFamily="50" charset="0"/>
              </a:rPr>
              <a:t>What</a:t>
            </a:r>
            <a:r>
              <a:rPr lang="en-US" dirty="0">
                <a:latin typeface="Proxima Nova Rg" panose="02000506030000020004" pitchFamily="2" charset="0"/>
              </a:rPr>
              <a:t> are you doing in your project?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Include overall approach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Extra credit points you’re aiming to earn</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B850E341-80F1-4A45-AF1B-AEB4D1151528}"/>
              </a:ext>
            </a:extLst>
          </p:cNvPr>
          <p:cNvSpPr/>
          <p:nvPr/>
        </p:nvSpPr>
        <p:spPr>
          <a:xfrm>
            <a:off x="6744833" y="5519426"/>
            <a:ext cx="4225837" cy="369332"/>
          </a:xfrm>
          <a:prstGeom prst="rect">
            <a:avLst/>
          </a:prstGeom>
        </p:spPr>
        <p:txBody>
          <a:bodyPr wrap="none">
            <a:spAutoFit/>
          </a:bodyPr>
          <a:lstStyle/>
          <a:p>
            <a:r>
              <a:rPr lang="en-US" dirty="0">
                <a:latin typeface="Proxima Nova Rg" panose="02000506030000020004" pitchFamily="2" charset="0"/>
              </a:rPr>
              <a:t>Figure 10: Project objective sample slide</a:t>
            </a:r>
          </a:p>
        </p:txBody>
      </p:sp>
      <p:pic>
        <p:nvPicPr>
          <p:cNvPr id="6" name="Picture 5" descr="A screenshot of a cell phone&#10;&#10;Description automatically generated">
            <a:extLst>
              <a:ext uri="{FF2B5EF4-FFF2-40B4-BE49-F238E27FC236}">
                <a16:creationId xmlns:a16="http://schemas.microsoft.com/office/drawing/2014/main" id="{05177C61-0631-1041-BE70-8B9A26FAEC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7611" y="1957071"/>
            <a:ext cx="5540282" cy="3462676"/>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22</a:t>
            </a:r>
          </a:p>
        </p:txBody>
      </p:sp>
    </p:spTree>
    <p:extLst>
      <p:ext uri="{BB962C8B-B14F-4D97-AF65-F5344CB8AC3E}">
        <p14:creationId xmlns:p14="http://schemas.microsoft.com/office/powerpoint/2010/main" val="2586855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342734" y="2125545"/>
            <a:ext cx="5849266" cy="3917892"/>
          </a:xfrm>
        </p:spPr>
        <p:txBody>
          <a:bodyPr anchor="ctr">
            <a:norm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Slide title “Background Information”</a:t>
            </a:r>
          </a:p>
          <a:p>
            <a:pPr marL="342900" indent="-342900" algn="l">
              <a:lnSpc>
                <a:spcPct val="100000"/>
              </a:lnSpc>
              <a:buFont typeface="Arial" panose="020B0604020202020204" pitchFamily="34" charset="0"/>
              <a:buChar char="•"/>
            </a:pPr>
            <a:r>
              <a:rPr lang="en-US" dirty="0">
                <a:latin typeface="Proxima Nova Lt" panose="02000506030000020004" pitchFamily="50" charset="0"/>
              </a:rPr>
              <a:t>Why</a:t>
            </a:r>
            <a:r>
              <a:rPr lang="en-US" dirty="0">
                <a:latin typeface="Proxima Nova Rg" panose="02000506030000020004" pitchFamily="2" charset="0"/>
              </a:rPr>
              <a:t> are you completing the project?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Paraphrase project description from student manual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Include a short mission statement</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B850E341-80F1-4A45-AF1B-AEB4D1151528}"/>
              </a:ext>
            </a:extLst>
          </p:cNvPr>
          <p:cNvSpPr/>
          <p:nvPr/>
        </p:nvSpPr>
        <p:spPr>
          <a:xfrm>
            <a:off x="931155" y="5714008"/>
            <a:ext cx="4878259" cy="369332"/>
          </a:xfrm>
          <a:prstGeom prst="rect">
            <a:avLst/>
          </a:prstGeom>
        </p:spPr>
        <p:txBody>
          <a:bodyPr wrap="none">
            <a:spAutoFit/>
          </a:bodyPr>
          <a:lstStyle/>
          <a:p>
            <a:r>
              <a:rPr lang="en-US" dirty="0">
                <a:latin typeface="Proxima Nova Rg" panose="02000506030000020004" pitchFamily="2" charset="0"/>
              </a:rPr>
              <a:t>Figure 11: Background information sample slide</a:t>
            </a:r>
          </a:p>
        </p:txBody>
      </p:sp>
      <p:sp>
        <p:nvSpPr>
          <p:cNvPr id="17" name="Title 1">
            <a:extLst>
              <a:ext uri="{FF2B5EF4-FFF2-40B4-BE49-F238E27FC236}">
                <a16:creationId xmlns:a16="http://schemas.microsoft.com/office/drawing/2014/main" id="{DA0FA27D-0BC3-4E06-85A5-3BA29A16E134}"/>
              </a:ext>
            </a:extLst>
          </p:cNvPr>
          <p:cNvSpPr txBox="1">
            <a:spLocks/>
          </p:cNvSpPr>
          <p:nvPr/>
        </p:nvSpPr>
        <p:spPr>
          <a:xfrm>
            <a:off x="564107" y="698417"/>
            <a:ext cx="11063786" cy="13854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400" dirty="0">
                <a:latin typeface="Gotham Medium" panose="02000604030000020004" pitchFamily="50" charset="0"/>
              </a:rPr>
              <a:t>BACKGROUND INFORMATION</a:t>
            </a:r>
          </a:p>
          <a:p>
            <a:pPr>
              <a:lnSpc>
                <a:spcPct val="80000"/>
              </a:lnSpc>
            </a:pPr>
            <a:r>
              <a:rPr lang="en-US" sz="5400" dirty="0">
                <a:latin typeface="Gotham Medium" panose="02000604030000020004" pitchFamily="50" charset="0"/>
              </a:rPr>
              <a:t>SLIDE</a:t>
            </a:r>
          </a:p>
        </p:txBody>
      </p:sp>
      <p:pic>
        <p:nvPicPr>
          <p:cNvPr id="5" name="Picture 4" descr="A screenshot of a cell phone&#10;&#10;Description automatically generated">
            <a:extLst>
              <a:ext uri="{FF2B5EF4-FFF2-40B4-BE49-F238E27FC236}">
                <a16:creationId xmlns:a16="http://schemas.microsoft.com/office/drawing/2014/main" id="{8B8F7FF0-8A45-0B4A-8EDD-FBA6661281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846" y="2389992"/>
            <a:ext cx="5307896" cy="3317435"/>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23</a:t>
            </a:r>
          </a:p>
        </p:txBody>
      </p:sp>
    </p:spTree>
    <p:extLst>
      <p:ext uri="{BB962C8B-B14F-4D97-AF65-F5344CB8AC3E}">
        <p14:creationId xmlns:p14="http://schemas.microsoft.com/office/powerpoint/2010/main" val="2931425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497037" y="1908098"/>
            <a:ext cx="5857380" cy="3917892"/>
          </a:xfrm>
        </p:spPr>
        <p:txBody>
          <a:bodyPr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Slides titled “Technical Design Description”</a:t>
            </a:r>
          </a:p>
          <a:p>
            <a:pPr marL="342900" indent="-342900" algn="l">
              <a:lnSpc>
                <a:spcPct val="100000"/>
              </a:lnSpc>
              <a:buFont typeface="Arial" panose="020B0604020202020204" pitchFamily="34" charset="0"/>
              <a:buChar char="•"/>
            </a:pPr>
            <a:r>
              <a:rPr lang="en-US" dirty="0">
                <a:latin typeface="Proxima Nova Lt" panose="02000506030000020004" pitchFamily="50" charset="0"/>
              </a:rPr>
              <a:t>How</a:t>
            </a:r>
            <a:r>
              <a:rPr lang="en-US" dirty="0">
                <a:latin typeface="Proxima Nova Rg" panose="02000506030000020004" pitchFamily="2" charset="0"/>
              </a:rPr>
              <a:t> does your project work?</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All required CAD views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Coding snapshot and description </a:t>
            </a:r>
            <a:br>
              <a:rPr lang="en-US" dirty="0">
                <a:latin typeface="Proxima Nova Rg" panose="02000506030000020004" pitchFamily="2" charset="0"/>
              </a:rPr>
            </a:br>
            <a:r>
              <a:rPr lang="en-US" dirty="0">
                <a:latin typeface="Proxima Nova Rg" panose="02000506030000020004" pitchFamily="2" charset="0"/>
              </a:rPr>
              <a:t>(if applicable)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For future Milestones, compare changes in design</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3" name="Subtitle 2">
            <a:extLst>
              <a:ext uri="{FF2B5EF4-FFF2-40B4-BE49-F238E27FC236}">
                <a16:creationId xmlns:a16="http://schemas.microsoft.com/office/drawing/2014/main" id="{C7FD906D-6EAE-C24D-A1F1-C8B8FBEFB5EB}"/>
              </a:ext>
            </a:extLst>
          </p:cNvPr>
          <p:cNvSpPr txBox="1">
            <a:spLocks/>
          </p:cNvSpPr>
          <p:nvPr/>
        </p:nvSpPr>
        <p:spPr>
          <a:xfrm>
            <a:off x="6622339" y="2337293"/>
            <a:ext cx="5744886" cy="391789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latin typeface="Proxima Nova Rg" panose="02000506030000020004" pitchFamily="2" charset="0"/>
            </a:endParaRPr>
          </a:p>
        </p:txBody>
      </p:sp>
      <p:sp>
        <p:nvSpPr>
          <p:cNvPr id="15" name="Rectangle 14">
            <a:extLst>
              <a:ext uri="{FF2B5EF4-FFF2-40B4-BE49-F238E27FC236}">
                <a16:creationId xmlns:a16="http://schemas.microsoft.com/office/drawing/2014/main" id="{B850E341-80F1-4A45-AF1B-AEB4D1151528}"/>
              </a:ext>
            </a:extLst>
          </p:cNvPr>
          <p:cNvSpPr/>
          <p:nvPr/>
        </p:nvSpPr>
        <p:spPr>
          <a:xfrm>
            <a:off x="6205305" y="5494741"/>
            <a:ext cx="5346335" cy="369332"/>
          </a:xfrm>
          <a:prstGeom prst="rect">
            <a:avLst/>
          </a:prstGeom>
        </p:spPr>
        <p:txBody>
          <a:bodyPr wrap="none">
            <a:spAutoFit/>
          </a:bodyPr>
          <a:lstStyle/>
          <a:p>
            <a:r>
              <a:rPr lang="en-US" dirty="0">
                <a:latin typeface="Proxima Nova Rg" panose="02000506030000020004" pitchFamily="2" charset="0"/>
              </a:rPr>
              <a:t>Figure 12: Sample CAD design change comparison </a:t>
            </a:r>
          </a:p>
        </p:txBody>
      </p:sp>
      <p:sp>
        <p:nvSpPr>
          <p:cNvPr id="16" name="Title 1">
            <a:extLst>
              <a:ext uri="{FF2B5EF4-FFF2-40B4-BE49-F238E27FC236}">
                <a16:creationId xmlns:a16="http://schemas.microsoft.com/office/drawing/2014/main" id="{3CA00793-36D4-4764-A74E-5911CD9587E1}"/>
              </a:ext>
            </a:extLst>
          </p:cNvPr>
          <p:cNvSpPr txBox="1">
            <a:spLocks/>
          </p:cNvSpPr>
          <p:nvPr/>
        </p:nvSpPr>
        <p:spPr>
          <a:xfrm>
            <a:off x="0" y="750079"/>
            <a:ext cx="12192000" cy="13854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400" dirty="0">
                <a:latin typeface="Gotham Medium" panose="02000604030000020004" pitchFamily="50" charset="0"/>
              </a:rPr>
              <a:t>DESIGN DESCRIPTION SLIDES</a:t>
            </a:r>
            <a:br>
              <a:rPr lang="en-US" sz="5400" dirty="0">
                <a:latin typeface="Gotham Medium" panose="02000604030000020004" pitchFamily="50" charset="0"/>
              </a:rPr>
            </a:br>
            <a:endParaRPr lang="en-US" sz="5400" dirty="0">
              <a:latin typeface="Gotham Medium" panose="02000604030000020004" pitchFamily="50" charset="0"/>
            </a:endParaRPr>
          </a:p>
        </p:txBody>
      </p:sp>
      <p:pic>
        <p:nvPicPr>
          <p:cNvPr id="18" name="Picture 17"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9" name="TextBox 18">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24</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p:blipFill>
        <p:spPr>
          <a:xfrm>
            <a:off x="5947188" y="1770126"/>
            <a:ext cx="5862567" cy="3667277"/>
          </a:xfrm>
          <a:prstGeom prst="rect">
            <a:avLst/>
          </a:prstGeom>
        </p:spPr>
      </p:pic>
    </p:spTree>
    <p:extLst>
      <p:ext uri="{BB962C8B-B14F-4D97-AF65-F5344CB8AC3E}">
        <p14:creationId xmlns:p14="http://schemas.microsoft.com/office/powerpoint/2010/main" val="2194521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491710" y="2003101"/>
            <a:ext cx="5337027"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Slide title “Cost Estimate”</a:t>
            </a:r>
          </a:p>
          <a:p>
            <a:pPr marL="342900" indent="-342900" algn="l">
              <a:buFont typeface="Arial" panose="020B0604020202020204" pitchFamily="34" charset="0"/>
              <a:buChar char="•"/>
            </a:pPr>
            <a:r>
              <a:rPr lang="en-US" dirty="0">
                <a:latin typeface="Proxima Nova Rg" panose="02000506030000020004" pitchFamily="2" charset="0"/>
              </a:rPr>
              <a:t>Table should be professional and readable</a:t>
            </a:r>
          </a:p>
          <a:p>
            <a:pPr marL="342900" indent="-342900" algn="l">
              <a:buFont typeface="Arial" panose="020B0604020202020204" pitchFamily="34" charset="0"/>
              <a:buChar char="•"/>
            </a:pPr>
            <a:r>
              <a:rPr lang="en-US" dirty="0">
                <a:latin typeface="Proxima Nova Rg" panose="02000506030000020004" pitchFamily="2" charset="0"/>
              </a:rPr>
              <a:t>List major parts individually, group smaller cost items under “miscellaneous”</a:t>
            </a:r>
          </a:p>
          <a:p>
            <a:pPr marL="342900" indent="-342900" algn="l">
              <a:buFont typeface="Arial" panose="020B0604020202020204" pitchFamily="34" charset="0"/>
              <a:buChar char="•"/>
            </a:pPr>
            <a:r>
              <a:rPr lang="en-US" dirty="0">
                <a:latin typeface="Proxima Nova Rg" panose="02000506030000020004" pitchFamily="2" charset="0"/>
              </a:rPr>
              <a:t>Include labor cost for projected hours worked</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3" name="Subtitle 2">
            <a:extLst>
              <a:ext uri="{FF2B5EF4-FFF2-40B4-BE49-F238E27FC236}">
                <a16:creationId xmlns:a16="http://schemas.microsoft.com/office/drawing/2014/main" id="{C7FD906D-6EAE-C24D-A1F1-C8B8FBEFB5EB}"/>
              </a:ext>
            </a:extLst>
          </p:cNvPr>
          <p:cNvSpPr txBox="1">
            <a:spLocks/>
          </p:cNvSpPr>
          <p:nvPr/>
        </p:nvSpPr>
        <p:spPr>
          <a:xfrm>
            <a:off x="6631809" y="2258587"/>
            <a:ext cx="5569661" cy="331486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latin typeface="Proxima Nova Rg" panose="02000506030000020004" pitchFamily="2" charset="0"/>
            </a:endParaRPr>
          </a:p>
        </p:txBody>
      </p:sp>
      <p:sp>
        <p:nvSpPr>
          <p:cNvPr id="15" name="Rectangle 14">
            <a:extLst>
              <a:ext uri="{FF2B5EF4-FFF2-40B4-BE49-F238E27FC236}">
                <a16:creationId xmlns:a16="http://schemas.microsoft.com/office/drawing/2014/main" id="{B850E341-80F1-4A45-AF1B-AEB4D1151528}"/>
              </a:ext>
            </a:extLst>
          </p:cNvPr>
          <p:cNvSpPr/>
          <p:nvPr/>
        </p:nvSpPr>
        <p:spPr>
          <a:xfrm>
            <a:off x="1473320" y="5636187"/>
            <a:ext cx="3892412" cy="369332"/>
          </a:xfrm>
          <a:prstGeom prst="rect">
            <a:avLst/>
          </a:prstGeom>
        </p:spPr>
        <p:txBody>
          <a:bodyPr wrap="none">
            <a:spAutoFit/>
          </a:bodyPr>
          <a:lstStyle/>
          <a:p>
            <a:r>
              <a:rPr lang="en-US" dirty="0">
                <a:latin typeface="Proxima Nova Rg" panose="02000506030000020004" pitchFamily="2" charset="0"/>
              </a:rPr>
              <a:t>Figure 13: Sample cost estimate slide</a:t>
            </a:r>
          </a:p>
        </p:txBody>
      </p:sp>
      <p:pic>
        <p:nvPicPr>
          <p:cNvPr id="10" name="Picture 9" descr="A screenshot of a cell phone&#10;&#10;Description automatically generated">
            <a:extLst>
              <a:ext uri="{FF2B5EF4-FFF2-40B4-BE49-F238E27FC236}">
                <a16:creationId xmlns:a16="http://schemas.microsoft.com/office/drawing/2014/main" id="{A1FBD81B-F1F6-2342-85A0-2C908FD6C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244" y="2183636"/>
            <a:ext cx="5486400" cy="3429000"/>
          </a:xfrm>
          <a:prstGeom prst="rect">
            <a:avLst/>
          </a:prstGeom>
        </p:spPr>
      </p:pic>
      <p:sp>
        <p:nvSpPr>
          <p:cNvPr id="16" name="Title 1">
            <a:extLst>
              <a:ext uri="{FF2B5EF4-FFF2-40B4-BE49-F238E27FC236}">
                <a16:creationId xmlns:a16="http://schemas.microsoft.com/office/drawing/2014/main" id="{29075F0A-7D97-46F1-81B1-4766780615F1}"/>
              </a:ext>
            </a:extLst>
          </p:cNvPr>
          <p:cNvSpPr txBox="1">
            <a:spLocks/>
          </p:cNvSpPr>
          <p:nvPr/>
        </p:nvSpPr>
        <p:spPr>
          <a:xfrm>
            <a:off x="564107" y="631669"/>
            <a:ext cx="11063786" cy="9651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COST ESTIMATE SLIDE</a:t>
            </a:r>
          </a:p>
        </p:txBody>
      </p:sp>
      <p:pic>
        <p:nvPicPr>
          <p:cNvPr id="17" name="Picture 16"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8" name="TextBox 17">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25</a:t>
            </a:r>
          </a:p>
        </p:txBody>
      </p:sp>
    </p:spTree>
    <p:extLst>
      <p:ext uri="{BB962C8B-B14F-4D97-AF65-F5344CB8AC3E}">
        <p14:creationId xmlns:p14="http://schemas.microsoft.com/office/powerpoint/2010/main" val="739845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B850E341-80F1-4A45-AF1B-AEB4D1151528}"/>
              </a:ext>
            </a:extLst>
          </p:cNvPr>
          <p:cNvSpPr/>
          <p:nvPr/>
        </p:nvSpPr>
        <p:spPr>
          <a:xfrm>
            <a:off x="7023673" y="2119441"/>
            <a:ext cx="3155031" cy="369332"/>
          </a:xfrm>
          <a:prstGeom prst="rect">
            <a:avLst/>
          </a:prstGeom>
        </p:spPr>
        <p:txBody>
          <a:bodyPr wrap="none">
            <a:spAutoFit/>
          </a:bodyPr>
          <a:lstStyle/>
          <a:p>
            <a:r>
              <a:rPr lang="en-US" dirty="0">
                <a:latin typeface="Proxima Nova Rg" panose="02000506030000020004" pitchFamily="2" charset="0"/>
              </a:rPr>
              <a:t>Table 1: Sample cost estimate</a:t>
            </a:r>
          </a:p>
        </p:txBody>
      </p:sp>
      <p:sp>
        <p:nvSpPr>
          <p:cNvPr id="19" name="Subtitle 2">
            <a:extLst>
              <a:ext uri="{FF2B5EF4-FFF2-40B4-BE49-F238E27FC236}">
                <a16:creationId xmlns:a16="http://schemas.microsoft.com/office/drawing/2014/main" id="{E551FC01-118A-134F-8AEF-E7CDB6D15208}"/>
              </a:ext>
            </a:extLst>
          </p:cNvPr>
          <p:cNvSpPr>
            <a:spLocks noGrp="1"/>
          </p:cNvSpPr>
          <p:nvPr>
            <p:ph type="subTitle" idx="1"/>
          </p:nvPr>
        </p:nvSpPr>
        <p:spPr>
          <a:xfrm>
            <a:off x="564107" y="1892016"/>
            <a:ext cx="5151297" cy="4048002"/>
          </a:xfrm>
        </p:spPr>
        <p:txBody>
          <a:bodyPr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Compare changes in cost between Milestones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Full dollar amounts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Highlight total cost</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Use online cost resources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Optional 20% slack for unexpected costs</a:t>
            </a:r>
          </a:p>
        </p:txBody>
      </p:sp>
      <p:pic>
        <p:nvPicPr>
          <p:cNvPr id="23" name="Picture 22" descr="A screenshot of a cell phone&#10;&#10;Description automatically generated">
            <a:extLst>
              <a:ext uri="{FF2B5EF4-FFF2-40B4-BE49-F238E27FC236}">
                <a16:creationId xmlns:a16="http://schemas.microsoft.com/office/drawing/2014/main" id="{5CF6CD3D-CCE3-F54D-B685-D5CD1D2C6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7357" y="2572651"/>
            <a:ext cx="6387664" cy="3000047"/>
          </a:xfrm>
          <a:prstGeom prst="rect">
            <a:avLst/>
          </a:prstGeom>
        </p:spPr>
      </p:pic>
      <p:sp>
        <p:nvSpPr>
          <p:cNvPr id="16" name="Title 1">
            <a:extLst>
              <a:ext uri="{FF2B5EF4-FFF2-40B4-BE49-F238E27FC236}">
                <a16:creationId xmlns:a16="http://schemas.microsoft.com/office/drawing/2014/main" id="{5CB551F3-ABD1-43AC-B13E-3FCD4E8262DF}"/>
              </a:ext>
            </a:extLst>
          </p:cNvPr>
          <p:cNvSpPr txBox="1">
            <a:spLocks/>
          </p:cNvSpPr>
          <p:nvPr/>
        </p:nvSpPr>
        <p:spPr>
          <a:xfrm>
            <a:off x="564107" y="629782"/>
            <a:ext cx="11063786" cy="9651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COST ESTIMATE SLIDE</a:t>
            </a:r>
          </a:p>
        </p:txBody>
      </p:sp>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26</a:t>
            </a:r>
          </a:p>
        </p:txBody>
      </p:sp>
    </p:spTree>
    <p:extLst>
      <p:ext uri="{BB962C8B-B14F-4D97-AF65-F5344CB8AC3E}">
        <p14:creationId xmlns:p14="http://schemas.microsoft.com/office/powerpoint/2010/main" val="2102801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631980"/>
            <a:ext cx="11063786" cy="965147"/>
          </a:xfrm>
        </p:spPr>
        <p:txBody>
          <a:bodyPr>
            <a:normAutofit/>
          </a:bodyPr>
          <a:lstStyle/>
          <a:p>
            <a:r>
              <a:rPr lang="en-US" sz="5400" dirty="0">
                <a:latin typeface="Gotham Medium" panose="02000604030000020004" pitchFamily="50" charset="0"/>
              </a:rPr>
              <a:t>PROJECT SCHEDULE SLIDE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096000" y="1986859"/>
            <a:ext cx="5849266" cy="3858316"/>
          </a:xfrm>
        </p:spPr>
        <p:txBody>
          <a:bodyPr anchor="ctr">
            <a:noAutofit/>
          </a:bodyPr>
          <a:lstStyle/>
          <a:p>
            <a:pPr marL="342900" indent="-342900" algn="l">
              <a:buFont typeface="Arial" panose="020B0604020202020204" pitchFamily="34" charset="0"/>
              <a:buChar char="•"/>
            </a:pPr>
            <a:r>
              <a:rPr lang="en-US" dirty="0">
                <a:latin typeface="Proxima Nova Rg" panose="02000506030000020004" pitchFamily="2" charset="0"/>
              </a:rPr>
              <a:t>Slide title “Project Schedule”</a:t>
            </a:r>
          </a:p>
          <a:p>
            <a:pPr marL="342900" indent="-342900" algn="l">
              <a:buFont typeface="Arial" panose="020B0604020202020204" pitchFamily="34" charset="0"/>
              <a:buChar char="•"/>
            </a:pPr>
            <a:r>
              <a:rPr lang="en-US" dirty="0">
                <a:latin typeface="Proxima Nova Rg" panose="02000506030000020004" pitchFamily="2" charset="0"/>
              </a:rPr>
              <a:t>Copy picture function</a:t>
            </a:r>
          </a:p>
          <a:p>
            <a:pPr marL="800100" lvl="1" indent="-342900" algn="l">
              <a:buFont typeface="Arial" panose="020B0604020202020204" pitchFamily="34" charset="0"/>
              <a:buChar char="•"/>
            </a:pPr>
            <a:r>
              <a:rPr lang="en-US" sz="2400" dirty="0">
                <a:latin typeface="Proxima Nova Rg" panose="02000506030000020004" pitchFamily="2" charset="0"/>
              </a:rPr>
              <a:t>Do </a:t>
            </a:r>
            <a:r>
              <a:rPr lang="en-US" sz="2400" b="1" dirty="0">
                <a:solidFill>
                  <a:srgbClr val="57068C"/>
                </a:solidFill>
                <a:latin typeface="Proxima Nova Lt" panose="02000506030000020004" pitchFamily="50" charset="0"/>
              </a:rPr>
              <a:t>not</a:t>
            </a:r>
            <a:r>
              <a:rPr lang="en-US" sz="2400" dirty="0">
                <a:latin typeface="Proxima Nova Rg" panose="02000506030000020004" pitchFamily="2" charset="0"/>
              </a:rPr>
              <a:t> screenshot</a:t>
            </a:r>
          </a:p>
          <a:p>
            <a:pPr marL="342900" indent="-342900" algn="l">
              <a:buFont typeface="Arial" panose="020B0604020202020204" pitchFamily="34" charset="0"/>
              <a:buChar char="•"/>
            </a:pPr>
            <a:r>
              <a:rPr lang="en-US" dirty="0">
                <a:latin typeface="Proxima Nova Rg" panose="02000506030000020004" pitchFamily="2" charset="0"/>
              </a:rPr>
              <a:t>Include table, Gantt chart, and </a:t>
            </a:r>
            <a:br>
              <a:rPr lang="en-US" dirty="0">
                <a:latin typeface="Proxima Nova Rg" panose="02000506030000020004" pitchFamily="2" charset="0"/>
              </a:rPr>
            </a:br>
            <a:r>
              <a:rPr lang="en-US" dirty="0">
                <a:latin typeface="Proxima Nova Rg" panose="02000506030000020004" pitchFamily="2" charset="0"/>
              </a:rPr>
              <a:t>progress line in image</a:t>
            </a:r>
          </a:p>
          <a:p>
            <a:pPr marL="342900" indent="-342900" algn="l">
              <a:buFont typeface="Arial" panose="020B0604020202020204" pitchFamily="34" charset="0"/>
              <a:buChar char="•"/>
            </a:pPr>
            <a:r>
              <a:rPr lang="en-US" dirty="0">
                <a:latin typeface="Proxima Nova Rg" panose="02000506030000020004" pitchFamily="2" charset="0"/>
              </a:rPr>
              <a:t>Refer to Microsoft Project Student Guide presentation for instructions</a:t>
            </a:r>
          </a:p>
          <a:p>
            <a:pPr marL="800100" lvl="1" indent="-342900" algn="l">
              <a:buFont typeface="Arial" panose="020B0604020202020204" pitchFamily="34" charset="0"/>
              <a:buChar char="•"/>
            </a:pPr>
            <a:r>
              <a:rPr lang="en-US" sz="2400" dirty="0">
                <a:latin typeface="Proxima Nova Rg" panose="02000506030000020004" pitchFamily="2" charset="0"/>
              </a:rPr>
              <a:t>VCL copy picture instructions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B850E341-80F1-4A45-AF1B-AEB4D1151528}"/>
              </a:ext>
            </a:extLst>
          </p:cNvPr>
          <p:cNvSpPr/>
          <p:nvPr/>
        </p:nvSpPr>
        <p:spPr>
          <a:xfrm>
            <a:off x="877127" y="5540713"/>
            <a:ext cx="4209807" cy="369332"/>
          </a:xfrm>
          <a:prstGeom prst="rect">
            <a:avLst/>
          </a:prstGeom>
        </p:spPr>
        <p:txBody>
          <a:bodyPr wrap="none">
            <a:spAutoFit/>
          </a:bodyPr>
          <a:lstStyle/>
          <a:p>
            <a:r>
              <a:rPr lang="en-US" dirty="0">
                <a:latin typeface="Proxima Nova Rg" panose="02000506030000020004" pitchFamily="2" charset="0"/>
              </a:rPr>
              <a:t>Figure 14: Project schedule sample slide</a:t>
            </a:r>
          </a:p>
        </p:txBody>
      </p:sp>
      <p:pic>
        <p:nvPicPr>
          <p:cNvPr id="18" name="Picture 17" descr="A screenshot of a cell phone&#10;&#10;Description automatically generated">
            <a:extLst>
              <a:ext uri="{FF2B5EF4-FFF2-40B4-BE49-F238E27FC236}">
                <a16:creationId xmlns:a16="http://schemas.microsoft.com/office/drawing/2014/main" id="{DBB145D2-47DD-F848-9ADB-71A1ADAE1A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19" y="2324173"/>
            <a:ext cx="5055448" cy="3159655"/>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27</a:t>
            </a:r>
          </a:p>
        </p:txBody>
      </p:sp>
    </p:spTree>
    <p:extLst>
      <p:ext uri="{BB962C8B-B14F-4D97-AF65-F5344CB8AC3E}">
        <p14:creationId xmlns:p14="http://schemas.microsoft.com/office/powerpoint/2010/main" val="4207771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33050" y="1597556"/>
            <a:ext cx="5462950" cy="3917892"/>
          </a:xfrm>
        </p:spPr>
        <p:txBody>
          <a:bodyPr anchor="ctr">
            <a:normAutofit/>
          </a:bodyPr>
          <a:lstStyle/>
          <a:p>
            <a:pPr marL="342900" indent="-342900" algn="l">
              <a:lnSpc>
                <a:spcPct val="100000"/>
              </a:lnSpc>
              <a:buClr>
                <a:schemeClr val="tx1"/>
              </a:buClr>
              <a:buFont typeface="Arial" panose="020B0604020202020204" pitchFamily="34" charset="0"/>
              <a:buChar char="•"/>
            </a:pPr>
            <a:r>
              <a:rPr lang="en-US" dirty="0">
                <a:latin typeface="Proxima Nova Rg" panose="02000506030000020004" pitchFamily="2" charset="0"/>
              </a:rPr>
              <a:t>Slide title “Teamwork Agreement”</a:t>
            </a:r>
          </a:p>
          <a:p>
            <a:pPr marL="342900" indent="-342900" algn="l">
              <a:lnSpc>
                <a:spcPct val="100000"/>
              </a:lnSpc>
              <a:buClr>
                <a:schemeClr val="tx1"/>
              </a:buClr>
              <a:buFont typeface="Arial" panose="020B0604020202020204" pitchFamily="34" charset="0"/>
              <a:buChar char="•"/>
            </a:pPr>
            <a:r>
              <a:rPr lang="en-US" dirty="0">
                <a:solidFill>
                  <a:srgbClr val="57068C"/>
                </a:solidFill>
                <a:latin typeface="Proxima Nova Rg" panose="02000506030000020004" pitchFamily="2" charset="0"/>
              </a:rPr>
              <a:t>Milestone 1 presentation only</a:t>
            </a:r>
          </a:p>
          <a:p>
            <a:pPr marL="342900" indent="-342900" algn="l">
              <a:lnSpc>
                <a:spcPct val="100000"/>
              </a:lnSpc>
              <a:buClr>
                <a:schemeClr val="tx1"/>
              </a:buClr>
              <a:buFont typeface="Arial" panose="020B0604020202020204" pitchFamily="34" charset="0"/>
              <a:buChar char="•"/>
            </a:pPr>
            <a:r>
              <a:rPr lang="en-US" dirty="0">
                <a:latin typeface="Proxima Nova Rg" panose="02000506030000020004" pitchFamily="2" charset="0"/>
              </a:rPr>
              <a:t>Full instructions for agreement on </a:t>
            </a:r>
            <a:r>
              <a:rPr lang="en-US" dirty="0">
                <a:solidFill>
                  <a:schemeClr val="accent1"/>
                </a:solidFill>
                <a:latin typeface="Proxima Nova Rg" panose="02000506030000020004" pitchFamily="2" charset="0"/>
                <a:hlinkClick r:id="rId2">
                  <a:extLst>
                    <a:ext uri="{A12FA001-AC4F-418D-AE19-62706E023703}">
                      <ahyp:hlinkClr xmlns:ahyp="http://schemas.microsoft.com/office/drawing/2018/hyperlinkcolor" val="tx"/>
                    </a:ext>
                  </a:extLst>
                </a:hlinkClick>
              </a:rPr>
              <a:t>student manual </a:t>
            </a:r>
            <a:endParaRPr lang="en-US" dirty="0">
              <a:solidFill>
                <a:schemeClr val="accent1"/>
              </a:solidFill>
              <a:latin typeface="Proxima Nova Rg" panose="02000506030000020004" pitchFamily="2" charset="0"/>
            </a:endParaRPr>
          </a:p>
        </p:txBody>
      </p:sp>
      <p:sp>
        <p:nvSpPr>
          <p:cNvPr id="7" name="Rectangle 6">
            <a:extLst>
              <a:ext uri="{FF2B5EF4-FFF2-40B4-BE49-F238E27FC236}">
                <a16:creationId xmlns:a16="http://schemas.microsoft.com/office/drawing/2014/main" id="{8DB4B0CD-6B70-40D3-BDBA-4CF952B65F63}"/>
              </a:ext>
            </a:extLst>
          </p:cNvPr>
          <p:cNvSpPr/>
          <p:nvPr/>
        </p:nvSpPr>
        <p:spPr>
          <a:xfrm>
            <a:off x="0" y="74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8" name="Subtitle 2">
            <a:extLst>
              <a:ext uri="{FF2B5EF4-FFF2-40B4-BE49-F238E27FC236}">
                <a16:creationId xmlns:a16="http://schemas.microsoft.com/office/drawing/2014/main" id="{C0B8E3C3-E3FF-8042-AD76-30A0BE1B5E7D}"/>
              </a:ext>
            </a:extLst>
          </p:cNvPr>
          <p:cNvSpPr txBox="1">
            <a:spLocks/>
          </p:cNvSpPr>
          <p:nvPr/>
        </p:nvSpPr>
        <p:spPr>
          <a:xfrm>
            <a:off x="6855673" y="1923350"/>
            <a:ext cx="5462950" cy="391789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b="1" dirty="0">
                <a:solidFill>
                  <a:srgbClr val="57068C"/>
                </a:solidFill>
                <a:latin typeface="Proxima Nova Lt" panose="02000506030000020004" pitchFamily="50" charset="0"/>
              </a:rPr>
              <a:t>Summarize agreement:</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Communication</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Meetings</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Differences in opinion</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Responsibilities </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Workload</a:t>
            </a:r>
          </a:p>
        </p:txBody>
      </p:sp>
      <p:sp>
        <p:nvSpPr>
          <p:cNvPr id="14" name="Title 1">
            <a:extLst>
              <a:ext uri="{FF2B5EF4-FFF2-40B4-BE49-F238E27FC236}">
                <a16:creationId xmlns:a16="http://schemas.microsoft.com/office/drawing/2014/main" id="{C814C522-EB5F-439C-9762-1B6B371C77A3}"/>
              </a:ext>
            </a:extLst>
          </p:cNvPr>
          <p:cNvSpPr txBox="1">
            <a:spLocks/>
          </p:cNvSpPr>
          <p:nvPr/>
        </p:nvSpPr>
        <p:spPr>
          <a:xfrm>
            <a:off x="-313509" y="632409"/>
            <a:ext cx="12819018" cy="9651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TEAMWORK AGREEMENT SLIDE</a:t>
            </a:r>
          </a:p>
        </p:txBody>
      </p:sp>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28</a:t>
            </a:r>
          </a:p>
        </p:txBody>
      </p:sp>
    </p:spTree>
    <p:extLst>
      <p:ext uri="{BB962C8B-B14F-4D97-AF65-F5344CB8AC3E}">
        <p14:creationId xmlns:p14="http://schemas.microsoft.com/office/powerpoint/2010/main" val="3205830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621038"/>
            <a:ext cx="11063786" cy="965147"/>
          </a:xfrm>
        </p:spPr>
        <p:txBody>
          <a:bodyPr>
            <a:normAutofit/>
          </a:bodyPr>
          <a:lstStyle/>
          <a:p>
            <a:r>
              <a:rPr lang="en-US" sz="5400" dirty="0">
                <a:latin typeface="Gotham Medium" panose="02000604030000020004" pitchFamily="50" charset="0"/>
              </a:rPr>
              <a:t>SUMMARY SLIDE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506345" y="1863849"/>
            <a:ext cx="5685655"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77"/>
              </a:rPr>
              <a:t>Slide title “</a:t>
            </a:r>
            <a:r>
              <a:rPr lang="en-US" dirty="0">
                <a:solidFill>
                  <a:srgbClr val="57068C"/>
                </a:solidFill>
                <a:latin typeface="Proxima Nova Rg" panose="02000506030000020004" pitchFamily="2" charset="77"/>
              </a:rPr>
              <a:t>Summary</a:t>
            </a:r>
            <a:r>
              <a:rPr lang="en-US" dirty="0">
                <a:latin typeface="Proxima Nova Rg" panose="02000506030000020004" pitchFamily="2" charset="77"/>
              </a:rPr>
              <a:t>”</a:t>
            </a:r>
          </a:p>
          <a:p>
            <a:pPr marL="342900" indent="-342900" algn="l">
              <a:buFont typeface="Arial" panose="020B0604020202020204" pitchFamily="34" charset="0"/>
              <a:buChar char="•"/>
            </a:pPr>
            <a:r>
              <a:rPr lang="en-US" dirty="0">
                <a:latin typeface="Proxima Nova Rg" panose="02000506030000020004" pitchFamily="2" charset="77"/>
              </a:rPr>
              <a:t>Overall assessment on project </a:t>
            </a:r>
          </a:p>
          <a:p>
            <a:pPr marL="342900" indent="-342900" algn="l">
              <a:buFont typeface="Arial" panose="020B0604020202020204" pitchFamily="34" charset="0"/>
              <a:buChar char="•"/>
            </a:pPr>
            <a:r>
              <a:rPr lang="en-US" dirty="0">
                <a:latin typeface="Proxima Nova Rg" panose="02000506030000020004" pitchFamily="2" charset="77"/>
              </a:rPr>
              <a:t>Are you on schedule?</a:t>
            </a:r>
          </a:p>
          <a:p>
            <a:pPr marL="342900" indent="-342900" algn="l">
              <a:buFont typeface="Arial" panose="020B0604020202020204" pitchFamily="34" charset="0"/>
              <a:buChar char="•"/>
            </a:pPr>
            <a:r>
              <a:rPr lang="en-US" dirty="0">
                <a:latin typeface="Proxima Nova Rg" panose="02000506030000020004" pitchFamily="2" charset="77"/>
              </a:rPr>
              <a:t>Are you on budget?</a:t>
            </a:r>
          </a:p>
          <a:p>
            <a:pPr marL="342900" indent="-342900" algn="l">
              <a:buFont typeface="Arial" panose="020B0604020202020204" pitchFamily="34" charset="0"/>
              <a:buChar char="•"/>
            </a:pPr>
            <a:r>
              <a:rPr lang="en-US" dirty="0">
                <a:latin typeface="Proxima Nova Rg" panose="02000506030000020004" pitchFamily="2" charset="77"/>
              </a:rPr>
              <a:t>Include next steps for the following milestone</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20312"/>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B850E341-80F1-4A45-AF1B-AEB4D1151528}"/>
              </a:ext>
            </a:extLst>
          </p:cNvPr>
          <p:cNvSpPr/>
          <p:nvPr/>
        </p:nvSpPr>
        <p:spPr>
          <a:xfrm>
            <a:off x="1646130" y="5559471"/>
            <a:ext cx="3655168" cy="369332"/>
          </a:xfrm>
          <a:prstGeom prst="rect">
            <a:avLst/>
          </a:prstGeom>
        </p:spPr>
        <p:txBody>
          <a:bodyPr wrap="none">
            <a:spAutoFit/>
          </a:bodyPr>
          <a:lstStyle/>
          <a:p>
            <a:r>
              <a:rPr lang="en-US" dirty="0">
                <a:latin typeface="Proxima Nova Rg" panose="02000506030000020004" pitchFamily="2" charset="0"/>
              </a:rPr>
              <a:t>Figure 15: Conclusion sample slide</a:t>
            </a:r>
          </a:p>
        </p:txBody>
      </p:sp>
      <p:pic>
        <p:nvPicPr>
          <p:cNvPr id="6" name="Picture 5" descr="A screenshot of a cell phone&#10;&#10;Description automatically generated">
            <a:extLst>
              <a:ext uri="{FF2B5EF4-FFF2-40B4-BE49-F238E27FC236}">
                <a16:creationId xmlns:a16="http://schemas.microsoft.com/office/drawing/2014/main" id="{120F6877-03ED-814B-B3A7-533F7C0DA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079" y="2210512"/>
            <a:ext cx="5245921" cy="3278701"/>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29</a:t>
            </a:r>
          </a:p>
        </p:txBody>
      </p:sp>
    </p:spTree>
    <p:extLst>
      <p:ext uri="{BB962C8B-B14F-4D97-AF65-F5344CB8AC3E}">
        <p14:creationId xmlns:p14="http://schemas.microsoft.com/office/powerpoint/2010/main" val="3824089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34691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025562" y="1665704"/>
            <a:ext cx="10140876" cy="2387600"/>
          </a:xfrm>
        </p:spPr>
        <p:txBody>
          <a:bodyPr>
            <a:normAutofit/>
          </a:bodyPr>
          <a:lstStyle/>
          <a:p>
            <a:r>
              <a:rPr lang="en-US" sz="5400" dirty="0">
                <a:latin typeface="Gotham Medium" panose="02000604030000020004" pitchFamily="50" charset="0"/>
              </a:rPr>
              <a:t>THE SCIENTIFIC METHOD</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3"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453737"/>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THE SCIENTIFIC METHOD</a:t>
            </a:r>
          </a:p>
        </p:txBody>
      </p:sp>
      <p:pic>
        <p:nvPicPr>
          <p:cNvPr id="14" name="Picture 2" descr="Image result for public domain scientific method">
            <a:extLst>
              <a:ext uri="{FF2B5EF4-FFF2-40B4-BE49-F238E27FC236}">
                <a16:creationId xmlns:a16="http://schemas.microsoft.com/office/drawing/2014/main" id="{9B1AB7D2-4A31-AB4B-8430-7C400297D9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83427">
            <a:off x="4023168" y="1692469"/>
            <a:ext cx="4145659" cy="386963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8282562D-6DA0-4547-AFD6-EE7CBF2479B2}"/>
              </a:ext>
            </a:extLst>
          </p:cNvPr>
          <p:cNvSpPr/>
          <p:nvPr/>
        </p:nvSpPr>
        <p:spPr>
          <a:xfrm>
            <a:off x="2469301" y="4406468"/>
            <a:ext cx="1774845" cy="954107"/>
          </a:xfrm>
          <a:prstGeom prst="rect">
            <a:avLst/>
          </a:prstGeom>
        </p:spPr>
        <p:txBody>
          <a:bodyPr wrap="none">
            <a:spAutoFit/>
          </a:bodyPr>
          <a:lstStyle/>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Research </a:t>
            </a:r>
            <a:br>
              <a:rPr lang="en-US" sz="2800" b="1" dirty="0">
                <a:solidFill>
                  <a:srgbClr val="000066"/>
                </a:solidFill>
                <a:effectLst>
                  <a:outerShdw blurRad="38100" dist="38100" dir="2700000" algn="tl">
                    <a:srgbClr val="000000"/>
                  </a:outerShdw>
                </a:effectLst>
                <a:latin typeface="Proxima Nova Lt" panose="02000506030000020004" pitchFamily="2" charset="77"/>
              </a:rPr>
            </a:br>
            <a:r>
              <a:rPr lang="en-US" sz="2800" b="1" dirty="0">
                <a:solidFill>
                  <a:srgbClr val="000066"/>
                </a:solidFill>
                <a:effectLst>
                  <a:outerShdw blurRad="38100" dist="38100" dir="2700000" algn="tl">
                    <a:srgbClr val="000000"/>
                  </a:outerShdw>
                </a:effectLst>
                <a:latin typeface="Proxima Nova Lt" panose="02000506030000020004" pitchFamily="2" charset="77"/>
              </a:rPr>
              <a:t>Method</a:t>
            </a:r>
          </a:p>
        </p:txBody>
      </p:sp>
      <p:sp>
        <p:nvSpPr>
          <p:cNvPr id="18" name="Rectangle 17">
            <a:extLst>
              <a:ext uri="{FF2B5EF4-FFF2-40B4-BE49-F238E27FC236}">
                <a16:creationId xmlns:a16="http://schemas.microsoft.com/office/drawing/2014/main" id="{CD93499C-765A-D64B-91B7-A6F9DF18C0FE}"/>
              </a:ext>
            </a:extLst>
          </p:cNvPr>
          <p:cNvSpPr/>
          <p:nvPr/>
        </p:nvSpPr>
        <p:spPr>
          <a:xfrm>
            <a:off x="8318879" y="3220974"/>
            <a:ext cx="1813317" cy="954107"/>
          </a:xfrm>
          <a:prstGeom prst="rect">
            <a:avLst/>
          </a:prstGeom>
        </p:spPr>
        <p:txBody>
          <a:bodyPr wrap="none">
            <a:spAutoFit/>
          </a:bodyPr>
          <a:lstStyle/>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Research </a:t>
            </a:r>
          </a:p>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Questions</a:t>
            </a:r>
          </a:p>
        </p:txBody>
      </p:sp>
      <p:sp>
        <p:nvSpPr>
          <p:cNvPr id="19" name="Rectangle 18">
            <a:extLst>
              <a:ext uri="{FF2B5EF4-FFF2-40B4-BE49-F238E27FC236}">
                <a16:creationId xmlns:a16="http://schemas.microsoft.com/office/drawing/2014/main" id="{7F8FD9CE-A946-174D-AD7E-EF85B01A561D}"/>
              </a:ext>
            </a:extLst>
          </p:cNvPr>
          <p:cNvSpPr/>
          <p:nvPr/>
        </p:nvSpPr>
        <p:spPr>
          <a:xfrm>
            <a:off x="3873115" y="5551137"/>
            <a:ext cx="4445764" cy="646331"/>
          </a:xfrm>
          <a:prstGeom prst="rect">
            <a:avLst/>
          </a:prstGeom>
        </p:spPr>
        <p:txBody>
          <a:bodyPr wrap="square">
            <a:spAutoFit/>
          </a:bodyPr>
          <a:lstStyle/>
          <a:p>
            <a:pPr algn="ctr"/>
            <a:r>
              <a:rPr lang="en-US" dirty="0">
                <a:latin typeface="Proxima Nova Rg" panose="02000506030000020004" pitchFamily="2" charset="77"/>
              </a:rPr>
              <a:t>Figure 2: Scientific method cycle courtesy of The Biology Primer</a:t>
            </a:r>
          </a:p>
        </p:txBody>
      </p:sp>
      <p:sp>
        <p:nvSpPr>
          <p:cNvPr id="16" name="TextBox 15">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pic>
        <p:nvPicPr>
          <p:cNvPr id="20" name="Picture 19"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25100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025562" y="1607340"/>
            <a:ext cx="10140876" cy="2387600"/>
          </a:xfrm>
        </p:spPr>
        <p:txBody>
          <a:bodyPr>
            <a:normAutofit/>
          </a:bodyPr>
          <a:lstStyle/>
          <a:p>
            <a:r>
              <a:rPr lang="en-US" sz="5400" dirty="0">
                <a:latin typeface="Gotham Medium" panose="02000604030000020004" pitchFamily="50" charset="0"/>
              </a:rPr>
              <a:t>THE ENGINEERING DESIGN PROCESS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7911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610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20866" y="652568"/>
            <a:ext cx="11950267"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ENGINEERING DESIGN PROCESS</a:t>
            </a:r>
          </a:p>
        </p:txBody>
      </p:sp>
      <p:pic>
        <p:nvPicPr>
          <p:cNvPr id="14" name="Picture 2" descr="Engineering Design Process">
            <a:extLst>
              <a:ext uri="{FF2B5EF4-FFF2-40B4-BE49-F238E27FC236}">
                <a16:creationId xmlns:a16="http://schemas.microsoft.com/office/drawing/2014/main" id="{6FED6BD3-63EF-124C-9320-CE9F162B6E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3853" y="1696661"/>
            <a:ext cx="4544291" cy="416474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F2532376-7F06-BE42-BCFB-D5C795F3A9D8}"/>
              </a:ext>
            </a:extLst>
          </p:cNvPr>
          <p:cNvSpPr/>
          <p:nvPr/>
        </p:nvSpPr>
        <p:spPr>
          <a:xfrm>
            <a:off x="2738081" y="5900876"/>
            <a:ext cx="7135591" cy="369332"/>
          </a:xfrm>
          <a:prstGeom prst="rect">
            <a:avLst/>
          </a:prstGeom>
        </p:spPr>
        <p:txBody>
          <a:bodyPr wrap="square">
            <a:spAutoFit/>
          </a:bodyPr>
          <a:lstStyle/>
          <a:p>
            <a:r>
              <a:rPr lang="en-US" dirty="0">
                <a:latin typeface="Proxima Nova Rg" panose="02000506030000020004" pitchFamily="2" charset="77"/>
              </a:rPr>
              <a:t>Figure 3: Engineering design cycle courtesy of Teach Engineering</a:t>
            </a:r>
          </a:p>
        </p:txBody>
      </p:sp>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pic>
        <p:nvPicPr>
          <p:cNvPr id="11" name="Picture 10"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01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ACCURACY &amp; PRECISION</a:t>
            </a:r>
          </a:p>
        </p:txBody>
      </p:sp>
      <p:pic>
        <p:nvPicPr>
          <p:cNvPr id="14" name="Picture 2" descr="http://extensionengine.com/wp-content/uploads/2013/01/accuracy-vs-precision.jpg">
            <a:extLst>
              <a:ext uri="{FF2B5EF4-FFF2-40B4-BE49-F238E27FC236}">
                <a16:creationId xmlns:a16="http://schemas.microsoft.com/office/drawing/2014/main" id="{86EAFB34-9F03-1040-A997-116EA3E57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547" y="1850064"/>
            <a:ext cx="8886906" cy="353254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EF4D668C-0D98-B44E-988C-5ED33466EF22}"/>
              </a:ext>
            </a:extLst>
          </p:cNvPr>
          <p:cNvSpPr/>
          <p:nvPr/>
        </p:nvSpPr>
        <p:spPr>
          <a:xfrm>
            <a:off x="2669683" y="5562028"/>
            <a:ext cx="7620000" cy="369332"/>
          </a:xfrm>
          <a:prstGeom prst="rect">
            <a:avLst/>
          </a:prstGeom>
        </p:spPr>
        <p:txBody>
          <a:bodyPr wrap="square">
            <a:spAutoFit/>
          </a:bodyPr>
          <a:lstStyle/>
          <a:p>
            <a:r>
              <a:rPr lang="en-US" dirty="0">
                <a:latin typeface="Proxima Nova Rg" panose="02000506030000020004" pitchFamily="2" charset="77"/>
              </a:rPr>
              <a:t>Figure 4: Accuracy and precision visual courtesy of Extension Engine</a:t>
            </a:r>
          </a:p>
        </p:txBody>
      </p:sp>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pic>
        <p:nvPicPr>
          <p:cNvPr id="13" name="Picture 12"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608693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77618"/>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VARIABILITY</a:t>
            </a:r>
          </a:p>
        </p:txBody>
      </p:sp>
      <p:pic>
        <p:nvPicPr>
          <p:cNvPr id="10" name="Picture 2" descr="http://www.allsensors.com/images/engineering/figure-1.png">
            <a:extLst>
              <a:ext uri="{FF2B5EF4-FFF2-40B4-BE49-F238E27FC236}">
                <a16:creationId xmlns:a16="http://schemas.microsoft.com/office/drawing/2014/main" id="{ED8562CA-BD94-AE4A-BB11-7D0B3E084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07" y="1374648"/>
            <a:ext cx="5627317" cy="45062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upload.wikimedia.org/wikipedia/commons/7/77/Random-data-plus-trend-r2.png">
            <a:extLst>
              <a:ext uri="{FF2B5EF4-FFF2-40B4-BE49-F238E27FC236}">
                <a16:creationId xmlns:a16="http://schemas.microsoft.com/office/drawing/2014/main" id="{14D12A43-E295-DE42-BB99-EE4D534B50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3307" y="1683092"/>
            <a:ext cx="4669132" cy="347271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EF4D668C-0D98-B44E-988C-5ED33466EF22}"/>
              </a:ext>
            </a:extLst>
          </p:cNvPr>
          <p:cNvSpPr/>
          <p:nvPr/>
        </p:nvSpPr>
        <p:spPr>
          <a:xfrm>
            <a:off x="715143" y="5414903"/>
            <a:ext cx="5285434" cy="646331"/>
          </a:xfrm>
          <a:prstGeom prst="rect">
            <a:avLst/>
          </a:prstGeom>
        </p:spPr>
        <p:txBody>
          <a:bodyPr wrap="square">
            <a:spAutoFit/>
          </a:bodyPr>
          <a:lstStyle/>
          <a:p>
            <a:pPr algn="ctr"/>
            <a:r>
              <a:rPr lang="en-US" dirty="0">
                <a:latin typeface="Proxima Nova Rg" panose="02000506030000020004" pitchFamily="2" charset="77"/>
              </a:rPr>
              <a:t>Figure 5: Accuracy and precision graphically courtesy of All Sensors</a:t>
            </a:r>
          </a:p>
        </p:txBody>
      </p:sp>
      <p:sp>
        <p:nvSpPr>
          <p:cNvPr id="16" name="Rectangle 15">
            <a:extLst>
              <a:ext uri="{FF2B5EF4-FFF2-40B4-BE49-F238E27FC236}">
                <a16:creationId xmlns:a16="http://schemas.microsoft.com/office/drawing/2014/main" id="{0390D711-8B2F-1445-97C3-53FE60E97A07}"/>
              </a:ext>
            </a:extLst>
          </p:cNvPr>
          <p:cNvSpPr/>
          <p:nvPr/>
        </p:nvSpPr>
        <p:spPr>
          <a:xfrm>
            <a:off x="6342460" y="5405353"/>
            <a:ext cx="5285434" cy="646331"/>
          </a:xfrm>
          <a:prstGeom prst="rect">
            <a:avLst/>
          </a:prstGeom>
        </p:spPr>
        <p:txBody>
          <a:bodyPr wrap="square">
            <a:spAutoFit/>
          </a:bodyPr>
          <a:lstStyle/>
          <a:p>
            <a:pPr algn="ctr"/>
            <a:r>
              <a:rPr lang="en-US" dirty="0">
                <a:latin typeface="Proxima Nova Rg" panose="02000506030000020004" pitchFamily="2" charset="77"/>
              </a:rPr>
              <a:t>Figure 6: Variability and standard courtesy of Maksim</a:t>
            </a:r>
          </a:p>
        </p:txBody>
      </p:sp>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10</a:t>
            </a:r>
          </a:p>
        </p:txBody>
      </p:sp>
      <p:pic>
        <p:nvPicPr>
          <p:cNvPr id="18" name="Picture 17"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40964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SAMPLING</a:t>
            </a:r>
          </a:p>
        </p:txBody>
      </p:sp>
      <p:pic>
        <p:nvPicPr>
          <p:cNvPr id="14" name="Picture 2" descr=" n \geq \left(\frac{z_{\alpha}+\Phi^{-1}(1-\beta)}{\mu^{*}/\sigma}\right)^2 ">
            <a:extLst>
              <a:ext uri="{FF2B5EF4-FFF2-40B4-BE49-F238E27FC236}">
                <a16:creationId xmlns:a16="http://schemas.microsoft.com/office/drawing/2014/main" id="{6C399C2A-6D9B-EA4F-87E8-D0E55B993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5490" y="3199556"/>
            <a:ext cx="2775348" cy="7036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upload.wikimedia.org/wikipedia/commons/b/bf/Simple_random_sampling.PNG">
            <a:extLst>
              <a:ext uri="{FF2B5EF4-FFF2-40B4-BE49-F238E27FC236}">
                <a16:creationId xmlns:a16="http://schemas.microsoft.com/office/drawing/2014/main" id="{B537D003-A5C8-FA45-97C0-B257886FB8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6460" y="1770929"/>
            <a:ext cx="5041294" cy="388293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80A4A67B-1D24-6F48-BEED-5F7485797152}"/>
              </a:ext>
            </a:extLst>
          </p:cNvPr>
          <p:cNvSpPr/>
          <p:nvPr/>
        </p:nvSpPr>
        <p:spPr>
          <a:xfrm>
            <a:off x="2625671" y="5798350"/>
            <a:ext cx="7584165" cy="369332"/>
          </a:xfrm>
          <a:prstGeom prst="rect">
            <a:avLst/>
          </a:prstGeom>
        </p:spPr>
        <p:txBody>
          <a:bodyPr wrap="square">
            <a:spAutoFit/>
          </a:bodyPr>
          <a:lstStyle/>
          <a:p>
            <a:pPr algn="ctr"/>
            <a:r>
              <a:rPr lang="en-US" dirty="0">
                <a:latin typeface="Proxima Nova Rg" panose="02000506030000020004" pitchFamily="2" charset="77"/>
              </a:rPr>
              <a:t>Figure 7: Simple random sample courtesy of </a:t>
            </a:r>
            <a:r>
              <a:rPr lang="en-US" dirty="0" err="1">
                <a:latin typeface="Proxima Nova Rg" panose="02000506030000020004" pitchFamily="2" charset="77"/>
              </a:rPr>
              <a:t>Mathprofdk</a:t>
            </a:r>
            <a:endParaRPr lang="en-US" dirty="0">
              <a:latin typeface="Proxima Nova Rg" panose="02000506030000020004" pitchFamily="2" charset="77"/>
            </a:endParaRPr>
          </a:p>
        </p:txBody>
      </p:sp>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11</a:t>
            </a:r>
          </a:p>
        </p:txBody>
      </p:sp>
      <p:pic>
        <p:nvPicPr>
          <p:cNvPr id="16" name="Picture 15"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111565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TotalTime>
  <Words>1253</Words>
  <Application>Microsoft Macintosh PowerPoint</Application>
  <PresentationFormat>Widescreen</PresentationFormat>
  <Paragraphs>172</Paragraphs>
  <Slides>28</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Proxima Nova Rg</vt:lpstr>
      <vt:lpstr>Calibri Light</vt:lpstr>
      <vt:lpstr>Proxima Nova Lt</vt:lpstr>
      <vt:lpstr>Calibri</vt:lpstr>
      <vt:lpstr>Gotham Medium</vt:lpstr>
      <vt:lpstr>Arial</vt:lpstr>
      <vt:lpstr>Office Theme</vt:lpstr>
      <vt:lpstr>Custom Design</vt:lpstr>
      <vt:lpstr>RECITATION 4 </vt:lpstr>
      <vt:lpstr>AGENDA</vt:lpstr>
      <vt:lpstr>THE SCIENTIFIC METHOD</vt:lpstr>
      <vt:lpstr>PowerPoint Presentation</vt:lpstr>
      <vt:lpstr>THE ENGINEERING DESIGN PROCESS</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MILESTONE PRESENTATION OVERVIEW</vt:lpstr>
      <vt:lpstr>PowerPoint Presentation</vt:lpstr>
      <vt:lpstr>PowerPoint Presentation</vt:lpstr>
      <vt:lpstr>TITLE SLIDE</vt:lpstr>
      <vt:lpstr>AGENDA SLIDE</vt:lpstr>
      <vt:lpstr>PROJECT OBJECTIVE SLIDE</vt:lpstr>
      <vt:lpstr>PowerPoint Presentation</vt:lpstr>
      <vt:lpstr>PowerPoint Presentation</vt:lpstr>
      <vt:lpstr>PowerPoint Presentation</vt:lpstr>
      <vt:lpstr>PowerPoint Presentation</vt:lpstr>
      <vt:lpstr>PROJECT SCHEDULE SLIDE</vt:lpstr>
      <vt:lpstr>PowerPoint Presentation</vt:lpstr>
      <vt:lpstr>SUMMARY SLIDE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6</dc:title>
  <dc:creator>Diya</dc:creator>
  <cp:lastModifiedBy>Hillary Abordo</cp:lastModifiedBy>
  <cp:revision>29</cp:revision>
  <dcterms:created xsi:type="dcterms:W3CDTF">2020-08-24T04:41:16Z</dcterms:created>
  <dcterms:modified xsi:type="dcterms:W3CDTF">2022-02-22T14:38:35Z</dcterms:modified>
  <cp:contentStatus/>
</cp:coreProperties>
</file>