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7" r:id="rId10"/>
    <p:sldId id="278" r:id="rId11"/>
    <p:sldId id="276" r:id="rId12"/>
    <p:sldId id="275" r:id="rId13"/>
    <p:sldId id="273" r:id="rId14"/>
    <p:sldId id="270" r:id="rId15"/>
    <p:sldId id="269" r:id="rId16"/>
    <p:sldId id="268" r:id="rId17"/>
    <p:sldId id="281" r:id="rId18"/>
    <p:sldId id="282" r:id="rId19"/>
    <p:sldId id="264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LabVIEW</a:t>
            </a:r>
          </a:p>
        </p:txBody>
      </p:sp>
      <p:pic>
        <p:nvPicPr>
          <p:cNvPr id="4" name="Picture 6" descr="http://images.coolestech.com/uploads/2013/11/labview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819" y="3473706"/>
            <a:ext cx="3154362" cy="272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Toolbar &amp; Tools Panel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06390" y="2865610"/>
            <a:ext cx="4850296" cy="3194482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once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Continuously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Stop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Pause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Highlight Execution </a:t>
            </a:r>
          </a:p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020" y="1636323"/>
            <a:ext cx="2173035" cy="445294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6" name="Text Placeholder 1"/>
          <p:cNvSpPr txBox="1">
            <a:spLocks/>
          </p:cNvSpPr>
          <p:nvPr/>
        </p:nvSpPr>
        <p:spPr>
          <a:xfrm>
            <a:off x="4669841" y="2924856"/>
            <a:ext cx="3923153" cy="307799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Automatic Tool Selector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Operating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Positioning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Labeling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6148" y="2808029"/>
            <a:ext cx="4042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Wiring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Scrolling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Probe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Coloring Tool</a:t>
            </a:r>
          </a:p>
          <a:p>
            <a:pPr marL="923925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Get Color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029" y="933359"/>
            <a:ext cx="1042237" cy="1906820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4956686" y="721895"/>
            <a:ext cx="7235312" cy="5652144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5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Functions (View &gt; Functions)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172274" y="1230284"/>
            <a:ext cx="6565297" cy="4523971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Functions palette contains the VIs, functions and constants you use to create the </a:t>
            </a:r>
            <a:r>
              <a:rPr lang="en-US" sz="3300" b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block diagram</a:t>
            </a: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Only items highlighted in red will be covered in this course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70"/>
          <a:stretch/>
        </p:blipFill>
        <p:spPr bwMode="auto">
          <a:xfrm>
            <a:off x="700797" y="944946"/>
            <a:ext cx="4135898" cy="5094646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16715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67409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25126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25126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25126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16715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5240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6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NI-ELVIS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00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National Instruments’ Educational Laboratory Virtual Instrumentation Suite Board</a:t>
            </a:r>
          </a:p>
          <a:p>
            <a:pPr>
              <a:lnSpc>
                <a:spcPct val="150000"/>
              </a:lnSpc>
            </a:pPr>
            <a:r>
              <a:rPr lang="en-US" dirty="0"/>
              <a:t>Interface that exchanges data (sends/receives) between the computer and the </a:t>
            </a:r>
            <a:r>
              <a:rPr lang="en-US" b="1" dirty="0"/>
              <a:t>outside world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References:  See EG1003 Online Manual, National Instruments documentation, and other LabVIEW oriented websites (i.e. IIT’s LabVIEW for Dummies©)</a:t>
            </a:r>
          </a:p>
        </p:txBody>
      </p:sp>
    </p:spTree>
    <p:extLst>
      <p:ext uri="{BB962C8B-B14F-4D97-AF65-F5344CB8AC3E}">
        <p14:creationId xmlns:p14="http://schemas.microsoft.com/office/powerpoint/2010/main" val="401211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Computer with </a:t>
            </a:r>
            <a:r>
              <a:rPr lang="en-US" dirty="0" smtClean="0"/>
              <a:t>LabVIEW 2017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Wires</a:t>
            </a:r>
          </a:p>
          <a:p>
            <a:pPr>
              <a:lnSpc>
                <a:spcPct val="150000"/>
              </a:lnSpc>
            </a:pPr>
            <a:r>
              <a:rPr lang="en-US" dirty="0"/>
              <a:t>3D-Printed Heat Cube</a:t>
            </a:r>
          </a:p>
        </p:txBody>
      </p:sp>
    </p:spTree>
    <p:extLst>
      <p:ext uri="{BB962C8B-B14F-4D97-AF65-F5344CB8AC3E}">
        <p14:creationId xmlns:p14="http://schemas.microsoft.com/office/powerpoint/2010/main" val="360232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1 (Thermal Control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Automatic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Regulate house air temperature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AC is ON when temperature is greater than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is ON when temperature is less than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Both OFF when the temperature is between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 &amp;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Manual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and AC power are controlled directly by user (overrides automatic mode)</a:t>
            </a:r>
          </a:p>
        </p:txBody>
      </p:sp>
    </p:spTree>
    <p:extLst>
      <p:ext uri="{BB962C8B-B14F-4D97-AF65-F5344CB8AC3E}">
        <p14:creationId xmlns:p14="http://schemas.microsoft.com/office/powerpoint/2010/main" val="158196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3900" dirty="0"/>
              <a:t>Front panel must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LEDs: AC, Heater, and Manual operation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switches for AC, heater, and system operation (automatic/manual)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temperature control represented by a thermometer</a:t>
            </a:r>
          </a:p>
          <a:p>
            <a:pPr>
              <a:lnSpc>
                <a:spcPct val="120000"/>
              </a:lnSpc>
            </a:pPr>
            <a:r>
              <a:rPr lang="en-US" sz="3900" dirty="0"/>
              <a:t>Back panel should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Boolean case statement to control manual and automatic operations</a:t>
            </a:r>
          </a:p>
        </p:txBody>
      </p:sp>
    </p:spTree>
    <p:extLst>
      <p:ext uri="{BB962C8B-B14F-4D97-AF65-F5344CB8AC3E}">
        <p14:creationId xmlns:p14="http://schemas.microsoft.com/office/powerpoint/2010/main" val="300880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heating/cooling system “Heat Cube”</a:t>
            </a:r>
          </a:p>
          <a:p>
            <a:pPr>
              <a:lnSpc>
                <a:spcPct val="150000"/>
              </a:lnSpc>
            </a:pPr>
            <a:r>
              <a:rPr lang="en-US" dirty="0"/>
              <a:t>Import premade VIs to control fans, heaters, and thermometers using your logic program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Temperature Reading VI: receive real time data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Heat Control VI: power heating element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Cooling Control VI: power fan/cooling unit</a:t>
            </a:r>
          </a:p>
        </p:txBody>
      </p:sp>
    </p:spTree>
    <p:extLst>
      <p:ext uri="{BB962C8B-B14F-4D97-AF65-F5344CB8AC3E}">
        <p14:creationId xmlns:p14="http://schemas.microsoft.com/office/powerpoint/2010/main" val="2425604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34527"/>
          </a:xfrm>
        </p:spPr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2 (Lighting System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Control the lights in four rooms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Turn off all lights with a master switch</a:t>
            </a:r>
          </a:p>
          <a:p>
            <a:pPr>
              <a:lnSpc>
                <a:spcPct val="100000"/>
              </a:lnSpc>
            </a:pPr>
            <a:r>
              <a:rPr lang="en-US" dirty="0"/>
              <a:t>Front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Four LEDs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Five Switches</a:t>
            </a:r>
          </a:p>
          <a:p>
            <a:pPr>
              <a:lnSpc>
                <a:spcPct val="100000"/>
              </a:lnSpc>
            </a:pPr>
            <a:r>
              <a:rPr lang="en-US" dirty="0"/>
              <a:t>Back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Case Structure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NI </a:t>
            </a:r>
            <a:r>
              <a:rPr lang="en-US" dirty="0" err="1"/>
              <a:t>ELVISmx</a:t>
            </a:r>
            <a:r>
              <a:rPr lang="en-US" dirty="0"/>
              <a:t> Digital Writer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70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117305" cy="5339751"/>
          </a:xfrm>
        </p:spPr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lighting system via LED’s on the 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 lights on board using front panel on computer</a:t>
            </a:r>
          </a:p>
        </p:txBody>
      </p:sp>
      <p:pic>
        <p:nvPicPr>
          <p:cNvPr id="2050" name="Picture 2" descr="https://lh5.googleusercontent.com/d6hHRe7DDNYmXUXrxaOQ71DaukuL55iTUUiUJ6z2DEoIbyeJwOwjpuCzdfcyHTHUc4JZe5AaJVxJ3lZ-vchI-btRHuUDWHaBIOeC7H4dPuv2jUCF9iHhdWN63Y9lGkykwixQkTtH7UdfAyCm8w">
            <a:extLst>
              <a:ext uri="{FF2B5EF4-FFF2-40B4-BE49-F238E27FC236}">
                <a16:creationId xmlns:a16="http://schemas.microsoft.com/office/drawing/2014/main" xmlns="" id="{1FA6BA5A-C8DF-41BB-B753-F67A9139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1215441"/>
            <a:ext cx="2103771" cy="418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043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Report/Presentation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Submit a zip file with all LabVIEW programs (.vi)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Submit </a:t>
            </a:r>
            <a:r>
              <a:rPr lang="en-US" b="1" dirty="0">
                <a:solidFill>
                  <a:srgbClr val="FF0000"/>
                </a:solidFill>
              </a:rPr>
              <a:t>BEFORE</a:t>
            </a:r>
            <a:r>
              <a:rPr lang="en-US" dirty="0"/>
              <a:t> end of lab</a:t>
            </a:r>
          </a:p>
          <a:p>
            <a:pPr>
              <a:lnSpc>
                <a:spcPct val="150000"/>
              </a:lnSpc>
            </a:pPr>
            <a:r>
              <a:rPr lang="en-US" dirty="0"/>
              <a:t>Lab </a:t>
            </a:r>
            <a:r>
              <a:rPr lang="en-US" dirty="0" smtClean="0"/>
              <a:t>5 </a:t>
            </a:r>
            <a:r>
              <a:rPr lang="en-US" dirty="0"/>
              <a:t>presentation during next week’s recitation</a:t>
            </a:r>
          </a:p>
          <a:p>
            <a:pPr>
              <a:lnSpc>
                <a:spcPct val="150000"/>
              </a:lnSpc>
            </a:pPr>
            <a:r>
              <a:rPr lang="en-US" dirty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Scan in data and lab notes</a:t>
            </a:r>
          </a:p>
        </p:txBody>
      </p:sp>
    </p:spTree>
    <p:extLst>
      <p:ext uri="{BB962C8B-B14F-4D97-AF65-F5344CB8AC3E}">
        <p14:creationId xmlns:p14="http://schemas.microsoft.com/office/powerpoint/2010/main" val="38407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Save all VIs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LabVIEW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02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24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Familiarization with graphical programming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Obtain data from outside the computer using simulated instrumentation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Use this knowledge to create programs in LabVIEW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/>
              <a:t>Heating and cooling system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Lighting system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LabVIEW?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Laboratory Virtual Instrument Engineering Workbench</a:t>
            </a:r>
          </a:p>
          <a:p>
            <a:pPr>
              <a:lnSpc>
                <a:spcPct val="150000"/>
              </a:lnSpc>
            </a:pPr>
            <a:r>
              <a:rPr lang="en-US" dirty="0"/>
              <a:t>Graphical programming language</a:t>
            </a:r>
          </a:p>
          <a:p>
            <a:pPr>
              <a:lnSpc>
                <a:spcPct val="150000"/>
              </a:lnSpc>
            </a:pPr>
            <a:r>
              <a:rPr lang="en-US" dirty="0"/>
              <a:t>Used for data acquisition, instrument control, and signal processing</a:t>
            </a:r>
          </a:p>
          <a:p>
            <a:pPr>
              <a:lnSpc>
                <a:spcPct val="150000"/>
              </a:lnSpc>
            </a:pPr>
            <a:r>
              <a:rPr lang="en-US" dirty="0"/>
              <a:t>Based on G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133709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Text-Based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Text-based code for a simple calculator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30011"/>
              </p:ext>
            </p:extLst>
          </p:nvPr>
        </p:nvGraphicFramePr>
        <p:xfrm>
          <a:off x="4116388" y="1296988"/>
          <a:ext cx="3806825" cy="394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Bitmap Image" r:id="rId3" imgW="4944165" imgH="5582429" progId="PBrush">
                  <p:embed/>
                </p:oleObj>
              </mc:Choice>
              <mc:Fallback>
                <p:oleObj name="Bitmap Image" r:id="rId3" imgW="4944165" imgH="5582429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1296988"/>
                        <a:ext cx="3806825" cy="394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96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Graphic-based code for a simple calculator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95" y="938841"/>
            <a:ext cx="3666067" cy="440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0"/>
          <a:stretch>
            <a:fillRect/>
          </a:stretch>
        </p:blipFill>
        <p:spPr bwMode="auto">
          <a:xfrm>
            <a:off x="6123262" y="938841"/>
            <a:ext cx="3598841" cy="44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5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Programs (VIs)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Called “Virtual Instruments” (VIs)</a:t>
            </a:r>
          </a:p>
          <a:p>
            <a:pPr>
              <a:lnSpc>
                <a:spcPct val="150000"/>
              </a:lnSpc>
            </a:pPr>
            <a:r>
              <a:rPr lang="en-US" dirty="0"/>
              <a:t>Appearance and operation imitates actual physical instruments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05" y="4177146"/>
            <a:ext cx="2656028" cy="179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4142471"/>
            <a:ext cx="1938337" cy="193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40038" y="3584005"/>
            <a:ext cx="28495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Without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602413" y="3580830"/>
            <a:ext cx="1982787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381349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88"/>
          <a:stretch/>
        </p:blipFill>
        <p:spPr bwMode="auto">
          <a:xfrm>
            <a:off x="1234257" y="955960"/>
            <a:ext cx="3666067" cy="271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9" b="-1"/>
          <a:stretch/>
        </p:blipFill>
        <p:spPr bwMode="auto">
          <a:xfrm>
            <a:off x="7577875" y="2836484"/>
            <a:ext cx="3170832" cy="3293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"/>
          <p:cNvSpPr txBox="1">
            <a:spLocks/>
          </p:cNvSpPr>
          <p:nvPr/>
        </p:nvSpPr>
        <p:spPr>
          <a:xfrm>
            <a:off x="5888923" y="1011168"/>
            <a:ext cx="6057417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(Block Diagram): The internal circuit where the program code is written</a:t>
            </a:r>
          </a:p>
          <a:p>
            <a:pPr marL="466725" indent="0" defTabSz="354013" eaLnBrk="1" fontAlgn="auto" hangingPunct="1">
              <a:spcAft>
                <a:spcPts val="0"/>
              </a:spcAft>
              <a:buSzPct val="100000"/>
              <a:defRPr/>
            </a:pP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0" y="4194299"/>
            <a:ext cx="6134583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Front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 User Interface (UI), where the program is controlled and executed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91" y="721895"/>
            <a:ext cx="6095999" cy="5673165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Controls and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Icons in back panel represent objects in front panel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Controls can be identified by a triangle on the right of the block shown on the back panel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405" y="1085108"/>
            <a:ext cx="7289800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9057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1079</TotalTime>
  <Words>583</Words>
  <Application>Microsoft Office PowerPoint</Application>
  <PresentationFormat>Widescreen</PresentationFormat>
  <Paragraphs>137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MS PGothic</vt:lpstr>
      <vt:lpstr>MS PGothic</vt:lpstr>
      <vt:lpstr>Arial</vt:lpstr>
      <vt:lpstr>Master ppt</vt:lpstr>
      <vt:lpstr>Bitmap Image</vt:lpstr>
      <vt:lpstr>Introduction to LabVIEW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LabVIEW</dc:title>
  <dc:creator>Recitation</dc:creator>
  <cp:lastModifiedBy>EG</cp:lastModifiedBy>
  <cp:revision>41</cp:revision>
  <dcterms:created xsi:type="dcterms:W3CDTF">2016-02-02T21:39:51Z</dcterms:created>
  <dcterms:modified xsi:type="dcterms:W3CDTF">2019-03-12T15:44:17Z</dcterms:modified>
</cp:coreProperties>
</file>