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3" r:id="rId10"/>
    <p:sldId id="264" r:id="rId11"/>
    <p:sldId id="265" r:id="rId12"/>
    <p:sldId id="266" r:id="rId13"/>
    <p:sldId id="279" r:id="rId14"/>
    <p:sldId id="267" r:id="rId15"/>
    <p:sldId id="268" r:id="rId16"/>
    <p:sldId id="269" r:id="rId17"/>
    <p:sldId id="270" r:id="rId18"/>
    <p:sldId id="280" r:id="rId19"/>
    <p:sldId id="271" r:id="rId20"/>
    <p:sldId id="272" r:id="rId21"/>
    <p:sldId id="273" r:id="rId22"/>
    <p:sldId id="274" r:id="rId23"/>
    <p:sldId id="28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Product Evaluation &amp; Quality Improvement</a:t>
            </a:r>
            <a:endParaRPr lang="en-US" b="1" dirty="0"/>
          </a:p>
        </p:txBody>
      </p:sp>
      <p:pic>
        <p:nvPicPr>
          <p:cNvPr id="4" name="Picture 3" descr="C:\Users\Janine\Dropbox\Camera Uploads\2014-01-09 15.38.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90" y="3543300"/>
            <a:ext cx="3071034" cy="2304719"/>
          </a:xfrm>
          <a:prstGeom prst="rect">
            <a:avLst/>
          </a:prstGeom>
          <a:noFill/>
          <a:ln w="28575">
            <a:solidFill>
              <a:srgbClr val="5706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Janine\Dropbox\Camera Uploads\2014-01-09 16.50.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708" y="3543302"/>
            <a:ext cx="3076809" cy="2304718"/>
          </a:xfrm>
          <a:prstGeom prst="rect">
            <a:avLst/>
          </a:prstGeom>
          <a:noFill/>
          <a:ln w="28575">
            <a:solidFill>
              <a:srgbClr val="5706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Janine\Dropbox\Camera Uploads\2014-01-09 14.09.2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464" y="3544690"/>
            <a:ext cx="3049854" cy="2287391"/>
          </a:xfrm>
          <a:prstGeom prst="rect">
            <a:avLst/>
          </a:prstGeom>
          <a:noFill/>
          <a:ln w="28575">
            <a:solidFill>
              <a:srgbClr val="5706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0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Quality Improvement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Analyzing the design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Testing the design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Through physical or mathematical modeling or computer modeling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Does the robot perform to standard?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If no, what can be done to improve its functionality?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If yes, what can be done to improve its performance beyond the standard?</a:t>
            </a:r>
          </a:p>
          <a:p>
            <a:pPr marL="457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3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Reverse Engineering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Understanding how a product functions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Disassembly of said product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Noting the key components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Carried out in both software and hardware 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3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/>
            <p:txBody>
              <a:bodyPr>
                <a:normAutofit/>
              </a:bodyPr>
              <a:lstStyle/>
              <a:p>
                <a:pPr marL="457200" indent="0" algn="ctr">
                  <a:lnSpc>
                    <a:spcPct val="100000"/>
                  </a:lnSpc>
                  <a:buNone/>
                </a:pPr>
                <a:r>
                  <a:rPr lang="en-US" b="1" dirty="0" smtClean="0">
                    <a:solidFill>
                      <a:srgbClr val="FF6600"/>
                    </a:solidFill>
                  </a:rPr>
                  <a:t>Gears</a:t>
                </a:r>
                <a:endParaRPr lang="en-US" dirty="0" smtClean="0">
                  <a:solidFill>
                    <a:srgbClr val="FF6600"/>
                  </a:solidFill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dirty="0" smtClean="0">
                    <a:solidFill>
                      <a:schemeClr val="tx1"/>
                    </a:solidFill>
                  </a:rPr>
                  <a:t>Used to manipulate torque and speed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dirty="0" smtClean="0">
                    <a:solidFill>
                      <a:schemeClr val="tx1"/>
                    </a:solidFill>
                  </a:rPr>
                  <a:t>Torque &amp; speed are inversely proportional</a:t>
                </a:r>
                <a:br>
                  <a:rPr lang="en-US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𝑉𝑒𝑙𝑜𝑐𝑖𝑡𝑦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𝑅𝑎𝑡𝑖𝑜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𝐼𝑛𝑝𝑢𝑡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𝑂𝑢𝑡𝑝𝑢𝑡</m:t>
                        </m:r>
                      </m:den>
                    </m:f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Gear</m:t>
                    </m:r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Ratio</m:t>
                    </m:r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𝑂𝑢𝑡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𝑝𝑢𝑡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𝐼𝑛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𝑝𝑢𝑡</m:t>
                        </m:r>
                      </m:den>
                    </m:f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dirty="0" smtClean="0">
                    <a:solidFill>
                      <a:schemeClr val="tx1"/>
                    </a:solidFill>
                  </a:rPr>
                  <a:t>Velocity ratio equals inverse of gear ratio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dirty="0" smtClean="0">
                    <a:solidFill>
                      <a:schemeClr val="tx1"/>
                    </a:solidFill>
                  </a:rPr>
                  <a:t>Values for Output and Input are the diameters (or the number of teeth) of the respective gears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blipFill rotWithShape="0">
                <a:blip r:embed="rId2"/>
                <a:stretch>
                  <a:fillRect t="-1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030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 algn="ctr">
              <a:lnSpc>
                <a:spcPct val="10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Gears</a:t>
            </a:r>
            <a:endParaRPr lang="en-US" dirty="0" smtClean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smtClean="0"/>
              <a:t>There are many different types of gears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chemeClr val="tx1"/>
                </a:solidFill>
              </a:rPr>
              <a:t>Crown, worm, spur, rack, idler gears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Full description of each type of gear can be found on the EG Manual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6600"/>
                </a:solidFill>
              </a:rPr>
              <a:t>Please take note of gear and velocity ratios since there are extremely useful with SLDP robots!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414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Mindstorms Kit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Computer with Mindstorms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Protractor and Ruler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Graph Paper</a:t>
            </a:r>
          </a:p>
        </p:txBody>
      </p:sp>
    </p:spTree>
    <p:extLst>
      <p:ext uri="{BB962C8B-B14F-4D97-AF65-F5344CB8AC3E}">
        <p14:creationId xmlns:p14="http://schemas.microsoft.com/office/powerpoint/2010/main" val="4284646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Build a robot according to the robot provided by your TA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Program robot to perform two tests</a:t>
            </a:r>
          </a:p>
          <a:p>
            <a:pPr lvl="1">
              <a:lnSpc>
                <a:spcPct val="100000"/>
              </a:lnSpc>
            </a:pPr>
            <a:r>
              <a:rPr lang="en-US" sz="3600" dirty="0" smtClean="0"/>
              <a:t>Distance</a:t>
            </a:r>
          </a:p>
          <a:p>
            <a:pPr lvl="1">
              <a:lnSpc>
                <a:spcPct val="100000"/>
              </a:lnSpc>
            </a:pPr>
            <a:r>
              <a:rPr lang="en-US" sz="3600" dirty="0" smtClean="0"/>
              <a:t>Angle of Deviation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Determine if robot meets the 80% EG Standard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Reverse engineer the robot and make quality improvements to the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58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-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Distance &amp; Angle Deviation tests are performed simultaneously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Create distance/angle test program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Download distance program to EV3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Run program for 5 seconds on testing paper to determine testing standard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Change program to run for 4 seconds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Record five trials and average these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70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– 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Assess data collected and any observations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Visually assess the robot’s design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Consider how it works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Sketch the front, top, and most detailed side of the robot (include dimensions)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Sketch the gear train and calculate the velocity and gear ratios 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37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– 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Before making changes to the original robot, remember to take a picture of it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Make necessary adjustments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Retest and collect data using modified robot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Take a picture of the final design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Sketch the front, top, and most detailed side of the robot (include dimensions)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Sketch the gear train and calculate the velocity and gear ratios 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42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Tabulate results in a chart: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0" indent="0">
              <a:buNone/>
            </a:pPr>
            <a:r>
              <a:rPr lang="en-US" dirty="0" smtClean="0"/>
              <a:t>It must pass all the tests at a percentage of </a:t>
            </a:r>
            <a:r>
              <a:rPr lang="en-US" dirty="0" smtClean="0">
                <a:solidFill>
                  <a:srgbClr val="FF6600"/>
                </a:solidFill>
              </a:rPr>
              <a:t>at least 80%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860654"/>
              </p:ext>
            </p:extLst>
          </p:nvPr>
        </p:nvGraphicFramePr>
        <p:xfrm>
          <a:off x="249491" y="1954305"/>
          <a:ext cx="1173757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8964"/>
                <a:gridCol w="1559769"/>
                <a:gridCol w="1559769"/>
                <a:gridCol w="1559769"/>
                <a:gridCol w="1559769"/>
                <a:gridCol w="1559769"/>
                <a:gridCol w="1559769"/>
              </a:tblGrid>
              <a:tr h="35211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Accuracy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Pass/Fail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Precision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Prec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Pass/Fail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 Test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Angle of Deviation Test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36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 descr="http://www.brand5.com/blog/wp-content/uploads/2010/08/check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251" y="1915969"/>
            <a:ext cx="4291609" cy="3336609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Individual lab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MUST</a:t>
            </a:r>
            <a:r>
              <a:rPr lang="en-US" dirty="0" smtClean="0"/>
              <a:t> include spreadsheet with test results, standard, average, accuracy, precision, gear ratios, and velocity ratios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4794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Follow “Assignment” guidelines on EG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photos of robot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76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Share tasks – one team member programs while the other builds the robot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Have all original data signed by a TA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Remember to submit all work electronically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Submit testing paper to TA at the beginning of next lab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Disassemble robot and sort parts into the kits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Return all unused materials to 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09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Evaluation &amp; Quality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 smtClean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3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Build a robot and test it against the EG standards for accuracy and precision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Demonstrate the importance of product evaluation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Disassemble the robot and make quality improvements to the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 algn="ctr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Design Analysis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Engineers perform prototype testing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Look for improvement suggestions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Continuously improves product quality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Tests are performed to a company standard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If the standard is met, the product is acceptable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If standard not met, product may be redesigned or withdrawn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6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6600"/>
                </a:solidFill>
              </a:rPr>
              <a:t>Accuracy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Comparison of the average of the results to the standard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6600"/>
                </a:solidFill>
              </a:rPr>
              <a:t>Precision</a:t>
            </a:r>
            <a:endParaRPr lang="en-US" dirty="0" smtClean="0">
              <a:solidFill>
                <a:srgbClr val="FF66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 smtClean="0"/>
              <a:t>Repeatability of the results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How close are the results to each other?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2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02"/>
          <a:stretch/>
        </p:blipFill>
        <p:spPr>
          <a:xfrm>
            <a:off x="1097184" y="1399657"/>
            <a:ext cx="9997631" cy="41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952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/>
            <p:txBody>
              <a:bodyPr/>
              <a:lstStyle/>
              <a:p>
                <a:pPr marL="457200" indent="0">
                  <a:buNone/>
                </a:pP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𝐴𝑐𝑐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457200" indent="0" algn="ctr">
                  <a:buNone/>
                </a:pPr>
                <a:endParaRPr lang="en-US" dirty="0"/>
              </a:p>
              <a:p>
                <a:pPr marL="457200" indent="0">
                  <a:buNone/>
                </a:pPr>
                <a:r>
                  <a:rPr lang="en-US" dirty="0" smtClean="0"/>
                  <a:t>Where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%Acc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Percent Accuracy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Ps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= Standard Value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Ap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Value Measured</a:t>
                </a:r>
                <a:endParaRPr 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03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/>
            <p:txBody>
              <a:bodyPr/>
              <a:lstStyle/>
              <a:p>
                <a:pPr marL="457200" indent="0">
                  <a:buNone/>
                </a:pP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𝑃𝑟𝑒𝑐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𝐵𝑃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457200" indent="0" algn="ctr">
                  <a:buNone/>
                </a:pPr>
                <a:endParaRPr lang="en-US" dirty="0"/>
              </a:p>
              <a:p>
                <a:pPr marL="457200" indent="0">
                  <a:buNone/>
                </a:pPr>
                <a:r>
                  <a:rPr lang="en-US" dirty="0" smtClean="0"/>
                  <a:t>Where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%Prec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Percent Precision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B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= Exponential Decay Factor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>
                    <a:solidFill>
                      <a:srgbClr val="FF6600"/>
                    </a:solidFill>
                  </a:rPr>
                  <a:t>P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Actual Precision</a:t>
                </a:r>
              </a:p>
              <a:p>
                <a:pPr marL="457200" indent="0" algn="ctr">
                  <a:buNone/>
                </a:pPr>
                <a:endParaRPr lang="en-US" dirty="0" smtClean="0"/>
              </a:p>
              <a:p>
                <a:pPr marL="457200" indent="0" algn="ctr">
                  <a:buNone/>
                </a:pPr>
                <a:r>
                  <a:rPr lang="en-US" dirty="0" smtClean="0"/>
                  <a:t>For distance and angle deviation test B =0.0972 and 0.0323 respectively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blipFill rotWithShape="0">
                <a:blip r:embed="rId2"/>
                <a:stretch>
                  <a:fillRect b="-3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90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FF6600"/>
                    </a:solidFill>
                  </a:rPr>
                  <a:t>Distance Test</a:t>
                </a:r>
                <a:endParaRPr lang="en-US" dirty="0" smtClean="0">
                  <a:solidFill>
                    <a:srgbClr val="FF6600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distance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traveled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5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seconds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</m:oMath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FF6600"/>
                    </a:solidFill>
                  </a:rPr>
                  <a:t>Angle Deviation Test</a:t>
                </a:r>
                <a:endParaRPr lang="en-US" dirty="0" smtClean="0">
                  <a:solidFill>
                    <a:srgbClr val="FF6600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172200" y="3145536"/>
            <a:ext cx="5669280" cy="2916936"/>
          </a:xfrm>
          <a:prstGeom prst="rect">
            <a:avLst/>
          </a:prstGeom>
          <a:solidFill>
            <a:schemeClr val="bg1"/>
          </a:solidFill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>
            <a:off x="6172200" y="4604004"/>
            <a:ext cx="4507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7" idx="3"/>
          </p:cNvCxnSpPr>
          <p:nvPr/>
        </p:nvCxnSpPr>
        <p:spPr>
          <a:xfrm>
            <a:off x="11373853" y="4604004"/>
            <a:ext cx="4676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16126" y="4410086"/>
            <a:ext cx="65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360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  <p:sp>
        <p:nvSpPr>
          <p:cNvPr id="11" name="Rectangle 10"/>
          <p:cNvSpPr/>
          <p:nvPr/>
        </p:nvSpPr>
        <p:spPr>
          <a:xfrm>
            <a:off x="6172200" y="4350319"/>
            <a:ext cx="662552" cy="488865"/>
          </a:xfrm>
          <a:prstGeom prst="rect">
            <a:avLst/>
          </a:prstGeom>
          <a:solidFill>
            <a:srgbClr val="57068C"/>
          </a:solidFill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34752" y="4200041"/>
            <a:ext cx="0" cy="75166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834752" y="3782095"/>
            <a:ext cx="3215899" cy="821909"/>
          </a:xfrm>
          <a:prstGeom prst="straightConnector1">
            <a:avLst/>
          </a:prstGeom>
          <a:ln>
            <a:solidFill>
              <a:srgbClr val="570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737889" y="4534342"/>
            <a:ext cx="96864" cy="1278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Arrow Connector 14"/>
          <p:cNvCxnSpPr>
            <a:endCxn id="14" idx="0"/>
          </p:cNvCxnSpPr>
          <p:nvPr/>
        </p:nvCxnSpPr>
        <p:spPr>
          <a:xfrm>
            <a:off x="6786321" y="3782095"/>
            <a:ext cx="0" cy="75224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61754" y="3440793"/>
            <a:ext cx="168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Reference Point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11049" y="4284526"/>
                <a:ext cx="3245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049" y="4284526"/>
                <a:ext cx="32456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8153567" y="4033213"/>
            <a:ext cx="497982" cy="1141583"/>
          </a:xfrm>
          <a:prstGeom prst="arc">
            <a:avLst>
              <a:gd name="adj1" fmla="val 17392387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20748136">
            <a:off x="8271126" y="3644645"/>
            <a:ext cx="168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57068C"/>
                </a:solidFill>
              </a:rPr>
              <a:t>Path traveled </a:t>
            </a:r>
            <a:endParaRPr lang="en-US" dirty="0">
              <a:solidFill>
                <a:srgbClr val="57068C"/>
              </a:solidFill>
            </a:endParaRPr>
          </a:p>
        </p:txBody>
      </p:sp>
      <p:cxnSp>
        <p:nvCxnSpPr>
          <p:cNvPr id="20" name="Straight Arrow Connector 19"/>
          <p:cNvCxnSpPr>
            <a:stCxn id="14" idx="3"/>
          </p:cNvCxnSpPr>
          <p:nvPr/>
        </p:nvCxnSpPr>
        <p:spPr>
          <a:xfrm>
            <a:off x="6834753" y="4598272"/>
            <a:ext cx="2913701" cy="274147"/>
          </a:xfrm>
          <a:prstGeom prst="straightConnector1">
            <a:avLst/>
          </a:prstGeom>
          <a:ln>
            <a:solidFill>
              <a:srgbClr val="570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834751" y="4594751"/>
            <a:ext cx="3148849" cy="525621"/>
          </a:xfrm>
          <a:prstGeom prst="straightConnector1">
            <a:avLst/>
          </a:prstGeom>
          <a:ln>
            <a:solidFill>
              <a:srgbClr val="57068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/>
          <a:srcRect l="72556" r="-1" b="54955"/>
          <a:stretch/>
        </p:blipFill>
        <p:spPr>
          <a:xfrm>
            <a:off x="10815144" y="3582140"/>
            <a:ext cx="224203" cy="89526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/>
          <a:srcRect l="72556" r="-1" b="54955"/>
          <a:stretch/>
        </p:blipFill>
        <p:spPr>
          <a:xfrm flipV="1">
            <a:off x="10823054" y="4767117"/>
            <a:ext cx="224203" cy="8952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271261" y="5445587"/>
                <a:ext cx="127698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360</a:t>
                </a:r>
                <a:r>
                  <a:rPr lang="en-US" baseline="30000" dirty="0" smtClean="0"/>
                  <a:t>o </a:t>
                </a:r>
                <a:r>
                  <a:rPr lang="en-US" dirty="0">
                    <a:ea typeface="Cambria Math" panose="02040503050406030204" pitchFamily="18" charset="0"/>
                  </a:rPr>
                  <a:t>-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dirty="0"/>
              </a:p>
              <a:p>
                <a:endParaRPr lang="en-US" baseline="30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261" y="5445587"/>
                <a:ext cx="1276980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4306" t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269518" y="3370718"/>
                <a:ext cx="9555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360</a:t>
                </a:r>
                <a:r>
                  <a:rPr lang="en-US" baseline="30000" dirty="0"/>
                  <a:t>o </a:t>
                </a:r>
                <a:r>
                  <a:rPr lang="en-US" dirty="0">
                    <a:ea typeface="Cambria Math" panose="02040503050406030204" pitchFamily="18" charset="0"/>
                  </a:rPr>
                  <a:t>+</a:t>
                </a:r>
                <a:r>
                  <a:rPr lang="en-US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518" y="3370718"/>
                <a:ext cx="955530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5769" t="-9836" b="-67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H="1" flipV="1">
            <a:off x="6831962" y="4594751"/>
            <a:ext cx="568479" cy="6866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377256" y="5121089"/>
            <a:ext cx="168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Starting Point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3296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63</TotalTime>
  <Words>643</Words>
  <Application>Microsoft Office PowerPoint</Application>
  <PresentationFormat>Widescreen</PresentationFormat>
  <Paragraphs>147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Cambria Math</vt:lpstr>
      <vt:lpstr>MS PGothic</vt:lpstr>
      <vt:lpstr>EG template</vt:lpstr>
      <vt:lpstr>Product Evaluation &amp; Quality Improvement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Evaluation &amp; Quality Improvement</dc:title>
  <dc:creator>Eve Fishinevich</dc:creator>
  <cp:lastModifiedBy>Eve Fishinevich</cp:lastModifiedBy>
  <cp:revision>64</cp:revision>
  <dcterms:created xsi:type="dcterms:W3CDTF">2016-01-21T03:20:19Z</dcterms:created>
  <dcterms:modified xsi:type="dcterms:W3CDTF">2016-02-08T01:06:21Z</dcterms:modified>
</cp:coreProperties>
</file>