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  <p:sldMasterId id="2147483722" r:id="rId2"/>
  </p:sldMasterIdLst>
  <p:notesMasterIdLst>
    <p:notesMasterId r:id="rId27"/>
  </p:notesMasterIdLst>
  <p:sldIdLst>
    <p:sldId id="257" r:id="rId3"/>
    <p:sldId id="301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20" r:id="rId19"/>
    <p:sldId id="321" r:id="rId20"/>
    <p:sldId id="317" r:id="rId21"/>
    <p:sldId id="318" r:id="rId22"/>
    <p:sldId id="319" r:id="rId23"/>
    <p:sldId id="322" r:id="rId24"/>
    <p:sldId id="325" r:id="rId25"/>
    <p:sldId id="323" r:id="rId26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FFFFFF"/>
    <a:srgbClr val="000066"/>
    <a:srgbClr val="00000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93" autoAdjust="0"/>
    <p:restoredTop sz="95388" autoAdjust="0"/>
  </p:normalViewPr>
  <p:slideViewPr>
    <p:cSldViewPr>
      <p:cViewPr>
        <p:scale>
          <a:sx n="60" d="100"/>
          <a:sy n="60" d="100"/>
        </p:scale>
        <p:origin x="-2526" y="-12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3938B-2298-4C00-A6F8-20DCFF020E36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038E97-8AB3-419F-A3E1-BD8EA91441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117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L.Mexhitaj</a:t>
            </a:r>
            <a:r>
              <a:rPr lang="en-US" dirty="0" smtClean="0"/>
              <a:t> 2009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038E97-8AB3-419F-A3E1-BD8EA914413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C85F7F-5F15-47C1-B68B-D9D660C6B971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80553F-872A-417C-9C75-6E10B5C7BD74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Needs to be fixed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3429000"/>
            <a:ext cx="6705600" cy="866775"/>
          </a:xfrm>
        </p:spPr>
        <p:txBody>
          <a:bodyPr anchor="b"/>
          <a:lstStyle>
            <a:lvl1pPr algn="l">
              <a:defRPr sz="4000"/>
            </a:lvl1pPr>
          </a:lstStyle>
          <a:p>
            <a:r>
              <a:rPr lang="en-AU"/>
              <a:t>Click to edit title style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267200"/>
            <a:ext cx="6705600" cy="68580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AU"/>
              <a:t>Click to edit subtitle style</a:t>
            </a:r>
          </a:p>
        </p:txBody>
      </p:sp>
      <p:pic>
        <p:nvPicPr>
          <p:cNvPr id="4" name="Picture 3" descr="NYU-Poly_RGB.jpg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152400"/>
            <a:ext cx="2743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 userDrawn="1"/>
        </p:nvSpPr>
        <p:spPr>
          <a:xfrm>
            <a:off x="1371600" y="5638800"/>
            <a:ext cx="6400800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/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EG1003: Introduction to Engineering and Design 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304800"/>
            <a:ext cx="18859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304800"/>
            <a:ext cx="55054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543800" cy="8747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219700" y="15240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219700" y="40767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51BEF-A232-4B29-97B9-089B29D658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CBD3E-C106-44DF-8F9B-BC94D2B07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B3E506-BA5B-4ED7-BD34-49FE4E4518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2C09D5-DF6B-49AB-B0F4-CCFAF01A93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640AE8-2961-4EEB-91B7-1B824E6495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D31B7-BCC8-40DB-B161-8F63C49BA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E3024-522B-423A-8BB1-E9E08232BE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D4B0EF-3AD9-4429-A3A0-0E8BCB2D24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4D2430-8971-4280-8645-F990A3976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4C768-0522-451D-97F5-5583498D2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BBCAA-FE44-4C9E-B36E-8249CFBC4C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99E64-A66B-440A-9B16-901D9964BF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0">
          <a:blip r:embed="rId14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304800"/>
            <a:ext cx="7543800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title style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5240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		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F2724550-18FF-46C1-A68E-712602D1B2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jpeg"/><Relationship Id="rId4" Type="http://schemas.openxmlformats.org/officeDocument/2006/relationships/image" Target="../media/image13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jpeg"/><Relationship Id="rId5" Type="http://schemas.openxmlformats.org/officeDocument/2006/relationships/image" Target="../media/image14.emf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7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jpeg"/><Relationship Id="rId4" Type="http://schemas.openxmlformats.org/officeDocument/2006/relationships/image" Target="../media/image2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429001"/>
            <a:ext cx="7772400" cy="12192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Electronic Filters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" y="152400"/>
            <a:ext cx="4662487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http://engineering.nyu.edu/sites/polyproto.poly.edu/files/engineering_long_black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908"/>
            <a:ext cx="9144000" cy="1237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Electrical Terminology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7162800" cy="4525963"/>
          </a:xfrm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mtClean="0"/>
              <a:t>Voltage (V)	[unit = V for Volts]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Potential difference in electrical energy</a:t>
            </a:r>
          </a:p>
          <a:p>
            <a:pPr eaLnBrk="1" hangingPunct="1">
              <a:buFont typeface="Wingdings" pitchFamily="2" charset="2"/>
              <a:buChar char="Ø"/>
            </a:pPr>
            <a:endParaRPr lang="en-US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mtClean="0"/>
              <a:t>Current (I)	[unit = A for Amperes]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Charge flow rate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Can be positive or negative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457200" y="1600200"/>
            <a:ext cx="13716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FF0000"/>
                </a:solidFill>
              </a:rPr>
              <a:t>Terms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Elements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Wiring</a:t>
            </a:r>
          </a:p>
        </p:txBody>
      </p:sp>
      <p:pic>
        <p:nvPicPr>
          <p:cNvPr id="6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Electrical Terminology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600200"/>
            <a:ext cx="72390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kumimoji="1" lang="en-US" smtClean="0"/>
              <a:t>Resistor (R)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kumimoji="1" lang="en-US" smtClean="0"/>
              <a:t>	[unit = </a:t>
            </a:r>
            <a:r>
              <a:rPr kumimoji="1" lang="el-GR" smtClean="0"/>
              <a:t>Ω</a:t>
            </a:r>
            <a:r>
              <a:rPr kumimoji="1" lang="en-US" smtClean="0"/>
              <a:t> for Ohms]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kumimoji="1" lang="en-US" smtClean="0"/>
              <a:t>Resists flow of electrical current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mtClean="0"/>
              <a:t>Dissipates electrical energy as heat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kumimoji="1" lang="en-US" smtClean="0"/>
              <a:t>Often used to alter voltages in circuits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mtClean="0"/>
              <a:t>Characterized by Ohm’s Law: V = I*R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mtClean="0"/>
              <a:t>Not sensitive to frequency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mtClean="0"/>
              <a:t>Uses a poor conductor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mtClean="0"/>
              <a:t>Example: Carbon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457200" y="1600200"/>
            <a:ext cx="13716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Terms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FF0000"/>
                </a:solidFill>
              </a:rPr>
              <a:t>Elements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Wiring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7162800" y="1524000"/>
            <a:ext cx="1371600" cy="990600"/>
            <a:chOff x="4608" y="3168"/>
            <a:chExt cx="864" cy="624"/>
          </a:xfrm>
        </p:grpSpPr>
        <p:grpSp>
          <p:nvGrpSpPr>
            <p:cNvPr id="3" name="Group 17"/>
            <p:cNvGrpSpPr>
              <a:grpSpLocks/>
            </p:cNvGrpSpPr>
            <p:nvPr/>
          </p:nvGrpSpPr>
          <p:grpSpPr bwMode="auto">
            <a:xfrm>
              <a:off x="4608" y="3456"/>
              <a:ext cx="852" cy="336"/>
              <a:chOff x="4908" y="1248"/>
              <a:chExt cx="852" cy="336"/>
            </a:xfrm>
          </p:grpSpPr>
          <p:sp>
            <p:nvSpPr>
              <p:cNvPr id="15368" name="AutoShape 18"/>
              <p:cNvSpPr>
                <a:spLocks noChangeAspect="1" noChangeArrowheads="1" noTextEdit="1"/>
              </p:cNvSpPr>
              <p:nvPr/>
            </p:nvSpPr>
            <p:spPr bwMode="auto">
              <a:xfrm>
                <a:off x="4908" y="1248"/>
                <a:ext cx="852" cy="33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" name="Group 19"/>
              <p:cNvGrpSpPr>
                <a:grpSpLocks/>
              </p:cNvGrpSpPr>
              <p:nvPr/>
            </p:nvGrpSpPr>
            <p:grpSpPr bwMode="auto">
              <a:xfrm>
                <a:off x="4911" y="1337"/>
                <a:ext cx="818" cy="167"/>
                <a:chOff x="4911" y="1337"/>
                <a:chExt cx="818" cy="167"/>
              </a:xfrm>
            </p:grpSpPr>
            <p:sp>
              <p:nvSpPr>
                <p:cNvPr id="15370" name="Freeform 20"/>
                <p:cNvSpPr>
                  <a:spLocks/>
                </p:cNvSpPr>
                <p:nvPr/>
              </p:nvSpPr>
              <p:spPr bwMode="auto">
                <a:xfrm>
                  <a:off x="5189" y="1337"/>
                  <a:ext cx="385" cy="167"/>
                </a:xfrm>
                <a:custGeom>
                  <a:avLst/>
                  <a:gdLst>
                    <a:gd name="T0" fmla="*/ 0 w 385"/>
                    <a:gd name="T1" fmla="*/ 84 h 167"/>
                    <a:gd name="T2" fmla="*/ 32 w 385"/>
                    <a:gd name="T3" fmla="*/ 0 h 167"/>
                    <a:gd name="T4" fmla="*/ 97 w 385"/>
                    <a:gd name="T5" fmla="*/ 167 h 167"/>
                    <a:gd name="T6" fmla="*/ 161 w 385"/>
                    <a:gd name="T7" fmla="*/ 0 h 167"/>
                    <a:gd name="T8" fmla="*/ 225 w 385"/>
                    <a:gd name="T9" fmla="*/ 167 h 167"/>
                    <a:gd name="T10" fmla="*/ 289 w 385"/>
                    <a:gd name="T11" fmla="*/ 0 h 167"/>
                    <a:gd name="T12" fmla="*/ 353 w 385"/>
                    <a:gd name="T13" fmla="*/ 167 h 167"/>
                    <a:gd name="T14" fmla="*/ 385 w 385"/>
                    <a:gd name="T15" fmla="*/ 84 h 167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385"/>
                    <a:gd name="T25" fmla="*/ 0 h 167"/>
                    <a:gd name="T26" fmla="*/ 385 w 385"/>
                    <a:gd name="T27" fmla="*/ 167 h 167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385" h="167">
                      <a:moveTo>
                        <a:pt x="0" y="84"/>
                      </a:moveTo>
                      <a:lnTo>
                        <a:pt x="32" y="0"/>
                      </a:lnTo>
                      <a:lnTo>
                        <a:pt x="97" y="167"/>
                      </a:lnTo>
                      <a:lnTo>
                        <a:pt x="161" y="0"/>
                      </a:lnTo>
                      <a:lnTo>
                        <a:pt x="225" y="167"/>
                      </a:lnTo>
                      <a:lnTo>
                        <a:pt x="289" y="0"/>
                      </a:lnTo>
                      <a:lnTo>
                        <a:pt x="353" y="167"/>
                      </a:lnTo>
                      <a:lnTo>
                        <a:pt x="385" y="84"/>
                      </a:lnTo>
                    </a:path>
                  </a:pathLst>
                </a:custGeom>
                <a:noFill/>
                <a:ln w="26988">
                  <a:solidFill>
                    <a:srgbClr val="EBD99C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71" name="Freeform 21"/>
                <p:cNvSpPr>
                  <a:spLocks/>
                </p:cNvSpPr>
                <p:nvPr/>
              </p:nvSpPr>
              <p:spPr bwMode="auto">
                <a:xfrm>
                  <a:off x="4911" y="1418"/>
                  <a:ext cx="278" cy="3"/>
                </a:xfrm>
                <a:custGeom>
                  <a:avLst/>
                  <a:gdLst>
                    <a:gd name="T0" fmla="*/ 278 w 278"/>
                    <a:gd name="T1" fmla="*/ 3 h 3"/>
                    <a:gd name="T2" fmla="*/ 204 w 278"/>
                    <a:gd name="T3" fmla="*/ 3 h 3"/>
                    <a:gd name="T4" fmla="*/ 204 w 278"/>
                    <a:gd name="T5" fmla="*/ 0 h 3"/>
                    <a:gd name="T6" fmla="*/ 0 w 278"/>
                    <a:gd name="T7" fmla="*/ 0 h 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78"/>
                    <a:gd name="T13" fmla="*/ 0 h 3"/>
                    <a:gd name="T14" fmla="*/ 278 w 278"/>
                    <a:gd name="T15" fmla="*/ 3 h 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78" h="3">
                      <a:moveTo>
                        <a:pt x="278" y="3"/>
                      </a:moveTo>
                      <a:lnTo>
                        <a:pt x="204" y="3"/>
                      </a:lnTo>
                      <a:lnTo>
                        <a:pt x="204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26988">
                  <a:solidFill>
                    <a:srgbClr val="EBD99C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72" name="Freeform 22"/>
                <p:cNvSpPr>
                  <a:spLocks/>
                </p:cNvSpPr>
                <p:nvPr/>
              </p:nvSpPr>
              <p:spPr bwMode="auto">
                <a:xfrm>
                  <a:off x="5574" y="1418"/>
                  <a:ext cx="155" cy="3"/>
                </a:xfrm>
                <a:custGeom>
                  <a:avLst/>
                  <a:gdLst>
                    <a:gd name="T0" fmla="*/ 0 w 155"/>
                    <a:gd name="T1" fmla="*/ 3 h 3"/>
                    <a:gd name="T2" fmla="*/ 74 w 155"/>
                    <a:gd name="T3" fmla="*/ 3 h 3"/>
                    <a:gd name="T4" fmla="*/ 74 w 155"/>
                    <a:gd name="T5" fmla="*/ 0 h 3"/>
                    <a:gd name="T6" fmla="*/ 155 w 155"/>
                    <a:gd name="T7" fmla="*/ 0 h 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55"/>
                    <a:gd name="T13" fmla="*/ 0 h 3"/>
                    <a:gd name="T14" fmla="*/ 155 w 155"/>
                    <a:gd name="T15" fmla="*/ 3 h 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55" h="3">
                      <a:moveTo>
                        <a:pt x="0" y="3"/>
                      </a:moveTo>
                      <a:lnTo>
                        <a:pt x="74" y="3"/>
                      </a:lnTo>
                      <a:lnTo>
                        <a:pt x="74" y="0"/>
                      </a:lnTo>
                      <a:lnTo>
                        <a:pt x="155" y="0"/>
                      </a:lnTo>
                    </a:path>
                  </a:pathLst>
                </a:custGeom>
                <a:noFill/>
                <a:ln w="26988">
                  <a:solidFill>
                    <a:srgbClr val="EBD99C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5367" name="Text Box 23"/>
            <p:cNvSpPr txBox="1">
              <a:spLocks noChangeArrowheads="1"/>
            </p:cNvSpPr>
            <p:nvPr/>
          </p:nvSpPr>
          <p:spPr bwMode="auto">
            <a:xfrm>
              <a:off x="4608" y="3168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/>
                <a:t>Symbol</a:t>
              </a:r>
            </a:p>
          </p:txBody>
        </p:sp>
      </p:grpSp>
      <p:pic>
        <p:nvPicPr>
          <p:cNvPr id="14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Electrical Terminology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600200"/>
            <a:ext cx="67818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kumimoji="1" lang="en-US" smtClean="0"/>
              <a:t>Capacitor (C)</a:t>
            </a:r>
            <a:br>
              <a:rPr kumimoji="1" lang="en-US" smtClean="0"/>
            </a:br>
            <a:r>
              <a:rPr kumimoji="1" lang="en-US" smtClean="0"/>
              <a:t>[unit = F for Farads]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kumimoji="1" lang="en-US" smtClean="0"/>
              <a:t>Stores potential energy (V)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kumimoji="1" lang="en-US" smtClean="0"/>
              <a:t>Affected by voltage and frequency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kumimoji="1" lang="en-US" smtClean="0"/>
              <a:t>A pair metal plates separated by non-conductive material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kumimoji="1" lang="en-US" smtClean="0"/>
              <a:t>Example: Air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kumimoji="1" lang="en-US" smtClean="0"/>
              <a:t>Electrical charge accumulates on plates</a:t>
            </a:r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457200" y="1600200"/>
            <a:ext cx="13716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Terms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FF0000"/>
                </a:solidFill>
              </a:rPr>
              <a:t>Elements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Wiring</a:t>
            </a: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7010400" y="1447800"/>
            <a:ext cx="1371600" cy="1143000"/>
            <a:chOff x="1584" y="3024"/>
            <a:chExt cx="864" cy="720"/>
          </a:xfrm>
        </p:grpSpPr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1632" y="3312"/>
              <a:ext cx="816" cy="432"/>
              <a:chOff x="1296" y="1920"/>
              <a:chExt cx="816" cy="432"/>
            </a:xfrm>
          </p:grpSpPr>
          <p:sp>
            <p:nvSpPr>
              <p:cNvPr id="1033" name="Rectangle 13"/>
              <p:cNvSpPr>
                <a:spLocks noChangeArrowheads="1"/>
              </p:cNvSpPr>
              <p:nvPr/>
            </p:nvSpPr>
            <p:spPr bwMode="invGray">
              <a:xfrm>
                <a:off x="1296" y="1920"/>
                <a:ext cx="816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aphicFrame>
            <p:nvGraphicFramePr>
              <p:cNvPr id="1026" name="Object 14"/>
              <p:cNvGraphicFramePr>
                <a:graphicFrameLocks noChangeAspect="1"/>
              </p:cNvGraphicFramePr>
              <p:nvPr/>
            </p:nvGraphicFramePr>
            <p:xfrm>
              <a:off x="1344" y="1968"/>
              <a:ext cx="715" cy="34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04" name="VISIO" r:id="rId3" imgW="1288440" imgH="1076760" progId="Visio.Drawing.5">
                      <p:embed/>
                    </p:oleObj>
                  </mc:Choice>
                  <mc:Fallback>
                    <p:oleObj name="VISIO" r:id="rId3" imgW="1288440" imgH="1076760" progId="Visio.Drawing.5">
                      <p:embed/>
                      <p:pic>
                        <p:nvPicPr>
                          <p:cNvPr id="0" name="Object 1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invGray">
                          <a:xfrm>
                            <a:off x="1344" y="1968"/>
                            <a:ext cx="715" cy="34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1032" name="Text Box 25"/>
            <p:cNvSpPr txBox="1">
              <a:spLocks noChangeArrowheads="1"/>
            </p:cNvSpPr>
            <p:nvPr/>
          </p:nvSpPr>
          <p:spPr bwMode="auto">
            <a:xfrm>
              <a:off x="1584" y="3024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/>
                <a:t>Symbol</a:t>
              </a:r>
            </a:p>
          </p:txBody>
        </p:sp>
      </p:grpSp>
      <p:pic>
        <p:nvPicPr>
          <p:cNvPr id="11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Electrical Terminology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600200"/>
            <a:ext cx="67818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kumimoji="1" lang="en-US" smtClean="0"/>
              <a:t>Inductor (L)</a:t>
            </a:r>
            <a:br>
              <a:rPr kumimoji="1" lang="en-US" smtClean="0"/>
            </a:br>
            <a:r>
              <a:rPr kumimoji="1" lang="en-US" smtClean="0"/>
              <a:t>[unit = H for Henries]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kumimoji="1" lang="en-US" smtClean="0"/>
              <a:t>Stores and delivers energy in a magnetic field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kumimoji="1" lang="en-US" smtClean="0"/>
              <a:t>Magnetic fields affect the current of a circuit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kumimoji="1" lang="en-US" smtClean="0"/>
              <a:t>Effected by current and frequency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kumimoji="1" lang="en-US" smtClean="0"/>
              <a:t>Is a coil of wire</a:t>
            </a:r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457200" y="1600200"/>
            <a:ext cx="13716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Terms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FF0000"/>
                </a:solidFill>
              </a:rPr>
              <a:t>Elements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Wiring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7086600" y="1447800"/>
            <a:ext cx="1371600" cy="1143000"/>
            <a:chOff x="3216" y="3024"/>
            <a:chExt cx="864" cy="720"/>
          </a:xfrm>
        </p:grpSpPr>
        <p:sp>
          <p:nvSpPr>
            <p:cNvPr id="2055" name="Text Box 9"/>
            <p:cNvSpPr txBox="1">
              <a:spLocks noChangeArrowheads="1"/>
            </p:cNvSpPr>
            <p:nvPr/>
          </p:nvSpPr>
          <p:spPr bwMode="auto">
            <a:xfrm>
              <a:off x="3216" y="3024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/>
                <a:t>Symbol</a:t>
              </a:r>
            </a:p>
          </p:txBody>
        </p:sp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3264" y="3360"/>
              <a:ext cx="782" cy="384"/>
              <a:chOff x="720" y="3312"/>
              <a:chExt cx="782" cy="384"/>
            </a:xfrm>
          </p:grpSpPr>
          <p:sp>
            <p:nvSpPr>
              <p:cNvPr id="2057" name="Rectangle 11"/>
              <p:cNvSpPr>
                <a:spLocks noChangeArrowheads="1"/>
              </p:cNvSpPr>
              <p:nvPr/>
            </p:nvSpPr>
            <p:spPr bwMode="invGray">
              <a:xfrm>
                <a:off x="720" y="3312"/>
                <a:ext cx="768" cy="38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aphicFrame>
            <p:nvGraphicFramePr>
              <p:cNvPr id="2050" name="Object 12"/>
              <p:cNvGraphicFramePr>
                <a:graphicFrameLocks noChangeAspect="1"/>
              </p:cNvGraphicFramePr>
              <p:nvPr/>
            </p:nvGraphicFramePr>
            <p:xfrm>
              <a:off x="720" y="3408"/>
              <a:ext cx="782" cy="21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128" name="VISIO" r:id="rId4" imgW="2059200" imgH="641880" progId="Visio.Drawing.5">
                      <p:embed/>
                    </p:oleObj>
                  </mc:Choice>
                  <mc:Fallback>
                    <p:oleObj name="VISIO" r:id="rId4" imgW="2059200" imgH="641880" progId="Visio.Drawing.5">
                      <p:embed/>
                      <p:pic>
                        <p:nvPicPr>
                          <p:cNvPr id="0" name="Object 1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invGray">
                          <a:xfrm>
                            <a:off x="720" y="3408"/>
                            <a:ext cx="782" cy="21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pic>
        <p:nvPicPr>
          <p:cNvPr id="11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62600" y="3962400"/>
            <a:ext cx="3352800" cy="193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2057400"/>
            <a:ext cx="33528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Electrical Terminology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600200"/>
            <a:ext cx="45720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z="2800" smtClean="0"/>
              <a:t>Series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smtClean="0"/>
              <a:t>Same current through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smtClean="0"/>
              <a:t> all elements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smtClean="0"/>
              <a:t>V</a:t>
            </a:r>
            <a:r>
              <a:rPr lang="en-US" sz="1400" smtClean="0"/>
              <a:t>in</a:t>
            </a:r>
            <a:r>
              <a:rPr lang="en-US" sz="2000" smtClean="0"/>
              <a:t> = </a:t>
            </a:r>
            <a:r>
              <a:rPr lang="en-US" sz="2400" smtClean="0"/>
              <a:t>V</a:t>
            </a:r>
            <a:r>
              <a:rPr lang="en-US" sz="1400" smtClean="0"/>
              <a:t>A</a:t>
            </a:r>
            <a:r>
              <a:rPr lang="en-US" sz="1000" smtClean="0"/>
              <a:t> </a:t>
            </a:r>
            <a:r>
              <a:rPr lang="en-US" sz="2000" smtClean="0"/>
              <a:t>+ </a:t>
            </a:r>
            <a:r>
              <a:rPr lang="en-US" sz="2400" smtClean="0"/>
              <a:t>V</a:t>
            </a:r>
            <a:r>
              <a:rPr lang="en-US" sz="1400" smtClean="0"/>
              <a:t>B</a:t>
            </a:r>
            <a:r>
              <a:rPr lang="en-US" sz="1000" smtClean="0"/>
              <a:t> </a:t>
            </a:r>
            <a:r>
              <a:rPr lang="en-US" sz="2000" smtClean="0"/>
              <a:t>+ </a:t>
            </a:r>
            <a:r>
              <a:rPr lang="en-US" sz="2400" smtClean="0"/>
              <a:t>V</a:t>
            </a:r>
            <a:r>
              <a:rPr lang="en-US" sz="1400" smtClean="0"/>
              <a:t>C</a:t>
            </a:r>
          </a:p>
          <a:p>
            <a:pPr lvl="1" eaLnBrk="1" hangingPunct="1"/>
            <a:endParaRPr lang="en-US" sz="1400" smtClean="0"/>
          </a:p>
          <a:p>
            <a:pPr lvl="1" eaLnBrk="1" hangingPunct="1"/>
            <a:endParaRPr lang="en-US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800" smtClean="0"/>
              <a:t>Parallel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kumimoji="1" lang="en-US" sz="2400" smtClean="0"/>
              <a:t>Same voltage across </a:t>
            </a:r>
          </a:p>
          <a:p>
            <a:pPr lvl="1" eaLnBrk="1" hangingPunct="1">
              <a:buFont typeface="Wingdings" pitchFamily="2" charset="2"/>
              <a:buNone/>
            </a:pPr>
            <a:r>
              <a:rPr kumimoji="1" lang="en-US" sz="2400" smtClean="0"/>
              <a:t> all branches</a:t>
            </a:r>
            <a:endParaRPr lang="en-US" sz="2400" smtClean="0"/>
          </a:p>
          <a:p>
            <a:pPr lvl="1" eaLnBrk="1" hangingPunct="1">
              <a:buFont typeface="Wingdings" pitchFamily="2" charset="2"/>
              <a:buChar char="Ø"/>
            </a:pPr>
            <a:r>
              <a:rPr kumimoji="1" lang="en-US" sz="2400" smtClean="0"/>
              <a:t>V</a:t>
            </a:r>
            <a:r>
              <a:rPr kumimoji="1" lang="en-US" sz="1200" smtClean="0"/>
              <a:t>in</a:t>
            </a:r>
            <a:r>
              <a:rPr kumimoji="1" lang="en-US" sz="2400" smtClean="0"/>
              <a:t> = V</a:t>
            </a:r>
            <a:r>
              <a:rPr kumimoji="1" lang="en-US" sz="1200" smtClean="0"/>
              <a:t>D</a:t>
            </a:r>
            <a:r>
              <a:rPr kumimoji="1" lang="en-US" sz="2400" smtClean="0"/>
              <a:t> = V</a:t>
            </a:r>
            <a:r>
              <a:rPr kumimoji="1" lang="en-US" sz="1200" smtClean="0"/>
              <a:t>E</a:t>
            </a:r>
            <a:r>
              <a:rPr kumimoji="1" lang="en-US" sz="2400" smtClean="0"/>
              <a:t> = V</a:t>
            </a:r>
            <a:r>
              <a:rPr kumimoji="1" lang="en-US" sz="1200" smtClean="0"/>
              <a:t>F</a:t>
            </a:r>
            <a:r>
              <a:rPr kumimoji="1" lang="en-US" sz="2400" smtClean="0"/>
              <a:t> + V</a:t>
            </a:r>
            <a:r>
              <a:rPr kumimoji="1" lang="en-US" sz="1200" smtClean="0"/>
              <a:t>G</a:t>
            </a:r>
          </a:p>
        </p:txBody>
      </p:sp>
      <p:sp>
        <p:nvSpPr>
          <p:cNvPr id="16390" name="Text Box 4"/>
          <p:cNvSpPr txBox="1">
            <a:spLocks noChangeArrowheads="1"/>
          </p:cNvSpPr>
          <p:nvPr/>
        </p:nvSpPr>
        <p:spPr bwMode="auto">
          <a:xfrm>
            <a:off x="457200" y="1600200"/>
            <a:ext cx="13716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Terms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Elements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FF0000"/>
                </a:solidFill>
              </a:rPr>
              <a:t>Wiring</a:t>
            </a:r>
          </a:p>
        </p:txBody>
      </p:sp>
      <p:pic>
        <p:nvPicPr>
          <p:cNvPr id="8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Materials for Lab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10000"/>
              </a:spcBef>
              <a:buFont typeface="Wingdings" pitchFamily="2" charset="2"/>
              <a:buChar char="Ø"/>
            </a:pPr>
            <a:r>
              <a:rPr lang="en-US" dirty="0" smtClean="0"/>
              <a:t>Resistors </a:t>
            </a:r>
          </a:p>
          <a:p>
            <a:pPr lvl="1" eaLnBrk="1" hangingPunct="1">
              <a:spcBef>
                <a:spcPct val="10000"/>
              </a:spcBef>
              <a:buFont typeface="Wingdings" pitchFamily="2" charset="2"/>
              <a:buChar char="Ø"/>
            </a:pPr>
            <a:r>
              <a:rPr lang="en-US" dirty="0" smtClean="0"/>
              <a:t>Brown, black, yellow = 100K</a:t>
            </a:r>
            <a:r>
              <a:rPr lang="el-GR" dirty="0" smtClean="0"/>
              <a:t>Ω</a:t>
            </a:r>
            <a:endParaRPr lang="en-US" dirty="0" smtClean="0"/>
          </a:p>
          <a:p>
            <a:pPr lvl="1" eaLnBrk="1" hangingPunct="1">
              <a:spcBef>
                <a:spcPct val="10000"/>
              </a:spcBef>
              <a:buFont typeface="Wingdings" pitchFamily="2" charset="2"/>
              <a:buChar char="Ø"/>
            </a:pPr>
            <a:r>
              <a:rPr lang="en-US" dirty="0" smtClean="0"/>
              <a:t>Brown, black, green = 1M</a:t>
            </a:r>
            <a:r>
              <a:rPr lang="el-GR" dirty="0" smtClean="0"/>
              <a:t>Ω</a:t>
            </a:r>
            <a:endParaRPr lang="en-US" dirty="0" smtClean="0"/>
          </a:p>
          <a:p>
            <a:pPr eaLnBrk="1" hangingPunct="1">
              <a:spcBef>
                <a:spcPct val="10000"/>
              </a:spcBef>
              <a:buFont typeface="Wingdings" pitchFamily="2" charset="2"/>
              <a:buChar char="Ø"/>
            </a:pPr>
            <a:r>
              <a:rPr lang="en-US" dirty="0" smtClean="0"/>
              <a:t>Capacitors </a:t>
            </a:r>
          </a:p>
          <a:p>
            <a:pPr lvl="1" eaLnBrk="1" hangingPunct="1">
              <a:spcBef>
                <a:spcPct val="10000"/>
              </a:spcBef>
              <a:buFont typeface="Wingdings" pitchFamily="2" charset="2"/>
              <a:buChar char="Ø"/>
            </a:pPr>
            <a:r>
              <a:rPr lang="en-US" dirty="0" smtClean="0"/>
              <a:t>102 = 0.001 µF</a:t>
            </a:r>
          </a:p>
          <a:p>
            <a:pPr lvl="1" eaLnBrk="1" hangingPunct="1">
              <a:spcBef>
                <a:spcPct val="10000"/>
              </a:spcBef>
              <a:buFont typeface="Wingdings" pitchFamily="2" charset="2"/>
              <a:buChar char="Ø"/>
            </a:pPr>
            <a:r>
              <a:rPr lang="en-US" dirty="0" smtClean="0"/>
              <a:t>10J = 10pF</a:t>
            </a:r>
          </a:p>
          <a:p>
            <a:pPr eaLnBrk="1" hangingPunct="1">
              <a:spcBef>
                <a:spcPct val="10000"/>
              </a:spcBef>
              <a:buFont typeface="Wingdings" pitchFamily="2" charset="2"/>
              <a:buChar char="Ø"/>
            </a:pPr>
            <a:r>
              <a:rPr lang="en-US" dirty="0" smtClean="0"/>
              <a:t>Inductors</a:t>
            </a:r>
          </a:p>
          <a:p>
            <a:pPr lvl="1" eaLnBrk="1" hangingPunct="1">
              <a:spcBef>
                <a:spcPct val="10000"/>
              </a:spcBef>
              <a:buFont typeface="Wingdings" pitchFamily="2" charset="2"/>
              <a:buChar char="Ø"/>
            </a:pPr>
            <a:r>
              <a:rPr lang="en-US" dirty="0" smtClean="0"/>
              <a:t>1mH</a:t>
            </a:r>
          </a:p>
        </p:txBody>
      </p:sp>
      <p:pic>
        <p:nvPicPr>
          <p:cNvPr id="17412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3962400"/>
            <a:ext cx="2247900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Materials for Lab (Cont’d)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z="3600" smtClean="0"/>
              <a:t>NI-ELVIS II+</a:t>
            </a:r>
            <a:endParaRPr lang="en-US" sz="3600" dirty="0" smtClean="0"/>
          </a:p>
          <a:p>
            <a:pPr eaLnBrk="1" hangingPunct="1">
              <a:buFont typeface="Wingdings" pitchFamily="2" charset="2"/>
              <a:buChar char="Ø"/>
            </a:pPr>
            <a:endParaRPr lang="en-US" sz="3600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3600" dirty="0" smtClean="0"/>
              <a:t>Breadboard</a:t>
            </a:r>
          </a:p>
          <a:p>
            <a:pPr eaLnBrk="1" hangingPunct="1">
              <a:buFont typeface="Wingdings" pitchFamily="2" charset="2"/>
              <a:buChar char="Ø"/>
            </a:pPr>
            <a:endParaRPr lang="en-US" sz="3600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3600" dirty="0" smtClean="0"/>
              <a:t>Coaxial to Alligator Clip Cable</a:t>
            </a:r>
          </a:p>
          <a:p>
            <a:pPr marL="0" indent="0" eaLnBrk="1" hangingPunct="1">
              <a:buNone/>
            </a:pPr>
            <a:endParaRPr lang="en-US" sz="3600" dirty="0" smtClean="0"/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4133850"/>
            <a:ext cx="1423988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86575" y="1447800"/>
            <a:ext cx="2257425" cy="187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Procedure - Testing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pPr marL="990600" lvl="1" indent="-533400" eaLnBrk="1" hangingPunct="1">
              <a:buFontTx/>
              <a:buAutoNum type="arabicPeriod"/>
            </a:pPr>
            <a:r>
              <a:rPr lang="en-US" dirty="0" smtClean="0"/>
              <a:t>Plug in NI ELVIS II to PC Lab and turn it on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dirty="0" smtClean="0"/>
              <a:t>Select NI </a:t>
            </a:r>
            <a:r>
              <a:rPr lang="en-US" dirty="0" err="1" smtClean="0"/>
              <a:t>ELVISmx</a:t>
            </a:r>
            <a:r>
              <a:rPr lang="en-US" dirty="0" smtClean="0"/>
              <a:t> Instrument Launcher 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dirty="0"/>
              <a:t>Select FGEN in the Instrument Launcher </a:t>
            </a:r>
            <a:endParaRPr lang="en-US" dirty="0" smtClean="0"/>
          </a:p>
          <a:p>
            <a:pPr marL="990600" lvl="1" indent="-533400" eaLnBrk="1" hangingPunct="1">
              <a:buFontTx/>
              <a:buAutoNum type="arabicPeriod"/>
            </a:pPr>
            <a:r>
              <a:rPr lang="en-US" dirty="0" smtClean="0"/>
              <a:t>Set function generator to 1000Hz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dirty="0" smtClean="0"/>
              <a:t>Set the amplitude to 2 </a:t>
            </a:r>
            <a:r>
              <a:rPr lang="en-US" dirty="0" err="1" smtClean="0"/>
              <a:t>Vpp</a:t>
            </a:r>
            <a:endParaRPr lang="en-US" dirty="0" smtClean="0"/>
          </a:p>
          <a:p>
            <a:pPr marL="990600" lvl="1" indent="-533400" eaLnBrk="1" hangingPunct="1">
              <a:buFontTx/>
              <a:buAutoNum type="arabicPeriod"/>
            </a:pPr>
            <a:r>
              <a:rPr lang="en-US" dirty="0" smtClean="0"/>
              <a:t>Set signal route to FGEN BNC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dirty="0" smtClean="0"/>
              <a:t>Select Scope in the Instrument Launcher</a:t>
            </a:r>
          </a:p>
          <a:p>
            <a:pPr marL="990600" lvl="1" indent="-533400" eaLnBrk="1" hangingPunct="1">
              <a:buFontTx/>
              <a:buAutoNum type="arabicPeriod"/>
            </a:pPr>
            <a:endParaRPr lang="en-US" dirty="0" smtClean="0"/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Procedure – Data Analysis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dirty="0" smtClean="0"/>
              <a:t>Click run in both instruments</a:t>
            </a:r>
          </a:p>
          <a:p>
            <a:pPr eaLnBrk="1" hangingPunct="1">
              <a:buFont typeface="Wingdings" pitchFamily="2" charset="2"/>
              <a:buChar char="Ø"/>
            </a:pPr>
            <a:endParaRPr lang="en-US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/>
              <a:t>Calculate the -3dB point.</a:t>
            </a:r>
          </a:p>
          <a:p>
            <a:pPr eaLnBrk="1" hangingPunct="1">
              <a:buFont typeface="Wingdings" pitchFamily="2" charset="2"/>
              <a:buChar char="Ø"/>
            </a:pPr>
            <a:endParaRPr lang="en-US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/>
              <a:t>Test both of the circuits and determine their type</a:t>
            </a:r>
          </a:p>
          <a:p>
            <a:pPr eaLnBrk="1" hangingPunct="1">
              <a:buFont typeface="Wingdings" pitchFamily="2" charset="2"/>
              <a:buChar char="Ø"/>
            </a:pPr>
            <a:endParaRPr lang="en-US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/>
              <a:t>Assemble the radio</a:t>
            </a:r>
          </a:p>
          <a:p>
            <a:pPr eaLnBrk="1" hangingPunct="1">
              <a:buFont typeface="Wingdings" pitchFamily="2" charset="2"/>
              <a:buChar char="Ø"/>
            </a:pPr>
            <a:endParaRPr lang="en-US" dirty="0"/>
          </a:p>
          <a:p>
            <a:pPr marL="0" indent="0" eaLnBrk="1" hangingPunct="1">
              <a:buNone/>
            </a:pPr>
            <a:endParaRPr lang="en-US" dirty="0" smtClean="0"/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1" y="6200094"/>
            <a:ext cx="2993430" cy="405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1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Procedure - Circuit 1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8486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mtClean="0"/>
              <a:t>Connect the 100k</a:t>
            </a:r>
            <a:r>
              <a:rPr lang="el-GR" smtClean="0"/>
              <a:t>Ω</a:t>
            </a:r>
            <a:r>
              <a:rPr lang="en-US" smtClean="0"/>
              <a:t> resistor and .001 µF capacitor in series</a:t>
            </a:r>
            <a:endParaRPr lang="en-US" sz="2800" smtClean="0"/>
          </a:p>
        </p:txBody>
      </p:sp>
      <p:pic>
        <p:nvPicPr>
          <p:cNvPr id="20484" name="Picture 16" descr="Lab9_20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1447800" y="2895600"/>
            <a:ext cx="5705475" cy="2997200"/>
          </a:xfrm>
          <a:noFill/>
        </p:spPr>
      </p:pic>
      <p:pic>
        <p:nvPicPr>
          <p:cNvPr id="6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Overview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z="3600" smtClean="0"/>
              <a:t>Objectives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3600" smtClean="0"/>
              <a:t>Background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3600" smtClean="0"/>
              <a:t>Materials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3600" smtClean="0"/>
              <a:t>Procedure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3600" smtClean="0"/>
              <a:t>Report / Presentation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3600" smtClean="0"/>
              <a:t>Closing</a:t>
            </a:r>
            <a:endParaRPr lang="en-US" smtClean="0"/>
          </a:p>
        </p:txBody>
      </p:sp>
      <p:pic>
        <p:nvPicPr>
          <p:cNvPr id="7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Procedure - Circuit 2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z="3600" smtClean="0"/>
              <a:t>Connect 0.001 µF capacitor to 1 M</a:t>
            </a:r>
            <a:r>
              <a:rPr lang="el-GR" sz="3600" smtClean="0"/>
              <a:t>Ω</a:t>
            </a:r>
            <a:r>
              <a:rPr lang="en-US" sz="3600" smtClean="0"/>
              <a:t> resistor in series</a:t>
            </a:r>
          </a:p>
        </p:txBody>
      </p:sp>
      <p:graphicFrame>
        <p:nvGraphicFramePr>
          <p:cNvPr id="3074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1600200" y="2895600"/>
          <a:ext cx="5867400" cy="293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Photo Editor Photo" r:id="rId3" imgW="2914286" imgH="1457143" progId="MSPhotoEd.3">
                  <p:embed/>
                </p:oleObj>
              </mc:Choice>
              <mc:Fallback>
                <p:oleObj name="Photo Editor Photo" r:id="rId3" imgW="2914286" imgH="1457143" progId="MSPhotoEd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895600"/>
                        <a:ext cx="5867400" cy="293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Procedure - Circuit 3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12192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dirty="0" smtClean="0"/>
              <a:t>Assemble the circuit below (Crystal Radio)</a:t>
            </a:r>
            <a:endParaRPr lang="en-US" sz="2800" dirty="0" smtClean="0"/>
          </a:p>
        </p:txBody>
      </p:sp>
      <p:pic>
        <p:nvPicPr>
          <p:cNvPr id="21508" name="Picture 10" descr="Lab_filters_25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1371600" y="1524000"/>
            <a:ext cx="6477000" cy="4948238"/>
          </a:xfrm>
          <a:noFill/>
        </p:spPr>
      </p:pic>
      <p:pic>
        <p:nvPicPr>
          <p:cNvPr id="6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Assignment: Report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/>
              <a:t>Individual Report (one report per student)</a:t>
            </a:r>
            <a:endParaRPr lang="en-US" sz="1200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/>
              <a:t>Title page</a:t>
            </a:r>
            <a:endParaRPr lang="en-US" sz="1200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/>
              <a:t>Discussion topics in the manual</a:t>
            </a:r>
            <a:endParaRPr lang="en-US" sz="1200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/>
              <a:t>For first two circuits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dirty="0" smtClean="0"/>
              <a:t>Include Excel tables and Gain vs. Frequency graphs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dirty="0" smtClean="0"/>
              <a:t>Determine filter type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dirty="0" smtClean="0"/>
              <a:t>Label each graph with determined filter type</a:t>
            </a:r>
            <a:endParaRPr lang="en-US" sz="1000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/>
              <a:t>Have TA scan in signed lab notes</a:t>
            </a:r>
            <a:endParaRPr lang="en-US" sz="1400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/>
              <a:t>OPTIONAL- Include photos of circuits and setup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Assignment: Presentation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/>
              <a:t>Team Presentation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/>
              <a:t>Include lab data</a:t>
            </a:r>
            <a:endParaRPr lang="en-US" sz="1200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/>
              <a:t>Professional-looking tables</a:t>
            </a:r>
            <a:endParaRPr lang="en-US" sz="1200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/>
              <a:t>Discussion topics in the manual</a:t>
            </a:r>
            <a:endParaRPr lang="en-US" sz="1200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/>
              <a:t>Include photos of circuits and setup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/>
              <a:t>Refer to “Creating PowerPoint Presentations” found in Online Manual</a:t>
            </a:r>
            <a:endParaRPr lang="en-US" sz="1000" dirty="0" smtClean="0"/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Closing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30763"/>
          </a:xfrm>
        </p:spPr>
        <p:txBody>
          <a:bodyPr/>
          <a:lstStyle/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dirty="0" smtClean="0"/>
              <a:t>TA will assign which circuit you start with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dirty="0" smtClean="0"/>
              <a:t>Have all original data signed by your TA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dirty="0" smtClean="0"/>
              <a:t>All team members must actively participate in experiment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dirty="0" smtClean="0"/>
              <a:t>Submit all work electronically 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dirty="0" smtClean="0"/>
              <a:t>Return all materials to your TA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Objectives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mtClean="0"/>
              <a:t>Learn about electrical filters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Different types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Uses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mtClean="0"/>
              <a:t>What is the -3dB point?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mtClean="0"/>
              <a:t>Create filters and a crystal set radio using multiple circuit elements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mtClean="0"/>
              <a:t>Identify filters based on generated graphs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Frequency Response Graph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z="2800" smtClean="0"/>
              <a:t>Gain (in dB)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smtClean="0"/>
              <a:t>Ratio of output against input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smtClean="0"/>
              <a:t>20*log (V</a:t>
            </a:r>
            <a:r>
              <a:rPr lang="en-US" sz="2400" baseline="-25000" smtClean="0"/>
              <a:t>out</a:t>
            </a:r>
            <a:r>
              <a:rPr lang="en-US" sz="2400" smtClean="0"/>
              <a:t>/V</a:t>
            </a:r>
            <a:r>
              <a:rPr lang="en-US" sz="2400" baseline="-25000" smtClean="0"/>
              <a:t>in</a:t>
            </a:r>
            <a:r>
              <a:rPr lang="en-US" sz="2400" smtClean="0"/>
              <a:t>)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smtClean="0"/>
              <a:t>Always negative value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800" smtClean="0"/>
              <a:t>-3dB Point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smtClean="0"/>
              <a:t>3dB drop of signal power from highest point on gain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smtClean="0"/>
              <a:t>Signal power is half of original value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800" smtClean="0"/>
              <a:t>Cutoff Frequency (in Hz)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smtClean="0"/>
              <a:t>Frequency at -3dB Point</a:t>
            </a:r>
          </a:p>
          <a:p>
            <a:pPr lvl="1" eaLnBrk="1" hangingPunct="1">
              <a:buFont typeface="Wingdings" pitchFamily="2" charset="2"/>
              <a:buChar char="Ø"/>
            </a:pPr>
            <a:endParaRPr lang="en-US" sz="2400" smtClean="0"/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Frequency Response Graph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z="2800" smtClean="0"/>
              <a:t>Plot of Gain versus Frequency of electrical signal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800" smtClean="0"/>
              <a:t>Semi-logarithmic scale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smtClean="0"/>
              <a:t>Linear Y-axis, logarithmic X-axis</a:t>
            </a:r>
          </a:p>
        </p:txBody>
      </p:sp>
      <p:grpSp>
        <p:nvGrpSpPr>
          <p:cNvPr id="2" name="Group 95"/>
          <p:cNvGrpSpPr>
            <a:grpSpLocks/>
          </p:cNvGrpSpPr>
          <p:nvPr/>
        </p:nvGrpSpPr>
        <p:grpSpPr bwMode="auto">
          <a:xfrm>
            <a:off x="1981200" y="3048000"/>
            <a:ext cx="5715000" cy="3581400"/>
            <a:chOff x="1248" y="1920"/>
            <a:chExt cx="3600" cy="2256"/>
          </a:xfrm>
        </p:grpSpPr>
        <p:sp>
          <p:nvSpPr>
            <p:cNvPr id="9221" name="Line 66"/>
            <p:cNvSpPr>
              <a:spLocks noChangeShapeType="1"/>
            </p:cNvSpPr>
            <p:nvPr/>
          </p:nvSpPr>
          <p:spPr bwMode="auto">
            <a:xfrm>
              <a:off x="1968" y="2640"/>
              <a:ext cx="76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2" name="Line 67"/>
            <p:cNvSpPr>
              <a:spLocks noChangeShapeType="1"/>
            </p:cNvSpPr>
            <p:nvPr/>
          </p:nvSpPr>
          <p:spPr bwMode="auto">
            <a:xfrm>
              <a:off x="2736" y="2640"/>
              <a:ext cx="528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3" name="Line 68"/>
            <p:cNvSpPr>
              <a:spLocks noChangeShapeType="1"/>
            </p:cNvSpPr>
            <p:nvPr/>
          </p:nvSpPr>
          <p:spPr bwMode="auto">
            <a:xfrm>
              <a:off x="3264" y="2880"/>
              <a:ext cx="384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4" name="Line 69"/>
            <p:cNvSpPr>
              <a:spLocks noChangeShapeType="1"/>
            </p:cNvSpPr>
            <p:nvPr/>
          </p:nvSpPr>
          <p:spPr bwMode="auto">
            <a:xfrm>
              <a:off x="1776" y="264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5" name="Line 70"/>
            <p:cNvSpPr>
              <a:spLocks noChangeShapeType="1"/>
            </p:cNvSpPr>
            <p:nvPr/>
          </p:nvSpPr>
          <p:spPr bwMode="auto">
            <a:xfrm flipH="1">
              <a:off x="1776" y="2640"/>
              <a:ext cx="1488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6" name="Line 71"/>
            <p:cNvSpPr>
              <a:spLocks noChangeShapeType="1"/>
            </p:cNvSpPr>
            <p:nvPr/>
          </p:nvSpPr>
          <p:spPr bwMode="auto">
            <a:xfrm flipH="1">
              <a:off x="1776" y="2880"/>
              <a:ext cx="288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7" name="Line 72"/>
            <p:cNvSpPr>
              <a:spLocks noChangeShapeType="1"/>
            </p:cNvSpPr>
            <p:nvPr/>
          </p:nvSpPr>
          <p:spPr bwMode="auto">
            <a:xfrm>
              <a:off x="3264" y="2640"/>
              <a:ext cx="0" cy="768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8" name="Line 73"/>
            <p:cNvSpPr>
              <a:spLocks noChangeShapeType="1"/>
            </p:cNvSpPr>
            <p:nvPr/>
          </p:nvSpPr>
          <p:spPr bwMode="auto">
            <a:xfrm flipV="1">
              <a:off x="3264" y="340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9" name="Text Box 74"/>
            <p:cNvSpPr txBox="1">
              <a:spLocks noChangeArrowheads="1"/>
            </p:cNvSpPr>
            <p:nvPr/>
          </p:nvSpPr>
          <p:spPr bwMode="auto">
            <a:xfrm>
              <a:off x="2688" y="3648"/>
              <a:ext cx="115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rgbClr val="FF0000"/>
                  </a:solidFill>
                </a:rPr>
                <a:t>Cutoff Frequency</a:t>
              </a:r>
            </a:p>
          </p:txBody>
        </p:sp>
        <p:sp>
          <p:nvSpPr>
            <p:cNvPr id="9230" name="Text Box 75"/>
            <p:cNvSpPr txBox="1">
              <a:spLocks noChangeArrowheads="1"/>
            </p:cNvSpPr>
            <p:nvPr/>
          </p:nvSpPr>
          <p:spPr bwMode="auto">
            <a:xfrm>
              <a:off x="1296" y="2592"/>
              <a:ext cx="48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>
                  <a:solidFill>
                    <a:srgbClr val="FF0000"/>
                  </a:solidFill>
                </a:rPr>
                <a:t>3 dB</a:t>
              </a:r>
            </a:p>
          </p:txBody>
        </p:sp>
        <p:grpSp>
          <p:nvGrpSpPr>
            <p:cNvPr id="3" name="Group 76"/>
            <p:cNvGrpSpPr>
              <a:grpSpLocks/>
            </p:cNvGrpSpPr>
            <p:nvPr/>
          </p:nvGrpSpPr>
          <p:grpSpPr bwMode="auto">
            <a:xfrm>
              <a:off x="2064" y="1920"/>
              <a:ext cx="2304" cy="1488"/>
              <a:chOff x="528" y="2256"/>
              <a:chExt cx="1824" cy="1248"/>
            </a:xfrm>
          </p:grpSpPr>
          <p:sp>
            <p:nvSpPr>
              <p:cNvPr id="9244" name="Line 77"/>
              <p:cNvSpPr>
                <a:spLocks noChangeShapeType="1"/>
              </p:cNvSpPr>
              <p:nvPr/>
            </p:nvSpPr>
            <p:spPr bwMode="auto">
              <a:xfrm>
                <a:off x="528" y="2256"/>
                <a:ext cx="0" cy="124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triangle" w="med" len="med"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5" name="Line 78"/>
              <p:cNvSpPr>
                <a:spLocks noChangeShapeType="1"/>
              </p:cNvSpPr>
              <p:nvPr/>
            </p:nvSpPr>
            <p:spPr bwMode="auto">
              <a:xfrm>
                <a:off x="528" y="3504"/>
                <a:ext cx="182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232" name="Text Box 79"/>
            <p:cNvSpPr txBox="1">
              <a:spLocks noChangeArrowheads="1"/>
            </p:cNvSpPr>
            <p:nvPr/>
          </p:nvSpPr>
          <p:spPr bwMode="auto">
            <a:xfrm>
              <a:off x="3984" y="3456"/>
              <a:ext cx="864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>
                  <a:solidFill>
                    <a:srgbClr val="FF0000"/>
                  </a:solidFill>
                </a:rPr>
                <a:t>f  (kHz) (log scale) </a:t>
              </a:r>
            </a:p>
          </p:txBody>
        </p:sp>
        <p:sp>
          <p:nvSpPr>
            <p:cNvPr id="9233" name="Text Box 80"/>
            <p:cNvSpPr txBox="1">
              <a:spLocks noChangeArrowheads="1"/>
            </p:cNvSpPr>
            <p:nvPr/>
          </p:nvSpPr>
          <p:spPr bwMode="auto">
            <a:xfrm>
              <a:off x="1248" y="2064"/>
              <a:ext cx="960" cy="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20000"/>
                </a:spcBef>
              </a:pPr>
              <a:r>
                <a:rPr lang="en-US" sz="1400" b="1">
                  <a:solidFill>
                    <a:srgbClr val="FF0000"/>
                  </a:solidFill>
                </a:rPr>
                <a:t>Gain (dB)</a:t>
              </a:r>
            </a:p>
            <a:p>
              <a:pPr eaLnBrk="0" hangingPunct="0">
                <a:spcBef>
                  <a:spcPct val="20000"/>
                </a:spcBef>
              </a:pPr>
              <a:r>
                <a:rPr lang="en-US" sz="1400" b="1">
                  <a:solidFill>
                    <a:srgbClr val="FF0000"/>
                  </a:solidFill>
                </a:rPr>
                <a:t>(linear scale)</a:t>
              </a:r>
            </a:p>
          </p:txBody>
        </p:sp>
        <p:sp>
          <p:nvSpPr>
            <p:cNvPr id="9234" name="Text Box 81"/>
            <p:cNvSpPr txBox="1">
              <a:spLocks noChangeArrowheads="1"/>
            </p:cNvSpPr>
            <p:nvPr/>
          </p:nvSpPr>
          <p:spPr bwMode="auto">
            <a:xfrm>
              <a:off x="2208" y="3888"/>
              <a:ext cx="20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 b="1">
                  <a:solidFill>
                    <a:srgbClr val="FF0000"/>
                  </a:solidFill>
                </a:rPr>
                <a:t>Gain vs. Frequency</a:t>
              </a:r>
            </a:p>
          </p:txBody>
        </p:sp>
        <p:sp>
          <p:nvSpPr>
            <p:cNvPr id="9235" name="Line 82"/>
            <p:cNvSpPr>
              <a:spLocks noChangeShapeType="1"/>
            </p:cNvSpPr>
            <p:nvPr/>
          </p:nvSpPr>
          <p:spPr bwMode="auto">
            <a:xfrm flipH="1">
              <a:off x="2304" y="2064"/>
              <a:ext cx="144" cy="480"/>
            </a:xfrm>
            <a:prstGeom prst="line">
              <a:avLst/>
            </a:prstGeom>
            <a:noFill/>
            <a:ln w="9525">
              <a:solidFill>
                <a:srgbClr val="CC33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6" name="Line 83"/>
            <p:cNvSpPr>
              <a:spLocks noChangeShapeType="1"/>
            </p:cNvSpPr>
            <p:nvPr/>
          </p:nvSpPr>
          <p:spPr bwMode="auto">
            <a:xfrm>
              <a:off x="2448" y="2064"/>
              <a:ext cx="192" cy="0"/>
            </a:xfrm>
            <a:prstGeom prst="line">
              <a:avLst/>
            </a:prstGeom>
            <a:noFill/>
            <a:ln w="9525">
              <a:solidFill>
                <a:srgbClr val="CC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7" name="Text Box 84"/>
            <p:cNvSpPr txBox="1">
              <a:spLocks noChangeArrowheads="1"/>
            </p:cNvSpPr>
            <p:nvPr/>
          </p:nvSpPr>
          <p:spPr bwMode="auto">
            <a:xfrm>
              <a:off x="2640" y="1920"/>
              <a:ext cx="110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>
                  <a:solidFill>
                    <a:srgbClr val="FF0000"/>
                  </a:solidFill>
                </a:rPr>
                <a:t>Max Gain (dB)</a:t>
              </a:r>
            </a:p>
          </p:txBody>
        </p:sp>
        <p:sp>
          <p:nvSpPr>
            <p:cNvPr id="9238" name="Line 85"/>
            <p:cNvSpPr>
              <a:spLocks noChangeShapeType="1"/>
            </p:cNvSpPr>
            <p:nvPr/>
          </p:nvSpPr>
          <p:spPr bwMode="auto">
            <a:xfrm flipH="1">
              <a:off x="3312" y="2400"/>
              <a:ext cx="192" cy="432"/>
            </a:xfrm>
            <a:prstGeom prst="line">
              <a:avLst/>
            </a:prstGeom>
            <a:noFill/>
            <a:ln w="9525">
              <a:solidFill>
                <a:srgbClr val="CC33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9" name="Text Box 86"/>
            <p:cNvSpPr txBox="1">
              <a:spLocks noChangeArrowheads="1"/>
            </p:cNvSpPr>
            <p:nvPr/>
          </p:nvSpPr>
          <p:spPr bwMode="auto">
            <a:xfrm>
              <a:off x="3504" y="2160"/>
              <a:ext cx="1056" cy="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>
                  <a:solidFill>
                    <a:srgbClr val="FF0000"/>
                  </a:solidFill>
                </a:rPr>
                <a:t>Gain is 3 dB lower than the max</a:t>
              </a:r>
            </a:p>
          </p:txBody>
        </p:sp>
        <p:sp>
          <p:nvSpPr>
            <p:cNvPr id="9240" name="Rectangle 90"/>
            <p:cNvSpPr>
              <a:spLocks noChangeArrowheads="1"/>
            </p:cNvSpPr>
            <p:nvPr/>
          </p:nvSpPr>
          <p:spPr bwMode="auto">
            <a:xfrm>
              <a:off x="2304" y="3408"/>
              <a:ext cx="72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rgbClr val="FF0000"/>
                  </a:solidFill>
                </a:rPr>
                <a:t>Bandwidth</a:t>
              </a:r>
            </a:p>
          </p:txBody>
        </p:sp>
        <p:sp>
          <p:nvSpPr>
            <p:cNvPr id="9241" name="Line 92"/>
            <p:cNvSpPr>
              <a:spLocks noChangeShapeType="1"/>
            </p:cNvSpPr>
            <p:nvPr/>
          </p:nvSpPr>
          <p:spPr bwMode="auto">
            <a:xfrm flipH="1">
              <a:off x="2064" y="350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2" name="Line 93"/>
            <p:cNvSpPr>
              <a:spLocks noChangeShapeType="1"/>
            </p:cNvSpPr>
            <p:nvPr/>
          </p:nvSpPr>
          <p:spPr bwMode="auto">
            <a:xfrm>
              <a:off x="2976" y="350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3" name="Line 94"/>
            <p:cNvSpPr>
              <a:spLocks noChangeShapeType="1"/>
            </p:cNvSpPr>
            <p:nvPr/>
          </p:nvSpPr>
          <p:spPr bwMode="auto">
            <a:xfrm>
              <a:off x="2064" y="340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31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What are Filters?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8991600" cy="4754563"/>
          </a:xfrm>
        </p:spPr>
        <p:txBody>
          <a:bodyPr/>
          <a:lstStyle/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Eliminate unwanted frequencies 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High-pass or low-pass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Favor desired frequencies 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Band-pass</a:t>
            </a:r>
          </a:p>
          <a:p>
            <a:pPr lvl="2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Bandwidth: frequency range filter allows to pass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Example</a:t>
            </a:r>
          </a:p>
          <a:p>
            <a:pPr lvl="2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Radio tunes in to particular station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2667000"/>
            <a:ext cx="5105400" cy="398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Basic Filter Types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600200"/>
            <a:ext cx="6553200" cy="4525963"/>
          </a:xfrm>
        </p:spPr>
        <p:txBody>
          <a:bodyPr/>
          <a:lstStyle/>
          <a:p>
            <a:pPr eaLnBrk="1" hangingPunct="1"/>
            <a:r>
              <a:rPr lang="en-US" smtClean="0"/>
              <a:t>Low-Pass Filter</a:t>
            </a:r>
          </a:p>
          <a:p>
            <a:pPr lvl="1" eaLnBrk="1" hangingPunct="1"/>
            <a:r>
              <a:rPr lang="en-US" smtClean="0"/>
              <a:t>Low frequencies pass</a:t>
            </a:r>
          </a:p>
        </p:txBody>
      </p:sp>
      <p:sp>
        <p:nvSpPr>
          <p:cNvPr id="11269" name="Text Box 11"/>
          <p:cNvSpPr txBox="1">
            <a:spLocks noChangeArrowheads="1"/>
          </p:cNvSpPr>
          <p:nvPr/>
        </p:nvSpPr>
        <p:spPr bwMode="auto">
          <a:xfrm>
            <a:off x="457200" y="1600200"/>
            <a:ext cx="15240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FF0000"/>
                </a:solidFill>
              </a:rPr>
              <a:t>Low-Pass</a:t>
            </a:r>
            <a:endParaRPr lang="en-US" sz="2000">
              <a:solidFill>
                <a:srgbClr val="000066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High-Pass</a:t>
            </a:r>
            <a:endParaRPr lang="en-US" sz="2000">
              <a:solidFill>
                <a:srgbClr val="FF0000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Band-Pass</a:t>
            </a:r>
          </a:p>
        </p:txBody>
      </p:sp>
      <p:sp>
        <p:nvSpPr>
          <p:cNvPr id="11270" name="Rectangle 25"/>
          <p:cNvSpPr>
            <a:spLocks noChangeArrowheads="1"/>
          </p:cNvSpPr>
          <p:nvPr/>
        </p:nvSpPr>
        <p:spPr bwMode="auto">
          <a:xfrm>
            <a:off x="533400" y="3810000"/>
            <a:ext cx="2286000" cy="21653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66"/>
                </a:solidFill>
              </a:rPr>
              <a:t>3dB Point:</a:t>
            </a:r>
            <a:br>
              <a:rPr lang="en-US" sz="2000">
                <a:solidFill>
                  <a:srgbClr val="000066"/>
                </a:solidFill>
              </a:rPr>
            </a:br>
            <a:r>
              <a:rPr lang="en-US" sz="2000">
                <a:solidFill>
                  <a:srgbClr val="000066"/>
                </a:solidFill>
              </a:rPr>
              <a:t>-3dB</a:t>
            </a:r>
          </a:p>
          <a:p>
            <a:endParaRPr lang="en-US" sz="800">
              <a:solidFill>
                <a:srgbClr val="000066"/>
              </a:solidFill>
            </a:endParaRPr>
          </a:p>
          <a:p>
            <a:r>
              <a:rPr lang="en-US" sz="2000">
                <a:solidFill>
                  <a:srgbClr val="000066"/>
                </a:solidFill>
              </a:rPr>
              <a:t>Cutoff Frequency:</a:t>
            </a:r>
          </a:p>
          <a:p>
            <a:r>
              <a:rPr lang="en-US" sz="2000">
                <a:solidFill>
                  <a:srgbClr val="000066"/>
                </a:solidFill>
              </a:rPr>
              <a:t>1590 Hz</a:t>
            </a:r>
          </a:p>
          <a:p>
            <a:endParaRPr lang="en-US" sz="800">
              <a:solidFill>
                <a:srgbClr val="000066"/>
              </a:solidFill>
            </a:endParaRPr>
          </a:p>
          <a:p>
            <a:r>
              <a:rPr lang="en-US" sz="2000">
                <a:solidFill>
                  <a:srgbClr val="000066"/>
                </a:solidFill>
              </a:rPr>
              <a:t>Bandwidth:</a:t>
            </a:r>
            <a:br>
              <a:rPr lang="en-US" sz="2000">
                <a:solidFill>
                  <a:srgbClr val="000066"/>
                </a:solidFill>
              </a:rPr>
            </a:br>
            <a:r>
              <a:rPr lang="en-US" sz="2000">
                <a:solidFill>
                  <a:srgbClr val="000066"/>
                </a:solidFill>
              </a:rPr>
              <a:t>0 - 1590 Hz</a:t>
            </a:r>
          </a:p>
        </p:txBody>
      </p:sp>
      <p:sp>
        <p:nvSpPr>
          <p:cNvPr id="11271" name="WordArt 26"/>
          <p:cNvSpPr>
            <a:spLocks noChangeArrowheads="1" noChangeShapeType="1" noTextEdit="1"/>
          </p:cNvSpPr>
          <p:nvPr/>
        </p:nvSpPr>
        <p:spPr bwMode="auto">
          <a:xfrm>
            <a:off x="4648200" y="5562600"/>
            <a:ext cx="1209675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PASS</a:t>
            </a:r>
          </a:p>
        </p:txBody>
      </p:sp>
      <p:sp>
        <p:nvSpPr>
          <p:cNvPr id="11272" name="WordArt 27"/>
          <p:cNvSpPr>
            <a:spLocks noChangeArrowheads="1" noChangeShapeType="1" noTextEdit="1"/>
          </p:cNvSpPr>
          <p:nvPr/>
        </p:nvSpPr>
        <p:spPr bwMode="auto">
          <a:xfrm>
            <a:off x="7239000" y="3581400"/>
            <a:ext cx="1209675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IGNORE</a:t>
            </a:r>
          </a:p>
        </p:txBody>
      </p:sp>
      <p:pic>
        <p:nvPicPr>
          <p:cNvPr id="10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1" y="6261967"/>
            <a:ext cx="2536230" cy="343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Basic Filter Types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600200"/>
            <a:ext cx="6553200" cy="4525963"/>
          </a:xfrm>
        </p:spPr>
        <p:txBody>
          <a:bodyPr/>
          <a:lstStyle/>
          <a:p>
            <a:pPr eaLnBrk="1" hangingPunct="1"/>
            <a:r>
              <a:rPr lang="en-US" smtClean="0"/>
              <a:t>High-Pass Filter</a:t>
            </a:r>
          </a:p>
          <a:p>
            <a:pPr lvl="1" eaLnBrk="1" hangingPunct="1"/>
            <a:r>
              <a:rPr lang="en-US" smtClean="0"/>
              <a:t>High frequencies pass</a:t>
            </a:r>
          </a:p>
        </p:txBody>
      </p:sp>
      <p:sp>
        <p:nvSpPr>
          <p:cNvPr id="12292" name="Text Box 11"/>
          <p:cNvSpPr txBox="1">
            <a:spLocks noChangeArrowheads="1"/>
          </p:cNvSpPr>
          <p:nvPr/>
        </p:nvSpPr>
        <p:spPr bwMode="auto">
          <a:xfrm>
            <a:off x="457200" y="1600200"/>
            <a:ext cx="16002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Low-Pass</a:t>
            </a:r>
            <a:endParaRPr lang="en-US" sz="2000">
              <a:solidFill>
                <a:srgbClr val="FF0000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FF0000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FF0000"/>
                </a:solidFill>
              </a:rPr>
              <a:t>High-Pass</a:t>
            </a:r>
            <a:endParaRPr lang="en-US" sz="2000">
              <a:solidFill>
                <a:srgbClr val="000066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Band-Pass</a:t>
            </a:r>
          </a:p>
        </p:txBody>
      </p:sp>
      <p:pic>
        <p:nvPicPr>
          <p:cNvPr id="12293" name="Picture 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2667000"/>
            <a:ext cx="5791200" cy="398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4" name="Rectangle 17"/>
          <p:cNvSpPr>
            <a:spLocks noChangeArrowheads="1"/>
          </p:cNvSpPr>
          <p:nvPr/>
        </p:nvSpPr>
        <p:spPr bwMode="auto">
          <a:xfrm>
            <a:off x="533400" y="3810000"/>
            <a:ext cx="2209800" cy="21653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66"/>
                </a:solidFill>
              </a:rPr>
              <a:t>3dB Point: </a:t>
            </a:r>
            <a:br>
              <a:rPr lang="en-US" sz="2000">
                <a:solidFill>
                  <a:srgbClr val="000066"/>
                </a:solidFill>
              </a:rPr>
            </a:br>
            <a:r>
              <a:rPr lang="en-US" sz="2000">
                <a:solidFill>
                  <a:srgbClr val="000066"/>
                </a:solidFill>
              </a:rPr>
              <a:t>-3dB</a:t>
            </a:r>
          </a:p>
          <a:p>
            <a:r>
              <a:rPr lang="en-US" sz="800">
                <a:solidFill>
                  <a:srgbClr val="000066"/>
                </a:solidFill>
              </a:rPr>
              <a:t/>
            </a:r>
            <a:br>
              <a:rPr lang="en-US" sz="800">
                <a:solidFill>
                  <a:srgbClr val="000066"/>
                </a:solidFill>
              </a:rPr>
            </a:br>
            <a:r>
              <a:rPr lang="en-US" sz="2000">
                <a:solidFill>
                  <a:srgbClr val="000066"/>
                </a:solidFill>
              </a:rPr>
              <a:t>Cutoff Frequency:</a:t>
            </a:r>
          </a:p>
          <a:p>
            <a:r>
              <a:rPr lang="en-US" sz="2000">
                <a:solidFill>
                  <a:srgbClr val="000066"/>
                </a:solidFill>
              </a:rPr>
              <a:t>160 Hz</a:t>
            </a:r>
          </a:p>
          <a:p>
            <a:endParaRPr lang="en-US" sz="800">
              <a:solidFill>
                <a:srgbClr val="000066"/>
              </a:solidFill>
            </a:endParaRPr>
          </a:p>
          <a:p>
            <a:r>
              <a:rPr lang="en-US" sz="2000">
                <a:solidFill>
                  <a:srgbClr val="000066"/>
                </a:solidFill>
              </a:rPr>
              <a:t>Bandwidth:</a:t>
            </a:r>
            <a:br>
              <a:rPr lang="en-US" sz="2000">
                <a:solidFill>
                  <a:srgbClr val="000066"/>
                </a:solidFill>
              </a:rPr>
            </a:br>
            <a:r>
              <a:rPr lang="en-US" sz="2000">
                <a:solidFill>
                  <a:srgbClr val="000066"/>
                </a:solidFill>
              </a:rPr>
              <a:t>160 - ∞ Hz</a:t>
            </a:r>
          </a:p>
        </p:txBody>
      </p:sp>
      <p:sp>
        <p:nvSpPr>
          <p:cNvPr id="12295" name="WordArt 18"/>
          <p:cNvSpPr>
            <a:spLocks noChangeArrowheads="1" noChangeShapeType="1" noTextEdit="1"/>
          </p:cNvSpPr>
          <p:nvPr/>
        </p:nvSpPr>
        <p:spPr bwMode="auto">
          <a:xfrm>
            <a:off x="6477000" y="5181600"/>
            <a:ext cx="1209675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PASS</a:t>
            </a:r>
          </a:p>
        </p:txBody>
      </p:sp>
      <p:sp>
        <p:nvSpPr>
          <p:cNvPr id="12296" name="WordArt 19"/>
          <p:cNvSpPr>
            <a:spLocks noChangeArrowheads="1" noChangeShapeType="1" noTextEdit="1"/>
          </p:cNvSpPr>
          <p:nvPr/>
        </p:nvSpPr>
        <p:spPr bwMode="auto">
          <a:xfrm>
            <a:off x="3733800" y="3429000"/>
            <a:ext cx="1209675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IGNORE</a:t>
            </a:r>
          </a:p>
        </p:txBody>
      </p:sp>
      <p:pic>
        <p:nvPicPr>
          <p:cNvPr id="10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1" y="6251655"/>
            <a:ext cx="2612430" cy="353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Basic Filter Types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600200"/>
            <a:ext cx="6553200" cy="4525963"/>
          </a:xfrm>
        </p:spPr>
        <p:txBody>
          <a:bodyPr/>
          <a:lstStyle/>
          <a:p>
            <a:pPr eaLnBrk="1" hangingPunct="1"/>
            <a:r>
              <a:rPr lang="en-US" smtClean="0"/>
              <a:t>Band-Pass Filter</a:t>
            </a:r>
          </a:p>
          <a:p>
            <a:pPr lvl="1" eaLnBrk="1" hangingPunct="1"/>
            <a:r>
              <a:rPr lang="en-US" smtClean="0"/>
              <a:t>Limited frequency range passes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457200" y="1600200"/>
            <a:ext cx="15240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Low-Pass</a:t>
            </a:r>
          </a:p>
          <a:p>
            <a:pPr eaLnBrk="0" hangingPunct="0"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High-Pass</a:t>
            </a:r>
          </a:p>
          <a:p>
            <a:pPr eaLnBrk="0" hangingPunct="0"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FF0000"/>
                </a:solidFill>
              </a:rPr>
              <a:t>Band-Pass</a:t>
            </a:r>
          </a:p>
        </p:txBody>
      </p:sp>
      <p:pic>
        <p:nvPicPr>
          <p:cNvPr id="13317" name="Picture 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2667000"/>
            <a:ext cx="5638800" cy="399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8" name="Rectangle 28"/>
          <p:cNvSpPr>
            <a:spLocks noChangeArrowheads="1"/>
          </p:cNvSpPr>
          <p:nvPr/>
        </p:nvSpPr>
        <p:spPr bwMode="auto">
          <a:xfrm>
            <a:off x="152400" y="3810000"/>
            <a:ext cx="2819400" cy="289718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66"/>
                </a:solidFill>
              </a:rPr>
              <a:t>3dB Point: -3dB</a:t>
            </a:r>
          </a:p>
          <a:p>
            <a:r>
              <a:rPr lang="en-US" sz="800">
                <a:solidFill>
                  <a:srgbClr val="000066"/>
                </a:solidFill>
              </a:rPr>
              <a:t/>
            </a:r>
            <a:br>
              <a:rPr lang="en-US" sz="800">
                <a:solidFill>
                  <a:srgbClr val="000066"/>
                </a:solidFill>
              </a:rPr>
            </a:br>
            <a:r>
              <a:rPr lang="en-US" sz="2000">
                <a:solidFill>
                  <a:srgbClr val="000066"/>
                </a:solidFill>
              </a:rPr>
              <a:t>Cutoff Frequencies:</a:t>
            </a:r>
          </a:p>
          <a:p>
            <a:r>
              <a:rPr lang="en-US" sz="2000">
                <a:solidFill>
                  <a:srgbClr val="000066"/>
                </a:solidFill>
              </a:rPr>
              <a:t>400 and 600 Hz</a:t>
            </a:r>
          </a:p>
          <a:p>
            <a:endParaRPr lang="en-US" sz="800">
              <a:solidFill>
                <a:srgbClr val="000066"/>
              </a:solidFill>
            </a:endParaRPr>
          </a:p>
          <a:p>
            <a:r>
              <a:rPr lang="en-US" sz="2000">
                <a:solidFill>
                  <a:srgbClr val="000066"/>
                </a:solidFill>
              </a:rPr>
              <a:t>Bandwidth:</a:t>
            </a:r>
            <a:br>
              <a:rPr lang="en-US" sz="2000">
                <a:solidFill>
                  <a:srgbClr val="000066"/>
                </a:solidFill>
              </a:rPr>
            </a:br>
            <a:r>
              <a:rPr lang="en-US" sz="2000">
                <a:solidFill>
                  <a:srgbClr val="000066"/>
                </a:solidFill>
              </a:rPr>
              <a:t>400 - 600 Hz</a:t>
            </a:r>
          </a:p>
          <a:p>
            <a:endParaRPr lang="en-US" sz="800">
              <a:solidFill>
                <a:srgbClr val="000066"/>
              </a:solidFill>
            </a:endParaRPr>
          </a:p>
          <a:p>
            <a:r>
              <a:rPr lang="en-US" sz="2000">
                <a:solidFill>
                  <a:srgbClr val="000066"/>
                </a:solidFill>
              </a:rPr>
              <a:t>Resonant Frequency (High Response Point):</a:t>
            </a:r>
          </a:p>
          <a:p>
            <a:r>
              <a:rPr lang="en-US" sz="2000">
                <a:solidFill>
                  <a:srgbClr val="000066"/>
                </a:solidFill>
              </a:rPr>
              <a:t>500 Hz</a:t>
            </a:r>
          </a:p>
        </p:txBody>
      </p:sp>
      <p:sp>
        <p:nvSpPr>
          <p:cNvPr id="13319" name="WordArt 29"/>
          <p:cNvSpPr>
            <a:spLocks noChangeArrowheads="1" noChangeShapeType="1" noTextEdit="1"/>
          </p:cNvSpPr>
          <p:nvPr/>
        </p:nvSpPr>
        <p:spPr bwMode="auto">
          <a:xfrm>
            <a:off x="5715000" y="5791200"/>
            <a:ext cx="1209675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PASS</a:t>
            </a:r>
          </a:p>
        </p:txBody>
      </p:sp>
      <p:sp>
        <p:nvSpPr>
          <p:cNvPr id="13320" name="WordArt 30"/>
          <p:cNvSpPr>
            <a:spLocks noChangeArrowheads="1" noChangeShapeType="1" noTextEdit="1"/>
          </p:cNvSpPr>
          <p:nvPr/>
        </p:nvSpPr>
        <p:spPr bwMode="auto">
          <a:xfrm>
            <a:off x="3810000" y="3352800"/>
            <a:ext cx="1209675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IGNORE</a:t>
            </a:r>
          </a:p>
        </p:txBody>
      </p:sp>
      <p:sp>
        <p:nvSpPr>
          <p:cNvPr id="13321" name="WordArt 31"/>
          <p:cNvSpPr>
            <a:spLocks noChangeArrowheads="1" noChangeShapeType="1" noTextEdit="1"/>
          </p:cNvSpPr>
          <p:nvPr/>
        </p:nvSpPr>
        <p:spPr bwMode="auto">
          <a:xfrm>
            <a:off x="6858000" y="3352800"/>
            <a:ext cx="1209675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IGNORE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220011"/>
      </a:dk1>
      <a:lt1>
        <a:srgbClr val="336699"/>
      </a:lt1>
      <a:dk2>
        <a:srgbClr val="000066"/>
      </a:dk2>
      <a:lt2>
        <a:srgbClr val="336699"/>
      </a:lt2>
      <a:accent1>
        <a:srgbClr val="003399"/>
      </a:accent1>
      <a:accent2>
        <a:srgbClr val="3366CC"/>
      </a:accent2>
      <a:accent3>
        <a:srgbClr val="AAAAB8"/>
      </a:accent3>
      <a:accent4>
        <a:srgbClr val="2A5682"/>
      </a:accent4>
      <a:accent5>
        <a:srgbClr val="AAADCA"/>
      </a:accent5>
      <a:accent6>
        <a:srgbClr val="2D5CB9"/>
      </a:accent6>
      <a:hlink>
        <a:srgbClr val="336699"/>
      </a:hlink>
      <a:folHlink>
        <a:srgbClr val="00336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220011"/>
        </a:dk1>
        <a:lt1>
          <a:srgbClr val="336699"/>
        </a:lt1>
        <a:dk2>
          <a:srgbClr val="000066"/>
        </a:dk2>
        <a:lt2>
          <a:srgbClr val="336699"/>
        </a:lt2>
        <a:accent1>
          <a:srgbClr val="003399"/>
        </a:accent1>
        <a:accent2>
          <a:srgbClr val="3366CC"/>
        </a:accent2>
        <a:accent3>
          <a:srgbClr val="AAAAB8"/>
        </a:accent3>
        <a:accent4>
          <a:srgbClr val="2A5682"/>
        </a:accent4>
        <a:accent5>
          <a:srgbClr val="AAADCA"/>
        </a:accent5>
        <a:accent6>
          <a:srgbClr val="2D5CB9"/>
        </a:accent6>
        <a:hlink>
          <a:srgbClr val="336699"/>
        </a:hlink>
        <a:folHlink>
          <a:srgbClr val="0033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448</TotalTime>
  <Words>600</Words>
  <Application>Microsoft Office PowerPoint</Application>
  <PresentationFormat>On-screen Show (4:3)</PresentationFormat>
  <Paragraphs>231</Paragraphs>
  <Slides>24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Default Design</vt:lpstr>
      <vt:lpstr>1_Default Design</vt:lpstr>
      <vt:lpstr>VISIO</vt:lpstr>
      <vt:lpstr>Photo Editor Photo</vt:lpstr>
      <vt:lpstr>Electronic Filters</vt:lpstr>
      <vt:lpstr>Overview</vt:lpstr>
      <vt:lpstr>Objectives</vt:lpstr>
      <vt:lpstr>Frequency Response Graph</vt:lpstr>
      <vt:lpstr>Frequency Response Graph</vt:lpstr>
      <vt:lpstr>What are Filters?</vt:lpstr>
      <vt:lpstr>Basic Filter Types</vt:lpstr>
      <vt:lpstr>Basic Filter Types</vt:lpstr>
      <vt:lpstr>Basic Filter Types</vt:lpstr>
      <vt:lpstr>Electrical Terminology</vt:lpstr>
      <vt:lpstr>Electrical Terminology</vt:lpstr>
      <vt:lpstr>Electrical Terminology</vt:lpstr>
      <vt:lpstr>Electrical Terminology</vt:lpstr>
      <vt:lpstr>Electrical Terminology</vt:lpstr>
      <vt:lpstr>Materials for Lab</vt:lpstr>
      <vt:lpstr>Materials for Lab (Cont’d)</vt:lpstr>
      <vt:lpstr>Procedure - Testing</vt:lpstr>
      <vt:lpstr>Procedure – Data Analysis</vt:lpstr>
      <vt:lpstr>Procedure - Circuit 1</vt:lpstr>
      <vt:lpstr>Procedure - Circuit 2</vt:lpstr>
      <vt:lpstr>Procedure - Circuit 3</vt:lpstr>
      <vt:lpstr>Assignment: Report</vt:lpstr>
      <vt:lpstr>Assignment: Presentation</vt:lpstr>
      <vt:lpstr>Closing</vt:lpstr>
    </vt:vector>
  </TitlesOfParts>
  <Company>Hot Chilli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 in Freshman Engineering</dc:title>
  <dc:creator>L.Mexhitaj</dc:creator>
  <cp:lastModifiedBy>Matt</cp:lastModifiedBy>
  <cp:revision>88</cp:revision>
  <dcterms:created xsi:type="dcterms:W3CDTF">2002-02-21T04:34:32Z</dcterms:created>
  <dcterms:modified xsi:type="dcterms:W3CDTF">2014-01-23T21:25:28Z</dcterms:modified>
</cp:coreProperties>
</file>